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309" r:id="rId2"/>
    <p:sldId id="290" r:id="rId3"/>
    <p:sldId id="303" r:id="rId4"/>
    <p:sldId id="293" r:id="rId5"/>
    <p:sldId id="300" r:id="rId6"/>
    <p:sldId id="295" r:id="rId7"/>
    <p:sldId id="298" r:id="rId8"/>
    <p:sldId id="288" r:id="rId9"/>
    <p:sldId id="256" r:id="rId10"/>
    <p:sldId id="258" r:id="rId11"/>
    <p:sldId id="261" r:id="rId12"/>
    <p:sldId id="280" r:id="rId13"/>
    <p:sldId id="279" r:id="rId14"/>
    <p:sldId id="304" r:id="rId15"/>
    <p:sldId id="306" r:id="rId16"/>
    <p:sldId id="308" r:id="rId17"/>
    <p:sldId id="310" r:id="rId18"/>
    <p:sldId id="311" r:id="rId19"/>
    <p:sldId id="312" r:id="rId20"/>
    <p:sldId id="313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76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next slide i have filled one out like the kids would in purple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39289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next slide i have filled one out like the kids would in purple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1535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 the next slide i have filled one out like the kids would in purple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5947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next slide i have filled one out like the kids would in purple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93513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next slide i have filled one out like the kids would in purple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75569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next slide i have filled one out like the kids would in purple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5166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next slide i have filled one out like the kids would in purple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1414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next slide i have filled one out like the kids would in purple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329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next slide i have filled one out like the kids would in purple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7411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next slide i have filled one out like the kids would in purple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20036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next slide i have filled one out like the kids would in purple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5481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next slide i have filled one out like the kids would in purple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7970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next slide i have filled one out like the kids would in purple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1115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next slide i have filled one out like the kids would in purple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next slide i have filled one out like the kids would in purple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104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0078" y="1032722"/>
            <a:ext cx="4974772" cy="1170214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sz="3200" dirty="0"/>
              <a:t>Year </a:t>
            </a:r>
            <a:r>
              <a:rPr lang="en-GB" sz="3200" dirty="0" smtClean="0"/>
              <a:t>8 </a:t>
            </a:r>
            <a:r>
              <a:rPr lang="en-GB" sz="3200" dirty="0"/>
              <a:t>LP1</a:t>
            </a:r>
            <a:br>
              <a:rPr lang="en-GB" sz="3200" dirty="0"/>
            </a:br>
            <a:r>
              <a:rPr lang="en-GB" sz="3200" dirty="0"/>
              <a:t>Vocabulary Roadmap </a:t>
            </a:r>
          </a:p>
        </p:txBody>
      </p:sp>
      <p:pic>
        <p:nvPicPr>
          <p:cNvPr id="4" name="Picture 3" descr="Image result for birkenhead park schoo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74" y="65786"/>
            <a:ext cx="2515870" cy="7531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6567" y="134564"/>
            <a:ext cx="486959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Name: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418489"/>
              </p:ext>
            </p:extLst>
          </p:nvPr>
        </p:nvGraphicFramePr>
        <p:xfrm>
          <a:off x="306567" y="511633"/>
          <a:ext cx="1524637" cy="43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637">
                  <a:extLst>
                    <a:ext uri="{9D8B030D-6E8A-4147-A177-3AD203B41FA5}">
                      <a16:colId xmlns:a16="http://schemas.microsoft.com/office/drawing/2014/main" val="2117937648"/>
                    </a:ext>
                  </a:extLst>
                </a:gridCol>
              </a:tblGrid>
              <a:tr h="283331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revolution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450" marR="5745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069151"/>
                  </a:ext>
                </a:extLst>
              </a:tr>
              <a:tr h="283331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450" marR="5745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356630"/>
                  </a:ext>
                </a:extLst>
              </a:tr>
              <a:tr h="283331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450" marR="5745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2796"/>
                  </a:ext>
                </a:extLst>
              </a:tr>
              <a:tr h="283331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450" marR="5745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54022"/>
                  </a:ext>
                </a:extLst>
              </a:tr>
              <a:tr h="283331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450" marR="5745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16591"/>
                  </a:ext>
                </a:extLst>
              </a:tr>
              <a:tr h="283331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450" marR="5745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52949"/>
                  </a:ext>
                </a:extLst>
              </a:tr>
              <a:tr h="283331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ideology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450" marR="5745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362963"/>
                  </a:ext>
                </a:extLst>
              </a:tr>
              <a:tr h="283331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abandon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450" marR="5745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237171"/>
                  </a:ext>
                </a:extLst>
              </a:tr>
              <a:tr h="954027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isolate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Phenomenon</a:t>
                      </a:r>
                      <a:endParaRPr lang="en-GB" sz="11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encounter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450" marR="5745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43426"/>
                  </a:ext>
                </a:extLst>
              </a:tr>
              <a:tr h="283331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negative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450" marR="5745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039570"/>
                  </a:ext>
                </a:extLst>
              </a:tr>
              <a:tr h="283331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consequence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450" marR="5745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65451"/>
                  </a:ext>
                </a:extLst>
              </a:tr>
              <a:tr h="283331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inevitable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450" marR="5745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251520"/>
                  </a:ext>
                </a:extLst>
              </a:tr>
              <a:tr h="287332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debate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450" marR="5745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930443"/>
                  </a:ext>
                </a:extLst>
              </a:tr>
            </a:tbl>
          </a:graphicData>
        </a:graphic>
      </p:graphicFrame>
      <p:pic>
        <p:nvPicPr>
          <p:cNvPr id="7" name="Google Shape;61;p13"/>
          <p:cNvPicPr preferRelativeResize="0"/>
          <p:nvPr/>
        </p:nvPicPr>
        <p:blipFill rotWithShape="1">
          <a:blip r:embed="rId3">
            <a:alphaModFix/>
          </a:blip>
          <a:srcRect b="42079"/>
          <a:stretch/>
        </p:blipFill>
        <p:spPr>
          <a:xfrm>
            <a:off x="3450575" y="2570749"/>
            <a:ext cx="2857500" cy="155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8075" y="2570748"/>
            <a:ext cx="1553551" cy="155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2;p13"/>
          <p:cNvSpPr txBox="1"/>
          <p:nvPr/>
        </p:nvSpPr>
        <p:spPr>
          <a:xfrm>
            <a:off x="3450575" y="4124299"/>
            <a:ext cx="4411050" cy="592800"/>
          </a:xfrm>
          <a:prstGeom prst="rect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Calibri"/>
                <a:ea typeface="Calibri"/>
                <a:cs typeface="Calibri"/>
                <a:sym typeface="Calibri"/>
              </a:rPr>
              <a:t>Wilfred Funk - writer, poet, lexicographer - American</a:t>
            </a:r>
            <a:endParaRPr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9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62050" y="29975"/>
            <a:ext cx="87231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GB" b="1" dirty="0">
                <a:solidFill>
                  <a:schemeClr val="tx1"/>
                </a:solidFill>
              </a:rPr>
              <a:t>Isolate 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Word class: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___________).</a:t>
            </a:r>
            <a:r>
              <a:rPr lang="en" sz="24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i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Meaning:</a:t>
            </a:r>
            <a:endParaRPr sz="1500" i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61950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 panose="020F0502020204030204" pitchFamily="34" charset="0"/>
                <a:sym typeface="Calibri"/>
              </a:rPr>
              <a:t>Etymology (word origin)</a:t>
            </a:r>
            <a:endParaRPr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408325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 panose="020F0502020204030204" pitchFamily="34" charset="0"/>
                <a:sym typeface="Calibri"/>
              </a:rPr>
              <a:t>Transform it!</a:t>
            </a:r>
            <a:endParaRPr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 panose="020F0502020204030204" pitchFamily="34" charset="0"/>
                <a:sym typeface="Calibri"/>
              </a:rPr>
              <a:t>Draw a picture/symbol/object/logo - that reminds you of this word and it’s meaning or how you can use it!</a:t>
            </a:r>
            <a:endParaRPr sz="1000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654675" y="553950"/>
            <a:ext cx="42306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 panose="020F0502020204030204" pitchFamily="34" charset="0"/>
                <a:sym typeface="Calibri"/>
              </a:rPr>
              <a:t>Use it!</a:t>
            </a:r>
            <a:endParaRPr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 panose="020F0502020204030204" pitchFamily="34" charset="0"/>
                <a:sym typeface="Calibri"/>
              </a:rPr>
              <a:t>Use the word in different sentences - better still use it in your own work!</a:t>
            </a:r>
            <a:endParaRPr sz="1000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 panose="020F0502020204030204" pitchFamily="34" charset="0"/>
                <a:sym typeface="Calibri"/>
              </a:rPr>
              <a:t>1.</a:t>
            </a:r>
            <a:endParaRPr sz="1000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 panose="020F0502020204030204" pitchFamily="34" charset="0"/>
                <a:sym typeface="Calibri"/>
              </a:rPr>
              <a:t>2.</a:t>
            </a:r>
            <a:endParaRPr sz="1000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 panose="020F0502020204030204" pitchFamily="34" charset="0"/>
                <a:sym typeface="Calibri"/>
              </a:rPr>
              <a:t>In which subjects will I use this word?  Where is it relevant? Where have </a:t>
            </a:r>
            <a:r>
              <a:rPr lang="en" sz="1000" dirty="0" smtClean="0">
                <a:latin typeface="+mn-lt"/>
                <a:ea typeface="Calibri"/>
                <a:cs typeface="Calibri" panose="020F0502020204030204" pitchFamily="34" charset="0"/>
                <a:sym typeface="Calibri"/>
              </a:rPr>
              <a:t>I </a:t>
            </a:r>
            <a:r>
              <a:rPr lang="en" sz="1000" dirty="0">
                <a:latin typeface="+mn-lt"/>
                <a:ea typeface="Calibri"/>
                <a:cs typeface="Calibri" panose="020F0502020204030204" pitchFamily="34" charset="0"/>
                <a:sym typeface="Calibri"/>
              </a:rPr>
              <a:t>heard it before?</a:t>
            </a:r>
            <a:endParaRPr sz="1000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30277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 panose="020F0502020204030204" pitchFamily="34" charset="0"/>
                <a:sym typeface="Calibri"/>
              </a:rPr>
              <a:t>Link it!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 panose="020F0502020204030204" pitchFamily="34" charset="0"/>
                <a:sym typeface="Calibri"/>
              </a:rPr>
              <a:t>List vocabulary you know associated to this word...</a:t>
            </a:r>
            <a:endParaRPr sz="1000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855400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 panose="020F0502020204030204" pitchFamily="34" charset="0"/>
                <a:sym typeface="Calibri"/>
              </a:rPr>
              <a:t>Debate it!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r>
              <a:rPr lang="en-US" sz="1000" b="1" dirty="0">
                <a:solidFill>
                  <a:srgbClr val="7030A0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There is a quote to the left of this page. What are your thoughts on this?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40802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 panose="020F0502020204030204" pitchFamily="34" charset="0"/>
                <a:sym typeface="Calibri"/>
              </a:rPr>
              <a:t>Take it further!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r>
              <a:rPr lang="en-GB" sz="12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How does this word link to ‘Frankenstein’?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2050" y="4275025"/>
            <a:ext cx="4065300" cy="592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b="1" i="1" dirty="0">
                <a:latin typeface="+mn-lt"/>
                <a:ea typeface="Calibri"/>
                <a:cs typeface="Calibri" panose="020F0502020204030204" pitchFamily="34" charset="0"/>
                <a:sym typeface="Calibri"/>
              </a:rPr>
              <a:t>Mireille </a:t>
            </a:r>
            <a:r>
              <a:rPr lang="en-GB" b="1" i="1" dirty="0" err="1">
                <a:latin typeface="+mn-lt"/>
                <a:ea typeface="Calibri"/>
                <a:cs typeface="Calibri" panose="020F0502020204030204" pitchFamily="34" charset="0"/>
                <a:sym typeface="Calibri"/>
              </a:rPr>
              <a:t>Guiliano</a:t>
            </a:r>
            <a:r>
              <a:rPr lang="en-GB" b="1" i="1" dirty="0">
                <a:latin typeface="+mn-lt"/>
                <a:ea typeface="Calibri"/>
                <a:cs typeface="Calibri" panose="020F0502020204030204" pitchFamily="34" charset="0"/>
                <a:sym typeface="Calibri"/>
              </a:rPr>
              <a:t>- </a:t>
            </a:r>
            <a:r>
              <a:rPr lang="en-GB" b="1" i="1" dirty="0">
                <a:latin typeface="+mn-lt"/>
                <a:cs typeface="Calibri" panose="020F0502020204030204" pitchFamily="34" charset="0"/>
              </a:rPr>
              <a:t>French-American author</a:t>
            </a:r>
            <a:r>
              <a:rPr lang="en-GB" b="1" i="1" dirty="0">
                <a:latin typeface="+mn-lt"/>
                <a:ea typeface="Calibri"/>
                <a:cs typeface="Calibri" panose="020F0502020204030204" pitchFamily="34" charset="0"/>
                <a:sym typeface="Calibri"/>
              </a:rPr>
              <a:t> </a:t>
            </a: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800" y="2721487"/>
            <a:ext cx="1553551" cy="155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875" y="3925750"/>
            <a:ext cx="1260725" cy="9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83DDD6-8E8D-4D9F-8A88-7A4ABECB00B3}"/>
              </a:ext>
            </a:extLst>
          </p:cNvPr>
          <p:cNvSpPr txBox="1"/>
          <p:nvPr/>
        </p:nvSpPr>
        <p:spPr>
          <a:xfrm>
            <a:off x="138011" y="2891133"/>
            <a:ext cx="2487135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n-lt"/>
                <a:cs typeface="Calibri" panose="020F0502020204030204" pitchFamily="34" charset="0"/>
              </a:rPr>
              <a:t>“With technology, there is so much isolation with people now, that there are very few places where you can connect”</a:t>
            </a:r>
          </a:p>
          <a:p>
            <a:endParaRPr lang="en-GB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62050" y="29975"/>
            <a:ext cx="87231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GB" b="1" dirty="0">
                <a:solidFill>
                  <a:schemeClr val="tx1"/>
                </a:solidFill>
              </a:rPr>
              <a:t>Phenomenon</a:t>
            </a:r>
            <a:r>
              <a:rPr lang="en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Word class: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___________).</a:t>
            </a:r>
            <a:r>
              <a:rPr lang="en" sz="24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i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Meaning:</a:t>
            </a:r>
            <a:endParaRPr sz="1500" i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61950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Etymology (word origin)</a:t>
            </a:r>
            <a:endParaRPr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408325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Transform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Draw a picture/symbol/object/logo - that reminds you of this word and it’s meaning or how you can use it!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654675" y="553950"/>
            <a:ext cx="42306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Use it!</a:t>
            </a: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Use the word in different sentences - better still use it in your own work!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1.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2.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In which subjects will I use this word?  Where is it relevant? Where have </a:t>
            </a:r>
            <a:r>
              <a:rPr lang="en" sz="1000" dirty="0" smtClean="0">
                <a:latin typeface="+mn-lt"/>
                <a:ea typeface="Calibri"/>
                <a:cs typeface="Calibri"/>
                <a:sym typeface="Calibri"/>
              </a:rPr>
              <a:t>I </a:t>
            </a: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heard it before?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30277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Link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List vocabulary you know associated to this word...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855400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Debate it!</a:t>
            </a:r>
            <a:endParaRPr lang="en-GB" sz="1000" dirty="0">
              <a:latin typeface="+mn-lt"/>
              <a:ea typeface="Calibri"/>
              <a:cs typeface="Calibri"/>
              <a:sym typeface="Calibri"/>
            </a:endParaRPr>
          </a:p>
          <a:p>
            <a:pPr lvl="0"/>
            <a:endParaRPr lang="en" sz="1000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r>
              <a:rPr lang="en-US" sz="1000" b="1" dirty="0">
                <a:solidFill>
                  <a:srgbClr val="7030A0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There is a quote to the left of this page. What are your thoughts on this?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40802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Take it further!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+mn-lt"/>
              <a:ea typeface="Calibri"/>
              <a:cs typeface="Calibri"/>
              <a:sym typeface="Calibri"/>
            </a:endParaRPr>
          </a:p>
          <a:p>
            <a:r>
              <a:rPr lang="en-GB" sz="12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How does this word link to ‘Frankenstein’?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2050" y="4275025"/>
            <a:ext cx="4065300" cy="592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i="1" dirty="0">
                <a:latin typeface="+mn-lt"/>
              </a:rPr>
              <a:t>John Archibald Wheeler- American theoretical physicist.</a:t>
            </a:r>
            <a:endParaRPr i="1" dirty="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800" y="2721487"/>
            <a:ext cx="1553551" cy="155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875" y="3925750"/>
            <a:ext cx="1260725" cy="9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62;p13">
            <a:extLst>
              <a:ext uri="{FF2B5EF4-FFF2-40B4-BE49-F238E27FC236}">
                <a16:creationId xmlns:a16="http://schemas.microsoft.com/office/drawing/2014/main" id="{28F1C163-9EC7-40FD-AB41-9127EF273F99}"/>
              </a:ext>
            </a:extLst>
          </p:cNvPr>
          <p:cNvSpPr txBox="1"/>
          <p:nvPr/>
        </p:nvSpPr>
        <p:spPr>
          <a:xfrm>
            <a:off x="161949" y="2721475"/>
            <a:ext cx="2148899" cy="140393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>
                <a:latin typeface="+mn-lt"/>
              </a:rPr>
              <a:t>“No phenomenon is a real phenomenon until it is an observed phenomenon”</a:t>
            </a:r>
            <a:endParaRPr i="1" dirty="0"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59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1950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Etymology (word origin)</a:t>
            </a:r>
            <a:endParaRPr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408325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Transform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Draw a picture/symbol/object/logo - that reminds you of this word and it’s meaning or how you can use it!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654675" y="553950"/>
            <a:ext cx="42306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Use it!</a:t>
            </a: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Use the word in different sentences - better still use it in your own work!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1.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2.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In which subjects will I use this word?  Where is it relevant? Where have </a:t>
            </a:r>
            <a:r>
              <a:rPr lang="en" sz="1000" dirty="0" smtClean="0">
                <a:latin typeface="+mn-lt"/>
                <a:ea typeface="Calibri"/>
                <a:cs typeface="Calibri"/>
                <a:sym typeface="Calibri"/>
              </a:rPr>
              <a:t>I </a:t>
            </a: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heard it before?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30277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Link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List vocabulary you know associated to this word...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855400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Debate it!</a:t>
            </a:r>
          </a:p>
          <a:p>
            <a:pPr lvl="0"/>
            <a:endParaRPr lang="en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r>
              <a:rPr lang="en-US" sz="1000" b="1" dirty="0">
                <a:solidFill>
                  <a:srgbClr val="7030A0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There is a quote to the left of this page. What are your thoughts on this?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40802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Take it further!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+mn-lt"/>
              <a:ea typeface="Calibri"/>
              <a:cs typeface="Calibri"/>
              <a:sym typeface="Calibri"/>
            </a:endParaRPr>
          </a:p>
          <a:p>
            <a:r>
              <a:rPr lang="en-US" sz="12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How does this word link to ‘Frankenstein’?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2050" y="4275025"/>
            <a:ext cx="4065300" cy="592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200" b="1" i="1" dirty="0">
                <a:latin typeface="+mn-lt"/>
                <a:ea typeface="Calibri"/>
                <a:cs typeface="Calibri"/>
                <a:sym typeface="Calibri"/>
              </a:rPr>
              <a:t>Maya Angelou- American author and poet</a:t>
            </a: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800" y="2721487"/>
            <a:ext cx="1553551" cy="155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875" y="3925750"/>
            <a:ext cx="1260725" cy="9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2;p13">
            <a:extLst>
              <a:ext uri="{FF2B5EF4-FFF2-40B4-BE49-F238E27FC236}">
                <a16:creationId xmlns:a16="http://schemas.microsoft.com/office/drawing/2014/main" id="{9F234EC3-9405-4DDF-AA87-5C831850C61C}"/>
              </a:ext>
            </a:extLst>
          </p:cNvPr>
          <p:cNvSpPr txBox="1"/>
          <p:nvPr/>
        </p:nvSpPr>
        <p:spPr>
          <a:xfrm>
            <a:off x="161951" y="2721475"/>
            <a:ext cx="2148900" cy="138250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>
                <a:latin typeface="+mn-lt"/>
              </a:rPr>
              <a:t>“We may encounter many defeats, but we must not be defeated”</a:t>
            </a: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85A94F59-8AEC-4825-90F2-F7FBF2A1FE0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1950" y="-250"/>
            <a:ext cx="87231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GB" b="1" dirty="0">
                <a:solidFill>
                  <a:schemeClr val="tx1"/>
                </a:solidFill>
              </a:rPr>
              <a:t>Encounter</a:t>
            </a:r>
            <a:r>
              <a:rPr lang="en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Word class: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___________).</a:t>
            </a:r>
            <a:r>
              <a:rPr lang="en" sz="24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i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Meaning</a:t>
            </a:r>
            <a:endParaRPr sz="1500" i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57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62050" y="29975"/>
            <a:ext cx="87231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GB" b="1" dirty="0">
                <a:solidFill>
                  <a:schemeClr val="tx1"/>
                </a:solidFill>
              </a:rPr>
              <a:t>Negative</a:t>
            </a:r>
            <a:r>
              <a:rPr lang="en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Word class: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___________). </a:t>
            </a:r>
            <a:r>
              <a:rPr lang="en" sz="1500" i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Meaning:</a:t>
            </a:r>
            <a:endParaRPr sz="1500" i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61950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Etymology (word origin)</a:t>
            </a:r>
            <a:endParaRPr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408325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Transform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Draw a picture/symbol/object/logo - that reminds you of this word and it’s meaning or how you can use it!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654675" y="553950"/>
            <a:ext cx="42306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Use it!</a:t>
            </a: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Use the word in different sentences - better still use it in your own work!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1.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2.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In which subjects will I use this word?  Where is it relevant? Where have </a:t>
            </a:r>
            <a:r>
              <a:rPr lang="en" sz="1000" dirty="0" smtClean="0">
                <a:latin typeface="+mn-lt"/>
                <a:ea typeface="Calibri"/>
                <a:cs typeface="Calibri"/>
                <a:sym typeface="Calibri"/>
              </a:rPr>
              <a:t>I </a:t>
            </a: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heard it before?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30277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Link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List vocabulary you know associated to this word...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855400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Debate it!</a:t>
            </a:r>
          </a:p>
          <a:p>
            <a:pPr lvl="0"/>
            <a:endParaRPr lang="en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r>
              <a:rPr lang="en-US" sz="1000" b="1" dirty="0">
                <a:solidFill>
                  <a:srgbClr val="7030A0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There is a quote to the left of this page. What are your thoughts on this?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40802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Take it further!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+mn-lt"/>
              <a:ea typeface="Calibri"/>
              <a:cs typeface="Calibri"/>
              <a:sym typeface="Calibri"/>
            </a:endParaRPr>
          </a:p>
          <a:p>
            <a:r>
              <a:rPr lang="en-GB" sz="12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How does this word link to ‘Frankenstein’?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2050" y="4275025"/>
            <a:ext cx="4065300" cy="592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i="1">
                <a:latin typeface="+mn-lt"/>
              </a:rPr>
              <a:t>Tony Gaskins - motivational speaker, author and life coach.</a:t>
            </a:r>
            <a:endParaRPr lang="en-US" i="1" dirty="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800" y="2721487"/>
            <a:ext cx="1553551" cy="155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875" y="3925750"/>
            <a:ext cx="1260725" cy="9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2;p13">
            <a:extLst>
              <a:ext uri="{FF2B5EF4-FFF2-40B4-BE49-F238E27FC236}">
                <a16:creationId xmlns:a16="http://schemas.microsoft.com/office/drawing/2014/main" id="{9F234EC3-9405-4DDF-AA87-5C831850C61C}"/>
              </a:ext>
            </a:extLst>
          </p:cNvPr>
          <p:cNvSpPr txBox="1"/>
          <p:nvPr/>
        </p:nvSpPr>
        <p:spPr>
          <a:xfrm>
            <a:off x="161951" y="2721475"/>
            <a:ext cx="2148900" cy="138250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>
                <a:latin typeface="+mn-lt"/>
              </a:rPr>
              <a:t>“Negative people need drama like oxygen”</a:t>
            </a:r>
          </a:p>
        </p:txBody>
      </p:sp>
    </p:spTree>
    <p:extLst>
      <p:ext uri="{BB962C8B-B14F-4D97-AF65-F5344CB8AC3E}">
        <p14:creationId xmlns:p14="http://schemas.microsoft.com/office/powerpoint/2010/main" val="22702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62050" y="29975"/>
            <a:ext cx="87231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GB" b="1" dirty="0">
                <a:solidFill>
                  <a:schemeClr val="tx1"/>
                </a:solidFill>
              </a:rPr>
              <a:t>Consequence</a:t>
            </a:r>
            <a:r>
              <a:rPr lang="en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Word class: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___________).</a:t>
            </a:r>
            <a:r>
              <a:rPr lang="en" sz="24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i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Meaning:</a:t>
            </a:r>
            <a:endParaRPr sz="1500" i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61950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Etymology (word origin)</a:t>
            </a:r>
            <a:endParaRPr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408325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Transform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Draw a picture/symbol/object/logo - that reminds you of this word and it’s meaning or how you can use it!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654675" y="553950"/>
            <a:ext cx="42306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Use it!</a:t>
            </a: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Use the word in different sentences - better still use it in your own work!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1.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2.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In which subjects will I use this word?  Where is it relevant? Where have </a:t>
            </a:r>
            <a:r>
              <a:rPr lang="en" sz="1000" dirty="0" smtClean="0">
                <a:latin typeface="+mn-lt"/>
                <a:ea typeface="Calibri"/>
                <a:cs typeface="Calibri"/>
                <a:sym typeface="Calibri"/>
              </a:rPr>
              <a:t>I </a:t>
            </a: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heard it before?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30277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Link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List vocabulary you know associated to this word...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855400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Debate it!</a:t>
            </a:r>
          </a:p>
          <a:p>
            <a:pPr lvl="0"/>
            <a:endParaRPr lang="en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r>
              <a:rPr lang="en-US" sz="1000" b="1" dirty="0">
                <a:solidFill>
                  <a:srgbClr val="7030A0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There is a quote to the left of this page. What are your thoughts on this?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40802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Take it further!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+mn-lt"/>
              <a:ea typeface="Calibri"/>
              <a:cs typeface="Calibri"/>
              <a:sym typeface="Calibri"/>
            </a:endParaRPr>
          </a:p>
          <a:p>
            <a:r>
              <a:rPr lang="en-GB" sz="12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How does this word link to ‘Frankenstein’?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2050" y="4275025"/>
            <a:ext cx="4065300" cy="592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i="1" dirty="0">
                <a:latin typeface="+mn-lt"/>
              </a:rPr>
              <a:t>Stephen Richards Covey - American educator, author, businessman and keynote speaker.</a:t>
            </a:r>
            <a:endParaRPr i="1" dirty="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800" y="2721487"/>
            <a:ext cx="1553551" cy="155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875" y="3925750"/>
            <a:ext cx="1260725" cy="9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2;p13">
            <a:extLst>
              <a:ext uri="{FF2B5EF4-FFF2-40B4-BE49-F238E27FC236}">
                <a16:creationId xmlns:a16="http://schemas.microsoft.com/office/drawing/2014/main" id="{9F234EC3-9405-4DDF-AA87-5C831850C61C}"/>
              </a:ext>
            </a:extLst>
          </p:cNvPr>
          <p:cNvSpPr txBox="1"/>
          <p:nvPr/>
        </p:nvSpPr>
        <p:spPr>
          <a:xfrm>
            <a:off x="161951" y="2721475"/>
            <a:ext cx="2148900" cy="138250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>
                <a:latin typeface="+mn-lt"/>
              </a:rPr>
              <a:t>“While we are free to choose our actions, we are free to choose the consequences of those actions”</a:t>
            </a:r>
          </a:p>
        </p:txBody>
      </p:sp>
    </p:spTree>
    <p:extLst>
      <p:ext uri="{BB962C8B-B14F-4D97-AF65-F5344CB8AC3E}">
        <p14:creationId xmlns:p14="http://schemas.microsoft.com/office/powerpoint/2010/main" val="107608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62050" y="29975"/>
            <a:ext cx="87231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GB" b="1" dirty="0">
                <a:solidFill>
                  <a:schemeClr val="tx1"/>
                </a:solidFill>
              </a:rPr>
              <a:t>Inevitable</a:t>
            </a:r>
            <a:r>
              <a:rPr lang="en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Word class: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___________).</a:t>
            </a:r>
            <a:r>
              <a:rPr lang="en" sz="24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i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Meaning:</a:t>
            </a:r>
            <a:endParaRPr sz="1500" i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61950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Etymology (word origin)</a:t>
            </a:r>
            <a:endParaRPr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408325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Transform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Draw a picture/symbol/object/logo - that reminds you of this word and it’s meaning or how you can use it!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654675" y="553950"/>
            <a:ext cx="42306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Use it!</a:t>
            </a: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Use the word in different sentences - better still use it in your own work!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1.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2.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In which subjects will I use this word?  Where is it relevant? Where have </a:t>
            </a:r>
            <a:r>
              <a:rPr lang="en" sz="1000" dirty="0" smtClean="0">
                <a:latin typeface="+mn-lt"/>
                <a:ea typeface="Calibri"/>
                <a:cs typeface="Calibri"/>
                <a:sym typeface="Calibri"/>
              </a:rPr>
              <a:t>I </a:t>
            </a: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heard it before?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30277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Link it!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List vocabulary you know associated to this word...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855400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Debate it!</a:t>
            </a:r>
          </a:p>
          <a:p>
            <a:pPr lvl="0"/>
            <a:endParaRPr lang="en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r>
              <a:rPr lang="en-US" sz="1000" b="1" dirty="0">
                <a:solidFill>
                  <a:srgbClr val="7030A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There is a quote to the left of this page. What are your thoughts on this?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40802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Take it further!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this word link to ‘Frankenstein’?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2050" y="4275025"/>
            <a:ext cx="4065300" cy="592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i="1"/>
              <a:t>John Calvin Maxwell is an American author, speaker, and pastor</a:t>
            </a:r>
            <a:endParaRPr lang="en-US" i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800" y="2721487"/>
            <a:ext cx="1553551" cy="155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875" y="3925750"/>
            <a:ext cx="1260725" cy="9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2;p13">
            <a:extLst>
              <a:ext uri="{FF2B5EF4-FFF2-40B4-BE49-F238E27FC236}">
                <a16:creationId xmlns:a16="http://schemas.microsoft.com/office/drawing/2014/main" id="{9F234EC3-9405-4DDF-AA87-5C831850C61C}"/>
              </a:ext>
            </a:extLst>
          </p:cNvPr>
          <p:cNvSpPr txBox="1"/>
          <p:nvPr/>
        </p:nvSpPr>
        <p:spPr>
          <a:xfrm>
            <a:off x="161951" y="2721475"/>
            <a:ext cx="2148900" cy="138250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>
                <a:latin typeface="+mn-lt"/>
              </a:rPr>
              <a:t>“Change is inevitable. Growth is optional”</a:t>
            </a:r>
            <a:endParaRPr i="1" dirty="0"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3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62050" y="29975"/>
            <a:ext cx="87231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GB" b="1" dirty="0">
                <a:solidFill>
                  <a:schemeClr val="tx1"/>
                </a:solidFill>
                <a:latin typeface="+mn-lt"/>
              </a:rPr>
              <a:t>Debate</a:t>
            </a:r>
            <a:r>
              <a:rPr lang="en" dirty="0">
                <a:solidFill>
                  <a:srgbClr val="38761D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" sz="1200" dirty="0">
                <a:solidFill>
                  <a:srgbClr val="38761D"/>
                </a:solidFill>
                <a:latin typeface="+mn-lt"/>
                <a:ea typeface="Calibri"/>
                <a:cs typeface="Calibri"/>
                <a:sym typeface="Calibri"/>
              </a:rPr>
              <a:t>(</a:t>
            </a:r>
            <a:r>
              <a:rPr lang="en-GB" sz="1200" dirty="0">
                <a:solidFill>
                  <a:srgbClr val="38761D"/>
                </a:solidFill>
                <a:latin typeface="+mn-lt"/>
                <a:ea typeface="Calibri"/>
                <a:cs typeface="Calibri"/>
                <a:sym typeface="Calibri"/>
              </a:rPr>
              <a:t>Word class:</a:t>
            </a:r>
            <a:r>
              <a:rPr lang="en" sz="1200" dirty="0">
                <a:solidFill>
                  <a:srgbClr val="38761D"/>
                </a:solidFill>
                <a:latin typeface="+mn-lt"/>
                <a:ea typeface="Calibri"/>
                <a:cs typeface="Calibri"/>
                <a:sym typeface="Calibri"/>
              </a:rPr>
              <a:t>___________).</a:t>
            </a:r>
            <a:r>
              <a:rPr lang="en" sz="2400" dirty="0">
                <a:solidFill>
                  <a:srgbClr val="38761D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" sz="1500" i="1" dirty="0">
                <a:solidFill>
                  <a:srgbClr val="38761D"/>
                </a:solidFill>
                <a:latin typeface="+mn-lt"/>
                <a:ea typeface="Calibri"/>
                <a:cs typeface="Calibri"/>
                <a:sym typeface="Calibri"/>
              </a:rPr>
              <a:t>Meaning</a:t>
            </a:r>
            <a:endParaRPr sz="1500" i="1" dirty="0">
              <a:solidFill>
                <a:srgbClr val="38761D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61950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Etymology (word origin)</a:t>
            </a:r>
            <a:endParaRPr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408325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Transform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Draw a picture/symbol/object/logo - that reminds you of this word and it’s meaning or how you can use it!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654675" y="553950"/>
            <a:ext cx="42306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Use it!</a:t>
            </a: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Use the word in different sentences - better still use it in your own work!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1.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2.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In which subjects will I use this word?  Where is it relevant? Where </a:t>
            </a:r>
            <a:r>
              <a:rPr lang="en" sz="1000" dirty="0" smtClean="0">
                <a:latin typeface="+mn-lt"/>
                <a:ea typeface="Calibri"/>
                <a:cs typeface="Calibri"/>
                <a:sym typeface="Calibri"/>
              </a:rPr>
              <a:t>have I heard </a:t>
            </a: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it before?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30277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Link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List vocabulary you know associated to this word...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855400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Debate it!</a:t>
            </a:r>
          </a:p>
          <a:p>
            <a:pPr lvl="0"/>
            <a:endParaRPr lang="en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r>
              <a:rPr lang="en-US" sz="1000" b="1" dirty="0">
                <a:solidFill>
                  <a:srgbClr val="7030A0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There is a quote to the left of this page. What are your thoughts on this?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40802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Take it further!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+mn-lt"/>
              <a:ea typeface="Calibri"/>
              <a:cs typeface="Calibri"/>
              <a:sym typeface="Calibri"/>
            </a:endParaRPr>
          </a:p>
          <a:p>
            <a:r>
              <a:rPr lang="en-GB" sz="12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How does this word link to ‘Frankenstein’?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2050" y="4275025"/>
            <a:ext cx="4065300" cy="592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i="1" dirty="0">
                <a:latin typeface="+mn-lt"/>
              </a:rPr>
              <a:t>Martin Summerhayes- author and mindfulness practitioner </a:t>
            </a:r>
            <a:endParaRPr i="1" dirty="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800" y="2721487"/>
            <a:ext cx="1553551" cy="155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875" y="3925750"/>
            <a:ext cx="1260725" cy="9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2;p13">
            <a:extLst>
              <a:ext uri="{FF2B5EF4-FFF2-40B4-BE49-F238E27FC236}">
                <a16:creationId xmlns:a16="http://schemas.microsoft.com/office/drawing/2014/main" id="{9F234EC3-9405-4DDF-AA87-5C831850C61C}"/>
              </a:ext>
            </a:extLst>
          </p:cNvPr>
          <p:cNvSpPr txBox="1"/>
          <p:nvPr/>
        </p:nvSpPr>
        <p:spPr>
          <a:xfrm>
            <a:off x="161951" y="2721475"/>
            <a:ext cx="2148900" cy="138250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>
                <a:latin typeface="+mn-lt"/>
              </a:rPr>
              <a:t>“You cannot argue or debate with ignorance” </a:t>
            </a:r>
          </a:p>
        </p:txBody>
      </p:sp>
    </p:spTree>
    <p:extLst>
      <p:ext uri="{BB962C8B-B14F-4D97-AF65-F5344CB8AC3E}">
        <p14:creationId xmlns:p14="http://schemas.microsoft.com/office/powerpoint/2010/main" val="42519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5270" y="91809"/>
            <a:ext cx="4036741" cy="2492013"/>
            <a:chOff x="-19343" y="-1173900"/>
            <a:chExt cx="5617025" cy="3989389"/>
          </a:xfrm>
        </p:grpSpPr>
        <p:sp>
          <p:nvSpPr>
            <p:cNvPr id="12" name="Rounded Rectangle 11"/>
            <p:cNvSpPr/>
            <p:nvPr/>
          </p:nvSpPr>
          <p:spPr>
            <a:xfrm>
              <a:off x="3596355" y="1121979"/>
              <a:ext cx="2001327" cy="167044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-19343" y="-1144292"/>
              <a:ext cx="2034227" cy="202815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Definition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-7922" y="1086928"/>
              <a:ext cx="2001327" cy="1728561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</a:t>
              </a: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545973" y="-1173900"/>
              <a:ext cx="2034569" cy="215929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Write the word in a sentence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94217" y="715397"/>
              <a:ext cx="2001328" cy="96513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38543" y="-812301"/>
              <a:ext cx="1224950" cy="12149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 class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5715" y="2714508"/>
            <a:ext cx="4067939" cy="2366389"/>
            <a:chOff x="-7922" y="-837487"/>
            <a:chExt cx="5605604" cy="3652976"/>
          </a:xfrm>
        </p:grpSpPr>
        <p:sp>
          <p:nvSpPr>
            <p:cNvPr id="26" name="Rounded Rectangle 25"/>
            <p:cNvSpPr/>
            <p:nvPr/>
          </p:nvSpPr>
          <p:spPr>
            <a:xfrm>
              <a:off x="3596355" y="1121979"/>
              <a:ext cx="2001327" cy="167044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852" y="-837487"/>
              <a:ext cx="2034227" cy="1644643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Definition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-7922" y="1086928"/>
              <a:ext cx="2001327" cy="1728561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</a:t>
              </a: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545973" y="-812301"/>
              <a:ext cx="2034569" cy="161945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Write the word in a sentence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794217" y="715397"/>
              <a:ext cx="2001328" cy="96513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8543" y="-812301"/>
              <a:ext cx="1224950" cy="12149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 class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12423" y="72754"/>
            <a:ext cx="4036741" cy="2567451"/>
            <a:chOff x="-19343" y="-1173900"/>
            <a:chExt cx="5617025" cy="3989389"/>
          </a:xfrm>
        </p:grpSpPr>
        <p:sp>
          <p:nvSpPr>
            <p:cNvPr id="33" name="Rounded Rectangle 32"/>
            <p:cNvSpPr/>
            <p:nvPr/>
          </p:nvSpPr>
          <p:spPr>
            <a:xfrm>
              <a:off x="3596355" y="1121979"/>
              <a:ext cx="2001327" cy="167044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-19343" y="-1144292"/>
              <a:ext cx="2034227" cy="202815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Definition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-7922" y="1086928"/>
              <a:ext cx="2001327" cy="1728561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</a:t>
              </a: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545973" y="-1173900"/>
              <a:ext cx="2034569" cy="215929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Write the word in a sentence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794217" y="715397"/>
              <a:ext cx="2001328" cy="96513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138543" y="-812301"/>
              <a:ext cx="1224950" cy="12149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 class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81225" y="2714508"/>
            <a:ext cx="4067939" cy="2366389"/>
            <a:chOff x="-7922" y="-837487"/>
            <a:chExt cx="5605604" cy="3652976"/>
          </a:xfrm>
        </p:grpSpPr>
        <p:sp>
          <p:nvSpPr>
            <p:cNvPr id="40" name="Rounded Rectangle 39"/>
            <p:cNvSpPr/>
            <p:nvPr/>
          </p:nvSpPr>
          <p:spPr>
            <a:xfrm>
              <a:off x="3596355" y="1121979"/>
              <a:ext cx="2001327" cy="167044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852" y="-837487"/>
              <a:ext cx="2034227" cy="1644643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Definition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-7922" y="1086928"/>
              <a:ext cx="2001327" cy="1728561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</a:t>
              </a: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545973" y="-812301"/>
              <a:ext cx="2034569" cy="161945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Write the word in a sentence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794217" y="715397"/>
              <a:ext cx="2001328" cy="96513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138543" y="-812301"/>
              <a:ext cx="1224950" cy="12149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 class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0116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5270" y="91809"/>
            <a:ext cx="4036741" cy="2492013"/>
            <a:chOff x="-19343" y="-1173900"/>
            <a:chExt cx="5617025" cy="3989389"/>
          </a:xfrm>
        </p:grpSpPr>
        <p:sp>
          <p:nvSpPr>
            <p:cNvPr id="12" name="Rounded Rectangle 11"/>
            <p:cNvSpPr/>
            <p:nvPr/>
          </p:nvSpPr>
          <p:spPr>
            <a:xfrm>
              <a:off x="3596355" y="1121979"/>
              <a:ext cx="2001327" cy="167044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-19343" y="-1144292"/>
              <a:ext cx="2034227" cy="202815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Definition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-7922" y="1086928"/>
              <a:ext cx="2001327" cy="1728561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</a:t>
              </a: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545973" y="-1173900"/>
              <a:ext cx="2034569" cy="215929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Write the word in a sentence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94217" y="715397"/>
              <a:ext cx="2001328" cy="96513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38543" y="-812301"/>
              <a:ext cx="1224950" cy="12149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 class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5715" y="2714508"/>
            <a:ext cx="4067939" cy="2366389"/>
            <a:chOff x="-7922" y="-837487"/>
            <a:chExt cx="5605604" cy="3652976"/>
          </a:xfrm>
        </p:grpSpPr>
        <p:sp>
          <p:nvSpPr>
            <p:cNvPr id="26" name="Rounded Rectangle 25"/>
            <p:cNvSpPr/>
            <p:nvPr/>
          </p:nvSpPr>
          <p:spPr>
            <a:xfrm>
              <a:off x="3596355" y="1121979"/>
              <a:ext cx="2001327" cy="167044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852" y="-837487"/>
              <a:ext cx="2034227" cy="1644643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Definition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-7922" y="1086928"/>
              <a:ext cx="2001327" cy="1728561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</a:t>
              </a: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545973" y="-812301"/>
              <a:ext cx="2034569" cy="161945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Write the word in a sentence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794217" y="715397"/>
              <a:ext cx="2001328" cy="96513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8543" y="-812301"/>
              <a:ext cx="1224950" cy="12149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 class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12423" y="72754"/>
            <a:ext cx="4036741" cy="2567451"/>
            <a:chOff x="-19343" y="-1173900"/>
            <a:chExt cx="5617025" cy="3989389"/>
          </a:xfrm>
        </p:grpSpPr>
        <p:sp>
          <p:nvSpPr>
            <p:cNvPr id="33" name="Rounded Rectangle 32"/>
            <p:cNvSpPr/>
            <p:nvPr/>
          </p:nvSpPr>
          <p:spPr>
            <a:xfrm>
              <a:off x="3596355" y="1121979"/>
              <a:ext cx="2001327" cy="167044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-19343" y="-1144292"/>
              <a:ext cx="2034227" cy="202815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Definition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-7922" y="1086928"/>
              <a:ext cx="2001327" cy="1728561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</a:t>
              </a: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545973" y="-1173900"/>
              <a:ext cx="2034569" cy="215929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Write the word in a sentence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794217" y="715397"/>
              <a:ext cx="2001328" cy="96513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138543" y="-812301"/>
              <a:ext cx="1224950" cy="12149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 class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81225" y="2714508"/>
            <a:ext cx="4067939" cy="2366389"/>
            <a:chOff x="-7922" y="-837487"/>
            <a:chExt cx="5605604" cy="3652976"/>
          </a:xfrm>
        </p:grpSpPr>
        <p:sp>
          <p:nvSpPr>
            <p:cNvPr id="40" name="Rounded Rectangle 39"/>
            <p:cNvSpPr/>
            <p:nvPr/>
          </p:nvSpPr>
          <p:spPr>
            <a:xfrm>
              <a:off x="3596355" y="1121979"/>
              <a:ext cx="2001327" cy="167044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852" y="-837487"/>
              <a:ext cx="2034227" cy="1644643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Definition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-7922" y="1086928"/>
              <a:ext cx="2001327" cy="1728561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</a:t>
              </a: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545973" y="-812301"/>
              <a:ext cx="2034569" cy="161945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Write the word in a sentence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794217" y="715397"/>
              <a:ext cx="2001328" cy="96513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138543" y="-812301"/>
              <a:ext cx="1224950" cy="12149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 class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354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5270" y="91809"/>
            <a:ext cx="4036741" cy="2492013"/>
            <a:chOff x="-19343" y="-1173900"/>
            <a:chExt cx="5617025" cy="3989389"/>
          </a:xfrm>
        </p:grpSpPr>
        <p:sp>
          <p:nvSpPr>
            <p:cNvPr id="12" name="Rounded Rectangle 11"/>
            <p:cNvSpPr/>
            <p:nvPr/>
          </p:nvSpPr>
          <p:spPr>
            <a:xfrm>
              <a:off x="3596355" y="1121979"/>
              <a:ext cx="2001327" cy="167044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-19343" y="-1144292"/>
              <a:ext cx="2034227" cy="202815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Definition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-7922" y="1086928"/>
              <a:ext cx="2001327" cy="1728561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</a:t>
              </a: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545973" y="-1173900"/>
              <a:ext cx="2034569" cy="215929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Write the word in a sentence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94217" y="715397"/>
              <a:ext cx="2001328" cy="96513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38543" y="-812301"/>
              <a:ext cx="1224950" cy="12149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 class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5715" y="2714508"/>
            <a:ext cx="4067939" cy="2366389"/>
            <a:chOff x="-7922" y="-837487"/>
            <a:chExt cx="5605604" cy="3652976"/>
          </a:xfrm>
        </p:grpSpPr>
        <p:sp>
          <p:nvSpPr>
            <p:cNvPr id="26" name="Rounded Rectangle 25"/>
            <p:cNvSpPr/>
            <p:nvPr/>
          </p:nvSpPr>
          <p:spPr>
            <a:xfrm>
              <a:off x="3596355" y="1121979"/>
              <a:ext cx="2001327" cy="167044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852" y="-837487"/>
              <a:ext cx="2034227" cy="1644643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Definition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-7922" y="1086928"/>
              <a:ext cx="2001327" cy="1728561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</a:t>
              </a: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545973" y="-812301"/>
              <a:ext cx="2034569" cy="161945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Write the word in a sentence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794217" y="715397"/>
              <a:ext cx="2001328" cy="96513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8543" y="-812301"/>
              <a:ext cx="1224950" cy="12149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 class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12423" y="72754"/>
            <a:ext cx="4036741" cy="2567451"/>
            <a:chOff x="-19343" y="-1173900"/>
            <a:chExt cx="5617025" cy="3989389"/>
          </a:xfrm>
        </p:grpSpPr>
        <p:sp>
          <p:nvSpPr>
            <p:cNvPr id="33" name="Rounded Rectangle 32"/>
            <p:cNvSpPr/>
            <p:nvPr/>
          </p:nvSpPr>
          <p:spPr>
            <a:xfrm>
              <a:off x="3596355" y="1121979"/>
              <a:ext cx="2001327" cy="167044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-19343" y="-1144292"/>
              <a:ext cx="2034227" cy="202815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Definition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-7922" y="1086928"/>
              <a:ext cx="2001327" cy="1728561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</a:t>
              </a: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545973" y="-1173900"/>
              <a:ext cx="2034569" cy="215929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Write the word in a sentence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794217" y="715397"/>
              <a:ext cx="2001328" cy="96513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138543" y="-812301"/>
              <a:ext cx="1224950" cy="12149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 class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81225" y="2714508"/>
            <a:ext cx="4067939" cy="2366389"/>
            <a:chOff x="-7922" y="-837487"/>
            <a:chExt cx="5605604" cy="3652976"/>
          </a:xfrm>
        </p:grpSpPr>
        <p:sp>
          <p:nvSpPr>
            <p:cNvPr id="40" name="Rounded Rectangle 39"/>
            <p:cNvSpPr/>
            <p:nvPr/>
          </p:nvSpPr>
          <p:spPr>
            <a:xfrm>
              <a:off x="3596355" y="1121979"/>
              <a:ext cx="2001327" cy="167044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852" y="-837487"/>
              <a:ext cx="2034227" cy="1644643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Definition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-7922" y="1086928"/>
              <a:ext cx="2001327" cy="1728561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</a:t>
              </a: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545973" y="-812301"/>
              <a:ext cx="2034569" cy="161945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Write the word in a sentence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794217" y="715397"/>
              <a:ext cx="2001328" cy="96513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138543" y="-812301"/>
              <a:ext cx="1224950" cy="12149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 class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807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62050" y="29975"/>
            <a:ext cx="87231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GB" b="1" dirty="0">
                <a:solidFill>
                  <a:schemeClr val="tx1"/>
                </a:solidFill>
              </a:rPr>
              <a:t>Revolution</a:t>
            </a:r>
            <a:r>
              <a:rPr lang="en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4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Word class:___________). </a:t>
            </a:r>
            <a:r>
              <a:rPr lang="en-GB" sz="1400" i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Meaning:</a:t>
            </a:r>
            <a:endParaRPr lang="en-GB" sz="1400" i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61950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Etymology (word origin)</a:t>
            </a:r>
            <a:endParaRPr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408325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Transform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Draw a picture/symbol/object/logo - that reminds you of this word and it’s meaning or how you can use it!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654675" y="553950"/>
            <a:ext cx="42306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Use it!</a:t>
            </a: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Use the word in different sentences - better still use it in your own work!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1.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2.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In which subjects will I use this word?  Where is it relevant? Where have </a:t>
            </a:r>
            <a:r>
              <a:rPr lang="en" sz="1000" dirty="0" smtClean="0">
                <a:latin typeface="+mn-lt"/>
                <a:ea typeface="Calibri"/>
                <a:cs typeface="Calibri"/>
                <a:sym typeface="Calibri"/>
              </a:rPr>
              <a:t>I </a:t>
            </a: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heard it before?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30277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Link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List vocabulary you know associated to this word...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855400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Debate it!</a:t>
            </a:r>
          </a:p>
          <a:p>
            <a:pPr lvl="0"/>
            <a:endParaRPr lang="en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r>
              <a:rPr lang="en-US" sz="1000" b="1" dirty="0">
                <a:solidFill>
                  <a:srgbClr val="7030A0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There is a quote to the left of this page. What are your thoughts on this?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40802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Take it further!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+mn-lt"/>
              <a:ea typeface="Calibri"/>
              <a:cs typeface="Calibri"/>
              <a:sym typeface="Calibri"/>
            </a:endParaRPr>
          </a:p>
          <a:p>
            <a:r>
              <a:rPr lang="en-GB" sz="12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How does this word link to ‘Frankenstein’?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2050" y="4275025"/>
            <a:ext cx="4065300" cy="74423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1200" b="1" i="1" dirty="0">
                <a:latin typeface="+mn-lt"/>
                <a:ea typeface="Calibri"/>
                <a:cs typeface="Calibri"/>
                <a:sym typeface="Calibri"/>
              </a:rPr>
              <a:t>Theodore Kaczynski-</a:t>
            </a:r>
            <a:r>
              <a:rPr lang="en-GB" sz="1200" b="1" dirty="0">
                <a:latin typeface="+mn-lt"/>
              </a:rPr>
              <a:t> </a:t>
            </a:r>
            <a:r>
              <a:rPr lang="en-US" sz="1200" b="1" dirty="0">
                <a:latin typeface="+mn-lt"/>
              </a:rPr>
              <a:t>an American domestic terrorist, anarchist and former mathematics professor.</a:t>
            </a:r>
            <a:endParaRPr sz="1200" b="1" i="1" dirty="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800" y="2721487"/>
            <a:ext cx="1553551" cy="155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875" y="3925750"/>
            <a:ext cx="1260725" cy="9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2;p13">
            <a:extLst>
              <a:ext uri="{FF2B5EF4-FFF2-40B4-BE49-F238E27FC236}">
                <a16:creationId xmlns:a16="http://schemas.microsoft.com/office/drawing/2014/main" id="{9F234EC3-9405-4DDF-AA87-5C831850C61C}"/>
              </a:ext>
            </a:extLst>
          </p:cNvPr>
          <p:cNvSpPr txBox="1"/>
          <p:nvPr/>
        </p:nvSpPr>
        <p:spPr>
          <a:xfrm>
            <a:off x="161951" y="2721475"/>
            <a:ext cx="2148900" cy="138250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>
                <a:latin typeface="+mn-lt"/>
              </a:rPr>
              <a:t>“The Industrial Revolution and its consequence have been a disaster for the human race”</a:t>
            </a:r>
          </a:p>
        </p:txBody>
      </p:sp>
    </p:spTree>
    <p:extLst>
      <p:ext uri="{BB962C8B-B14F-4D97-AF65-F5344CB8AC3E}">
        <p14:creationId xmlns:p14="http://schemas.microsoft.com/office/powerpoint/2010/main" val="10602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5270" y="91809"/>
            <a:ext cx="4036741" cy="2492013"/>
            <a:chOff x="-19343" y="-1173900"/>
            <a:chExt cx="5617025" cy="3989389"/>
          </a:xfrm>
        </p:grpSpPr>
        <p:sp>
          <p:nvSpPr>
            <p:cNvPr id="12" name="Rounded Rectangle 11"/>
            <p:cNvSpPr/>
            <p:nvPr/>
          </p:nvSpPr>
          <p:spPr>
            <a:xfrm>
              <a:off x="3596355" y="1121979"/>
              <a:ext cx="2001327" cy="167044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-19343" y="-1144292"/>
              <a:ext cx="2034227" cy="202815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Definition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-7922" y="1086928"/>
              <a:ext cx="2001327" cy="1728561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</a:t>
              </a: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545973" y="-1173900"/>
              <a:ext cx="2034569" cy="215929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Write the word in a sentence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94217" y="715397"/>
              <a:ext cx="2001328" cy="96513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38543" y="-812301"/>
              <a:ext cx="1224950" cy="12149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 class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5715" y="2714508"/>
            <a:ext cx="4067939" cy="2366389"/>
            <a:chOff x="-7922" y="-837487"/>
            <a:chExt cx="5605604" cy="3652976"/>
          </a:xfrm>
        </p:grpSpPr>
        <p:sp>
          <p:nvSpPr>
            <p:cNvPr id="26" name="Rounded Rectangle 25"/>
            <p:cNvSpPr/>
            <p:nvPr/>
          </p:nvSpPr>
          <p:spPr>
            <a:xfrm>
              <a:off x="3596355" y="1121979"/>
              <a:ext cx="2001327" cy="167044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852" y="-837487"/>
              <a:ext cx="2034227" cy="1644643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Definition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-7922" y="1086928"/>
              <a:ext cx="2001327" cy="1728561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</a:t>
              </a: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545973" y="-812301"/>
              <a:ext cx="2034569" cy="161945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Write the word in a sentence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794217" y="715397"/>
              <a:ext cx="2001328" cy="96513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8543" y="-812301"/>
              <a:ext cx="1224950" cy="12149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 class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12423" y="72754"/>
            <a:ext cx="4036741" cy="2567451"/>
            <a:chOff x="-19343" y="-1173900"/>
            <a:chExt cx="5617025" cy="3989389"/>
          </a:xfrm>
        </p:grpSpPr>
        <p:sp>
          <p:nvSpPr>
            <p:cNvPr id="33" name="Rounded Rectangle 32"/>
            <p:cNvSpPr/>
            <p:nvPr/>
          </p:nvSpPr>
          <p:spPr>
            <a:xfrm>
              <a:off x="3596355" y="1121979"/>
              <a:ext cx="2001327" cy="167044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-19343" y="-1144292"/>
              <a:ext cx="2034227" cy="202815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Definition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-7922" y="1086928"/>
              <a:ext cx="2001327" cy="1728561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</a:t>
              </a: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545973" y="-1173900"/>
              <a:ext cx="2034569" cy="215929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Write the word in a sentence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794217" y="715397"/>
              <a:ext cx="2001328" cy="96513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138543" y="-812301"/>
              <a:ext cx="1224950" cy="12149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 class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81225" y="2714508"/>
            <a:ext cx="4067939" cy="2366389"/>
            <a:chOff x="-7922" y="-837487"/>
            <a:chExt cx="5605604" cy="3652976"/>
          </a:xfrm>
        </p:grpSpPr>
        <p:sp>
          <p:nvSpPr>
            <p:cNvPr id="40" name="Rounded Rectangle 39"/>
            <p:cNvSpPr/>
            <p:nvPr/>
          </p:nvSpPr>
          <p:spPr>
            <a:xfrm>
              <a:off x="3596355" y="1121979"/>
              <a:ext cx="2001327" cy="167044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852" y="-837487"/>
              <a:ext cx="2034227" cy="1644643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Definition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-7922" y="1086928"/>
              <a:ext cx="2001327" cy="1728561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</a:t>
              </a: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onyms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545973" y="-812301"/>
              <a:ext cx="2034569" cy="161945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Write the word in a sentence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794217" y="715397"/>
              <a:ext cx="2001328" cy="96513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138543" y="-812301"/>
              <a:ext cx="1224950" cy="121499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Word class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31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1950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Etymology (word origin)</a:t>
            </a:r>
            <a:endParaRPr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408325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Transform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Draw a picture/symbol/object/logo - that reminds you of this word and it’s meaning or how you can use it!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654675" y="553950"/>
            <a:ext cx="42306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Use it!</a:t>
            </a: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Use the word in different sentences - better still use it in your own work!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1.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2.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In which subjects will I use this word?  Where is it relevant? Where have </a:t>
            </a:r>
            <a:r>
              <a:rPr lang="en" sz="1000" dirty="0" smtClean="0">
                <a:latin typeface="+mn-lt"/>
                <a:ea typeface="Calibri"/>
                <a:cs typeface="Calibri"/>
                <a:sym typeface="Calibri"/>
              </a:rPr>
              <a:t>I </a:t>
            </a: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heard it before?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30277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Link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List vocabulary you know associated to this word...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855400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Debate it!</a:t>
            </a:r>
          </a:p>
          <a:p>
            <a:pPr lvl="0"/>
            <a:endParaRPr lang="en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r>
              <a:rPr lang="en-US" sz="1000" b="1" dirty="0">
                <a:solidFill>
                  <a:srgbClr val="7030A0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There is a quote to the left of this page. What are your thoughts on this?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40802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Take it further!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+mn-lt"/>
              <a:ea typeface="Calibri"/>
              <a:cs typeface="Calibri"/>
              <a:sym typeface="Calibri"/>
            </a:endParaRPr>
          </a:p>
          <a:p>
            <a:r>
              <a:rPr lang="en-GB" sz="12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How does this word link to ‘Frankenstein’?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2050" y="4275025"/>
            <a:ext cx="4065300" cy="592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i="1">
                <a:latin typeface="+mn-lt"/>
              </a:rPr>
              <a:t>Cornel West- an American philosopher, author, social critic and political activist.</a:t>
            </a:r>
            <a:endParaRPr lang="en-US" i="1" dirty="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800" y="2721487"/>
            <a:ext cx="1553551" cy="155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875" y="3925750"/>
            <a:ext cx="1260725" cy="9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2;p13">
            <a:extLst>
              <a:ext uri="{FF2B5EF4-FFF2-40B4-BE49-F238E27FC236}">
                <a16:creationId xmlns:a16="http://schemas.microsoft.com/office/drawing/2014/main" id="{9F234EC3-9405-4DDF-AA87-5C831850C61C}"/>
              </a:ext>
            </a:extLst>
          </p:cNvPr>
          <p:cNvSpPr txBox="1"/>
          <p:nvPr/>
        </p:nvSpPr>
        <p:spPr>
          <a:xfrm>
            <a:off x="161951" y="2721475"/>
            <a:ext cx="2148900" cy="138250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>
                <a:latin typeface="+mn-lt"/>
              </a:rPr>
              <a:t>“Context shapes who you are”</a:t>
            </a:r>
            <a:endParaRPr lang="en-GB" dirty="0">
              <a:latin typeface="+mn-lt"/>
            </a:endParaRPr>
          </a:p>
        </p:txBody>
      </p:sp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E2DD2B15-13CE-4E15-A3EE-0E7B6E2F79F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2050" y="29975"/>
            <a:ext cx="87231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GB" b="1" dirty="0">
                <a:solidFill>
                  <a:schemeClr val="tx1"/>
                </a:solidFill>
              </a:rPr>
              <a:t>Context 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Word class: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___________).</a:t>
            </a:r>
            <a:r>
              <a:rPr lang="en" sz="24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i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Meaning:</a:t>
            </a:r>
            <a:endParaRPr sz="1500" i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62050" y="29975"/>
            <a:ext cx="87231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GB" b="1" dirty="0">
                <a:solidFill>
                  <a:schemeClr val="tx1"/>
                </a:solidFill>
              </a:rPr>
              <a:t>Technology</a:t>
            </a:r>
            <a:r>
              <a:rPr lang="en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Word class: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___________).</a:t>
            </a:r>
            <a:r>
              <a:rPr lang="en" sz="24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i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Meaning:</a:t>
            </a:r>
            <a:endParaRPr sz="1500" i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61950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Etymology (word origin)</a:t>
            </a:r>
            <a:endParaRPr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408325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Transform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Draw a picture/symbol/object/logo - that reminds you of this word and it’s meaning or how you can use it!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654675" y="553950"/>
            <a:ext cx="42306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Use it!</a:t>
            </a: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Use the word in different sentences - better still use it in your own work!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1.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2.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In which subjects will I use this word?  Where is it relevant? Where have </a:t>
            </a:r>
            <a:r>
              <a:rPr lang="en" sz="1000" dirty="0" smtClean="0">
                <a:latin typeface="+mn-lt"/>
                <a:ea typeface="Calibri"/>
                <a:cs typeface="Calibri"/>
                <a:sym typeface="Calibri"/>
              </a:rPr>
              <a:t>I </a:t>
            </a: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heard it before?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30277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Link it!</a:t>
            </a: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List vocabulary you know associated to this word...</a:t>
            </a:r>
          </a:p>
        </p:txBody>
      </p:sp>
      <p:sp>
        <p:nvSpPr>
          <p:cNvPr id="59" name="Google Shape;59;p13"/>
          <p:cNvSpPr txBox="1"/>
          <p:nvPr/>
        </p:nvSpPr>
        <p:spPr>
          <a:xfrm>
            <a:off x="5855400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Debate it!</a:t>
            </a:r>
          </a:p>
          <a:p>
            <a:pPr lvl="0"/>
            <a:endParaRPr lang="en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r>
              <a:rPr lang="en-US" sz="1000" b="1" dirty="0">
                <a:solidFill>
                  <a:srgbClr val="7030A0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There is a quote to the left of this page. What are your thoughts on this?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40802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Take it further!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+mn-lt"/>
              <a:ea typeface="Calibri"/>
              <a:cs typeface="Calibri"/>
              <a:sym typeface="Calibri"/>
            </a:endParaRPr>
          </a:p>
          <a:p>
            <a:r>
              <a:rPr lang="en-GB" sz="12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How does this word link to ‘Frankenstein’?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2050" y="4275025"/>
            <a:ext cx="4065300" cy="592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i="1" dirty="0">
                <a:latin typeface="+mn-lt"/>
              </a:rPr>
              <a:t>Christian </a:t>
            </a:r>
            <a:r>
              <a:rPr lang="en-GB" i="1" dirty="0" err="1">
                <a:latin typeface="+mn-lt"/>
              </a:rPr>
              <a:t>Lous</a:t>
            </a:r>
            <a:r>
              <a:rPr lang="en-GB" i="1" dirty="0">
                <a:latin typeface="+mn-lt"/>
              </a:rPr>
              <a:t> Lange- political scientist</a:t>
            </a:r>
            <a:endParaRPr i="1" dirty="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800" y="2721487"/>
            <a:ext cx="1553551" cy="155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875" y="3925750"/>
            <a:ext cx="1260725" cy="9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2;p13">
            <a:extLst>
              <a:ext uri="{FF2B5EF4-FFF2-40B4-BE49-F238E27FC236}">
                <a16:creationId xmlns:a16="http://schemas.microsoft.com/office/drawing/2014/main" id="{9F234EC3-9405-4DDF-AA87-5C831850C61C}"/>
              </a:ext>
            </a:extLst>
          </p:cNvPr>
          <p:cNvSpPr txBox="1"/>
          <p:nvPr/>
        </p:nvSpPr>
        <p:spPr>
          <a:xfrm>
            <a:off x="161951" y="2721475"/>
            <a:ext cx="2148900" cy="138250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+mn-lt"/>
              </a:rPr>
              <a:t>“Technology is a useful servant, but a dangerous master.”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5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62050" y="29975"/>
            <a:ext cx="87231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GB" b="1" dirty="0">
                <a:solidFill>
                  <a:schemeClr val="tx1"/>
                </a:solidFill>
              </a:rPr>
              <a:t>Create</a:t>
            </a:r>
            <a:r>
              <a:rPr lang="en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Word class: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___________).</a:t>
            </a:r>
            <a:r>
              <a:rPr lang="en" sz="24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i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Meaning:</a:t>
            </a:r>
            <a:endParaRPr sz="1500" i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61950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Etymology (word origin)</a:t>
            </a:r>
            <a:endParaRPr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408325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Transform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Draw a picture/symbol/object/logo - that reminds you of this word and it’s meaning or how you can use it!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654675" y="553950"/>
            <a:ext cx="42306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Use it!</a:t>
            </a: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Use the word in different sentences - better still use it in your own work!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1.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2.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In which subjects will I use this word?  Where is it relevant? Where have </a:t>
            </a:r>
            <a:r>
              <a:rPr lang="en" sz="1000" dirty="0" smtClean="0">
                <a:latin typeface="+mn-lt"/>
                <a:ea typeface="Calibri"/>
                <a:cs typeface="Calibri"/>
                <a:sym typeface="Calibri"/>
              </a:rPr>
              <a:t>I </a:t>
            </a: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heard it before?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30277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Link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List vocabulary you know associated to this word...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855400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Debate it!</a:t>
            </a:r>
          </a:p>
          <a:p>
            <a:pPr lvl="0"/>
            <a:endParaRPr lang="en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r>
              <a:rPr lang="en-US" sz="1000" b="1" dirty="0">
                <a:solidFill>
                  <a:srgbClr val="7030A0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There is a quote to the left of this page. What are your thoughts on this?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40802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Take it further!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+mn-lt"/>
              <a:ea typeface="Calibri"/>
              <a:cs typeface="Calibri"/>
              <a:sym typeface="Calibri"/>
            </a:endParaRPr>
          </a:p>
          <a:p>
            <a:r>
              <a:rPr lang="en-GB" sz="12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How does this word link to ‘Frankenstein’?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2050" y="4275025"/>
            <a:ext cx="4065300" cy="592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i="1"/>
              <a:t>Julius Caesar- Roman general and statesman </a:t>
            </a:r>
            <a:endParaRPr lang="en-US" i="1" dirty="0"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800" y="2721487"/>
            <a:ext cx="1553551" cy="155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875" y="3925750"/>
            <a:ext cx="1260725" cy="9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2;p13">
            <a:extLst>
              <a:ext uri="{FF2B5EF4-FFF2-40B4-BE49-F238E27FC236}">
                <a16:creationId xmlns:a16="http://schemas.microsoft.com/office/drawing/2014/main" id="{9F234EC3-9405-4DDF-AA87-5C831850C61C}"/>
              </a:ext>
            </a:extLst>
          </p:cNvPr>
          <p:cNvSpPr txBox="1"/>
          <p:nvPr/>
        </p:nvSpPr>
        <p:spPr>
          <a:xfrm>
            <a:off x="161951" y="2721475"/>
            <a:ext cx="2148900" cy="138250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“It is better to create than to learn! Creating is the essence of life”</a:t>
            </a:r>
          </a:p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3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62050" y="29975"/>
            <a:ext cx="87231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GB" b="1" dirty="0">
                <a:solidFill>
                  <a:schemeClr val="tx1"/>
                </a:solidFill>
              </a:rPr>
              <a:t>Image</a:t>
            </a:r>
            <a:r>
              <a:rPr lang="en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Word class: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___________).</a:t>
            </a:r>
            <a:r>
              <a:rPr lang="en" sz="24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i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Meaning:</a:t>
            </a:r>
            <a:endParaRPr sz="1500" i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61950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Etymology (word origin)</a:t>
            </a:r>
            <a:endParaRPr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408325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Transform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Draw a picture/symbol/object/logo - that reminds you of this word and it’s meaning or how you can use it!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654675" y="553950"/>
            <a:ext cx="42306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Use it!</a:t>
            </a: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Use the word in different sentences - better still use it in your own work!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1.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2.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In which subjects will I use this word?  Where is it relevant? Where have </a:t>
            </a:r>
            <a:r>
              <a:rPr lang="en" sz="1000" dirty="0" smtClean="0">
                <a:latin typeface="+mn-lt"/>
                <a:ea typeface="Calibri"/>
                <a:cs typeface="Calibri"/>
                <a:sym typeface="Calibri"/>
              </a:rPr>
              <a:t>I </a:t>
            </a: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heard it before?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30277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Link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List vocabulary you know associated to this word...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855400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Debate it!</a:t>
            </a:r>
          </a:p>
          <a:p>
            <a:pPr lvl="0"/>
            <a:endParaRPr lang="en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r>
              <a:rPr lang="en-US" sz="1000" b="1" dirty="0">
                <a:solidFill>
                  <a:srgbClr val="7030A0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There is a quote to the left of this page. What are your thoughts on this?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40802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Take it further!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+mn-lt"/>
              <a:ea typeface="Calibri"/>
              <a:cs typeface="Calibri"/>
              <a:sym typeface="Calibri"/>
            </a:endParaRPr>
          </a:p>
          <a:p>
            <a:r>
              <a:rPr lang="en-GB" sz="12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How does this word link to ‘Frankenstein’?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2050" y="4275025"/>
            <a:ext cx="4065300" cy="592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i="1" dirty="0">
                <a:latin typeface="+mn-lt"/>
              </a:rPr>
              <a:t>John Calvin Maxwell- American author, speaker and pastor </a:t>
            </a:r>
            <a:endParaRPr i="1" dirty="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800" y="2721487"/>
            <a:ext cx="1553551" cy="155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875" y="3925750"/>
            <a:ext cx="1260725" cy="9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2;p13">
            <a:extLst>
              <a:ext uri="{FF2B5EF4-FFF2-40B4-BE49-F238E27FC236}">
                <a16:creationId xmlns:a16="http://schemas.microsoft.com/office/drawing/2014/main" id="{9F234EC3-9405-4DDF-AA87-5C831850C61C}"/>
              </a:ext>
            </a:extLst>
          </p:cNvPr>
          <p:cNvSpPr txBox="1"/>
          <p:nvPr/>
        </p:nvSpPr>
        <p:spPr>
          <a:xfrm>
            <a:off x="161951" y="2721475"/>
            <a:ext cx="2148900" cy="138250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>
                <a:latin typeface="+mn-lt"/>
              </a:rPr>
              <a:t>“Image is what people think we are; integrity is what we really are”</a:t>
            </a:r>
          </a:p>
        </p:txBody>
      </p:sp>
    </p:spTree>
    <p:extLst>
      <p:ext uri="{BB962C8B-B14F-4D97-AF65-F5344CB8AC3E}">
        <p14:creationId xmlns:p14="http://schemas.microsoft.com/office/powerpoint/2010/main" val="11233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62050" y="29975"/>
            <a:ext cx="87231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GB" b="1" dirty="0">
                <a:solidFill>
                  <a:schemeClr val="tx1"/>
                </a:solidFill>
              </a:rPr>
              <a:t>Physical</a:t>
            </a:r>
            <a:r>
              <a:rPr lang="en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Word class: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___________).</a:t>
            </a:r>
            <a:r>
              <a:rPr lang="en" sz="24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i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Meaning:</a:t>
            </a:r>
            <a:endParaRPr sz="1500" i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61950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Etymology (word origin)</a:t>
            </a:r>
            <a:endParaRPr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408325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Transform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Draw a picture/symbol/object/logo - that reminds you of this word and it’s meaning or how you can use it!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654675" y="553950"/>
            <a:ext cx="42306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Use it!</a:t>
            </a: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Use the word in different sentences - better still use it in your own work!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1.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2.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In which subjects will I use this word?  Where is it relevant? Where have </a:t>
            </a:r>
            <a:r>
              <a:rPr lang="en" sz="1000" dirty="0" smtClean="0">
                <a:latin typeface="+mn-lt"/>
                <a:ea typeface="Calibri"/>
                <a:cs typeface="Calibri"/>
                <a:sym typeface="Calibri"/>
              </a:rPr>
              <a:t>I </a:t>
            </a:r>
            <a:r>
              <a:rPr lang="en" sz="1000" dirty="0">
                <a:latin typeface="+mn-lt"/>
                <a:ea typeface="Calibri"/>
                <a:cs typeface="Calibri"/>
                <a:sym typeface="Calibri"/>
              </a:rPr>
              <a:t>heard it before?</a:t>
            </a: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30277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n-lt"/>
                <a:ea typeface="Calibri"/>
                <a:cs typeface="Calibri"/>
                <a:sym typeface="Calibri"/>
              </a:rPr>
              <a:t>Link it!</a:t>
            </a:r>
            <a:endParaRPr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+mn-lt"/>
                <a:ea typeface="Calibri"/>
                <a:cs typeface="Calibri"/>
                <a:sym typeface="Calibri"/>
              </a:rPr>
              <a:t>List vocabulary you know associated to this word...</a:t>
            </a:r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855400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Debate it!</a:t>
            </a:r>
          </a:p>
          <a:p>
            <a:pPr lvl="0"/>
            <a:endParaRPr lang="en" dirty="0"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  <a:p>
            <a:r>
              <a:rPr lang="en-US" sz="1000" b="1" dirty="0">
                <a:solidFill>
                  <a:srgbClr val="7030A0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There is a quote to the left of this page. What are your thoughts on this?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40802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Take it further!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+mn-lt"/>
              <a:ea typeface="Calibri"/>
              <a:cs typeface="Calibri"/>
              <a:sym typeface="Calibri"/>
            </a:endParaRPr>
          </a:p>
          <a:p>
            <a:r>
              <a:rPr lang="en-GB" sz="12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How does this word link to ‘Frankenstein’?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2050" y="4275025"/>
            <a:ext cx="4065300" cy="592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000" b="1" i="1" dirty="0">
                <a:latin typeface="+mn-lt"/>
              </a:rPr>
              <a:t>Mary Ann Evans, known by her pen name George Eliot, was an English novelist, poet, journalist, translator and one of the leading writers of the Victorian era.</a:t>
            </a:r>
            <a:endParaRPr lang="en-US" sz="1000" b="1" i="1" dirty="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800" y="2721487"/>
            <a:ext cx="1553551" cy="155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875" y="3925750"/>
            <a:ext cx="1260725" cy="9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2;p13">
            <a:extLst>
              <a:ext uri="{FF2B5EF4-FFF2-40B4-BE49-F238E27FC236}">
                <a16:creationId xmlns:a16="http://schemas.microsoft.com/office/drawing/2014/main" id="{9F234EC3-9405-4DDF-AA87-5C831850C61C}"/>
              </a:ext>
            </a:extLst>
          </p:cNvPr>
          <p:cNvSpPr txBox="1"/>
          <p:nvPr/>
        </p:nvSpPr>
        <p:spPr>
          <a:xfrm>
            <a:off x="161951" y="2721475"/>
            <a:ext cx="2148900" cy="138250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>
                <a:latin typeface="+mn-lt"/>
              </a:rPr>
              <a:t>“Don’t judge a book by its cover”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06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62050" y="29975"/>
            <a:ext cx="87231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GB" b="1" dirty="0">
                <a:solidFill>
                  <a:schemeClr val="tx1"/>
                </a:solidFill>
              </a:rPr>
              <a:t>Ideology</a:t>
            </a:r>
            <a:r>
              <a:rPr lang="en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Word class:</a:t>
            </a:r>
            <a:r>
              <a:rPr lang="en" sz="12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___________).</a:t>
            </a:r>
            <a:r>
              <a:rPr lang="en" sz="24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i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Meaning</a:t>
            </a:r>
            <a:endParaRPr sz="1500" i="1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61950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Etymology (word origin)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408325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Transform it!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Draw a picture/symbol/object/logo - that reminds you of this word and it’s meaning or how you can use it!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654675" y="553950"/>
            <a:ext cx="42306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Use it!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Use the word in different sentences - better still use it in your own work!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1.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2.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In which subjects will I use this word?  Where is it relevant? Where have </a:t>
            </a:r>
            <a:r>
              <a:rPr lang="en" sz="1000" dirty="0" smtClean="0"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heard it before?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30277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Link it!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List vocabulary you know associated to this word...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855400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Debate it!</a:t>
            </a:r>
          </a:p>
          <a:p>
            <a:pPr lvl="0"/>
            <a:endParaRPr lang="en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r>
              <a:rPr lang="en-US" sz="1000" b="1" dirty="0">
                <a:solidFill>
                  <a:srgbClr val="7030A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There is a quote to the left of this page. What are your thoughts on this?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40802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Take it further!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this word link to ‘Frankenstein’?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2050" y="4275025"/>
            <a:ext cx="4065300" cy="592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i="1"/>
              <a:t>Morris Berman- American historian and social critic.</a:t>
            </a:r>
            <a:endParaRPr lang="en-US" i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800" y="2721487"/>
            <a:ext cx="1553551" cy="155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875" y="3925750"/>
            <a:ext cx="1260725" cy="9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2;p13">
            <a:extLst>
              <a:ext uri="{FF2B5EF4-FFF2-40B4-BE49-F238E27FC236}">
                <a16:creationId xmlns:a16="http://schemas.microsoft.com/office/drawing/2014/main" id="{9F234EC3-9405-4DDF-AA87-5C831850C61C}"/>
              </a:ext>
            </a:extLst>
          </p:cNvPr>
          <p:cNvSpPr txBox="1"/>
          <p:nvPr/>
        </p:nvSpPr>
        <p:spPr>
          <a:xfrm>
            <a:off x="161951" y="2721475"/>
            <a:ext cx="2148900" cy="138250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/>
              <a:t>“An idea is something you have; an ideology is something that has you”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5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62050" y="29975"/>
            <a:ext cx="87231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Abandon</a:t>
            </a:r>
            <a:r>
              <a:rPr lang="en" dirty="0">
                <a:solidFill>
                  <a:srgbClr val="38761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" sz="1200" dirty="0">
                <a:solidFill>
                  <a:srgbClr val="38761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</a:t>
            </a:r>
            <a:r>
              <a:rPr lang="en-GB" sz="1200" dirty="0">
                <a:solidFill>
                  <a:srgbClr val="38761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Word class:</a:t>
            </a:r>
            <a:r>
              <a:rPr lang="en" sz="1200" dirty="0">
                <a:solidFill>
                  <a:srgbClr val="38761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___________).</a:t>
            </a:r>
            <a:r>
              <a:rPr lang="en" sz="2400" dirty="0">
                <a:solidFill>
                  <a:srgbClr val="38761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" sz="1500" i="1" dirty="0">
                <a:solidFill>
                  <a:srgbClr val="38761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Meaning:</a:t>
            </a:r>
            <a:endParaRPr sz="1500" i="1" dirty="0">
              <a:solidFill>
                <a:srgbClr val="3876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61950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Etymology (word origin)</a:t>
            </a:r>
            <a:endParaRPr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408325" y="554075"/>
            <a:ext cx="21489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Transform it!</a:t>
            </a:r>
            <a:endParaRPr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Draw a picture/symbol/object/logo - that reminds you of this word and it’s meaning or how you can use it!</a:t>
            </a:r>
            <a:endParaRPr sz="100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654675" y="553950"/>
            <a:ext cx="4230600" cy="201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Use it!</a:t>
            </a:r>
            <a:endParaRPr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Use the word in different sentences - better still use it in your own work!</a:t>
            </a:r>
            <a:endParaRPr sz="1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1.</a:t>
            </a:r>
            <a:endParaRPr sz="1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2.</a:t>
            </a:r>
            <a:endParaRPr sz="1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 which subjects will I use this word?  Where is it relevant? Where have </a:t>
            </a:r>
            <a:r>
              <a:rPr lang="en" sz="1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 </a:t>
            </a:r>
            <a:r>
              <a:rPr lang="en" sz="1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heard it before?</a:t>
            </a:r>
            <a:endParaRPr sz="1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30277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Link it!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List vocabulary you know associated to this word...</a:t>
            </a:r>
            <a:endParaRPr sz="1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855400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Debate it!</a:t>
            </a:r>
            <a:endParaRPr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7030A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There is a quote to the left of this page. What are your thoughts on this?</a:t>
            </a:r>
            <a:endParaRPr sz="1000" b="1" dirty="0">
              <a:solidFill>
                <a:srgbClr val="7030A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408025" y="2721475"/>
            <a:ext cx="1477200" cy="214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Take it further!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r>
              <a:rPr lang="en-GB" sz="1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this word link to ‘Frankenstein’?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2050" y="4275025"/>
            <a:ext cx="4065300" cy="592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Wayne Dyer-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American self-help author and a motivational speaker.</a:t>
            </a:r>
            <a:endParaRPr b="1" i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0986" y="2721474"/>
            <a:ext cx="1553551" cy="155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875" y="3925750"/>
            <a:ext cx="1260725" cy="9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BDB459-DE01-4259-876A-7473861E7987}"/>
              </a:ext>
            </a:extLst>
          </p:cNvPr>
          <p:cNvSpPr/>
          <p:nvPr/>
        </p:nvSpPr>
        <p:spPr>
          <a:xfrm>
            <a:off x="161949" y="2838674"/>
            <a:ext cx="2403611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“When you abandon making choice, you enter the vast world of excuses”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2662</Words>
  <Application>Microsoft Office PowerPoint</Application>
  <PresentationFormat>On-screen Show (16:9)</PresentationFormat>
  <Paragraphs>948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Simple Light</vt:lpstr>
      <vt:lpstr>Year 8 LP1 Vocabulary Roadmap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wharton</dc:creator>
  <cp:lastModifiedBy>Alexandra Daw</cp:lastModifiedBy>
  <cp:revision>46</cp:revision>
  <dcterms:modified xsi:type="dcterms:W3CDTF">2020-07-16T10:33:46Z</dcterms:modified>
</cp:coreProperties>
</file>