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81" r:id="rId3"/>
    <p:sldId id="277" r:id="rId4"/>
    <p:sldId id="264" r:id="rId5"/>
    <p:sldId id="270" r:id="rId6"/>
    <p:sldId id="268" r:id="rId7"/>
    <p:sldId id="265" r:id="rId8"/>
    <p:sldId id="266" r:id="rId9"/>
    <p:sldId id="267" r:id="rId10"/>
    <p:sldId id="269" r:id="rId11"/>
    <p:sldId id="275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88" d="100"/>
          <a:sy n="88" d="100"/>
        </p:scale>
        <p:origin x="110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8365B-517F-4D1D-A729-AC88AC4520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107C9-347B-4995-8E50-ED70D5547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4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976">
              <a:defRPr/>
            </a:pPr>
            <a:r>
              <a:rPr lang="en-GB" dirty="0" smtClean="0"/>
              <a:t>Get students to copy into books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6D10-ADA3-49D9-9891-5406CE8580E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5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KO -  Section 1,4 &amp; 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06F37-A06F-46D7-BB8F-FEE0C90D46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5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48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2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6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2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9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4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4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8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0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0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3BCE-5706-43C7-BECC-D83E9DAF081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86B9-64DD-4712-9B81-B72ECBD90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27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858000" cy="6665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Now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2" y="1628800"/>
            <a:ext cx="7718368" cy="3655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school is the network you log onto 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LAN = Local area network</a:t>
            </a:r>
          </a:p>
          <a:p>
            <a:pPr marL="514350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WAN </a:t>
            </a:r>
            <a:r>
              <a:rPr lang="en-US" dirty="0" smtClean="0">
                <a:solidFill>
                  <a:schemeClr val="tx1"/>
                </a:solidFill>
              </a:rPr>
              <a:t>Wide area network</a:t>
            </a:r>
          </a:p>
          <a:p>
            <a:pPr marL="514350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PAN Personal </a:t>
            </a:r>
            <a:r>
              <a:rPr lang="en-US" dirty="0">
                <a:solidFill>
                  <a:schemeClr val="tx1"/>
                </a:solidFill>
              </a:rPr>
              <a:t>area network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7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64524"/>
              </p:ext>
            </p:extLst>
          </p:nvPr>
        </p:nvGraphicFramePr>
        <p:xfrm>
          <a:off x="1187624" y="764704"/>
          <a:ext cx="72008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41602811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03883011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185814677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60238696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171214297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820581073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849672782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99845772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n-GB" dirty="0" smtClean="0"/>
                        <a:t>128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08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08628"/>
              </p:ext>
            </p:extLst>
          </p:nvPr>
        </p:nvGraphicFramePr>
        <p:xfrm>
          <a:off x="1043612" y="1844825"/>
          <a:ext cx="7920873" cy="1872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993">
                  <a:extLst>
                    <a:ext uri="{9D8B030D-6E8A-4147-A177-3AD203B41FA5}">
                      <a16:colId xmlns:a16="http://schemas.microsoft.com/office/drawing/2014/main" val="4077060101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2969588842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2626477754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1745515513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1822514916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3932675070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3233685270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3249920378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2619034029"/>
                    </a:ext>
                  </a:extLst>
                </a:gridCol>
              </a:tblGrid>
              <a:tr h="5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6470639"/>
                  </a:ext>
                </a:extLst>
              </a:tr>
              <a:tr h="5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673050"/>
                  </a:ext>
                </a:extLst>
              </a:tr>
              <a:tr h="5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Answer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804711"/>
                  </a:ext>
                </a:extLst>
              </a:tr>
              <a:tr h="365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Carry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16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040856"/>
          </a:xfrm>
        </p:spPr>
        <p:txBody>
          <a:bodyPr/>
          <a:lstStyle/>
          <a:p>
            <a:pPr algn="ctr"/>
            <a:r>
              <a:rPr lang="en-GB" b="1" dirty="0" smtClean="0"/>
              <a:t>Homework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Complete the Low Stakes Quiz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1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17B990-BC1F-4F69-958D-959FFB88FE25}"/>
              </a:ext>
            </a:extLst>
          </p:cNvPr>
          <p:cNvSpPr/>
          <p:nvPr/>
        </p:nvSpPr>
        <p:spPr>
          <a:xfrm>
            <a:off x="379521" y="1243429"/>
            <a:ext cx="2243831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en-GB" sz="2400" dirty="0">
                <a:solidFill>
                  <a:schemeClr val="tx1"/>
                </a:solidFill>
              </a:rPr>
              <a:t>Censorship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5EE194-87F4-4C70-BBF7-A2D706DCAE94}"/>
              </a:ext>
            </a:extLst>
          </p:cNvPr>
          <p:cNvSpPr/>
          <p:nvPr/>
        </p:nvSpPr>
        <p:spPr>
          <a:xfrm>
            <a:off x="3523325" y="1215511"/>
            <a:ext cx="5132403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dirty="0"/>
              <a:t>T</a:t>
            </a:r>
            <a:r>
              <a:rPr lang="en-GB" sz="1500" dirty="0"/>
              <a:t>he </a:t>
            </a:r>
            <a:r>
              <a:rPr lang="en-GB" sz="1500" dirty="0"/>
              <a:t>suppression or prohibition of any parts of books, films, news, etc. that are considered obscene, politically unacceptable, or a threat to security.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F9E78-C819-47BE-92CB-2368592D1535}"/>
              </a:ext>
            </a:extLst>
          </p:cNvPr>
          <p:cNvSpPr/>
          <p:nvPr/>
        </p:nvSpPr>
        <p:spPr>
          <a:xfrm>
            <a:off x="488272" y="2959038"/>
            <a:ext cx="2861939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/>
              <a:t> </a:t>
            </a:r>
            <a:r>
              <a:rPr lang="en-GB" sz="1350" dirty="0"/>
              <a:t>From </a:t>
            </a:r>
            <a:r>
              <a:rPr lang="en-GB" sz="1350" dirty="0"/>
              <a:t>Latin </a:t>
            </a:r>
            <a:r>
              <a:rPr lang="en-GB" sz="1350" i="1" dirty="0"/>
              <a:t>censor</a:t>
            </a:r>
            <a:r>
              <a:rPr lang="en-GB" sz="1350" dirty="0"/>
              <a:t>, from </a:t>
            </a:r>
            <a:r>
              <a:rPr lang="en-GB" sz="1350" i="1" dirty="0"/>
              <a:t>censere</a:t>
            </a:r>
            <a:r>
              <a:rPr lang="en-GB" sz="1350" dirty="0"/>
              <a:t> "to appraise, value, judge,"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D2655A-DF08-4578-9041-E416C327E696}"/>
              </a:ext>
            </a:extLst>
          </p:cNvPr>
          <p:cNvSpPr/>
          <p:nvPr/>
        </p:nvSpPr>
        <p:spPr>
          <a:xfrm>
            <a:off x="4022694" y="2959038"/>
            <a:ext cx="4466577" cy="149144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dirty="0"/>
              <a:t>He </a:t>
            </a:r>
            <a:r>
              <a:rPr lang="en-GB" sz="1500" dirty="0"/>
              <a:t>celebrated a triumph together with his father and they held the censorship </a:t>
            </a:r>
            <a:r>
              <a:rPr lang="en-GB" sz="1500" dirty="0"/>
              <a:t>jointly.</a:t>
            </a:r>
            <a:endParaRPr lang="en-GB" sz="15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10240-39FF-4FAD-B92B-3ADE2EB748CF}"/>
              </a:ext>
            </a:extLst>
          </p:cNvPr>
          <p:cNvSpPr/>
          <p:nvPr/>
        </p:nvSpPr>
        <p:spPr>
          <a:xfrm>
            <a:off x="488272" y="4758986"/>
            <a:ext cx="2861939" cy="114521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/>
              <a:t>Meaning "action of censoring" is from 1824.</a:t>
            </a:r>
            <a:endParaRPr lang="en-GB" sz="15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54388B-B2D1-43CF-B172-B70A5773BB58}"/>
              </a:ext>
            </a:extLst>
          </p:cNvPr>
          <p:cNvSpPr/>
          <p:nvPr/>
        </p:nvSpPr>
        <p:spPr>
          <a:xfrm>
            <a:off x="4022694" y="4758986"/>
            <a:ext cx="4357826" cy="114521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dirty="0"/>
              <a:t>Restriction, Control, Edit and Suppression </a:t>
            </a:r>
            <a:endParaRPr lang="en-GB" sz="15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EEA60B-D5F9-4D71-8DE2-27F67A47C19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3249228" y="3704762"/>
            <a:ext cx="773466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65A187-B90A-4CA3-A83D-E1B824A0EB0B}"/>
              </a:ext>
            </a:extLst>
          </p:cNvPr>
          <p:cNvCxnSpPr>
            <a:cxnSpLocks/>
          </p:cNvCxnSpPr>
          <p:nvPr/>
        </p:nvCxnSpPr>
        <p:spPr>
          <a:xfrm>
            <a:off x="2623352" y="1836013"/>
            <a:ext cx="87999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F3351A-FA80-49A4-A62E-CF29C4138600}"/>
              </a:ext>
            </a:extLst>
          </p:cNvPr>
          <p:cNvCxnSpPr>
            <a:cxnSpLocks/>
          </p:cNvCxnSpPr>
          <p:nvPr/>
        </p:nvCxnSpPr>
        <p:spPr>
          <a:xfrm>
            <a:off x="3296944" y="5331595"/>
            <a:ext cx="85114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9F388F-0EC7-40FD-B3AD-10F61333FD89}"/>
              </a:ext>
            </a:extLst>
          </p:cNvPr>
          <p:cNvCxnSpPr>
            <a:cxnSpLocks/>
          </p:cNvCxnSpPr>
          <p:nvPr/>
        </p:nvCxnSpPr>
        <p:spPr>
          <a:xfrm>
            <a:off x="1920352" y="4450486"/>
            <a:ext cx="0" cy="37175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0F54ABE-B6BA-4AF9-A82A-41EB28A15C4A}"/>
              </a:ext>
            </a:extLst>
          </p:cNvPr>
          <p:cNvSpPr txBox="1"/>
          <p:nvPr/>
        </p:nvSpPr>
        <p:spPr>
          <a:xfrm>
            <a:off x="488273" y="1362167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Read 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873B9-0507-4D57-A3A4-EC2019C26FDB}"/>
              </a:ext>
            </a:extLst>
          </p:cNvPr>
          <p:cNvSpPr txBox="1"/>
          <p:nvPr/>
        </p:nvSpPr>
        <p:spPr>
          <a:xfrm>
            <a:off x="3657045" y="1383933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Define 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C1E8E-9CCC-45CA-8C6D-CC4701A400E4}"/>
              </a:ext>
            </a:extLst>
          </p:cNvPr>
          <p:cNvSpPr txBox="1"/>
          <p:nvPr/>
        </p:nvSpPr>
        <p:spPr>
          <a:xfrm>
            <a:off x="653620" y="3091522"/>
            <a:ext cx="16235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Deconstruct 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069A7C-4915-495B-9BA0-EE2BA89A2AB1}"/>
              </a:ext>
            </a:extLst>
          </p:cNvPr>
          <p:cNvSpPr txBox="1"/>
          <p:nvPr/>
        </p:nvSpPr>
        <p:spPr>
          <a:xfrm>
            <a:off x="4148091" y="3067361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62945B-1CF3-4188-8EA0-FF42340816F6}"/>
              </a:ext>
            </a:extLst>
          </p:cNvPr>
          <p:cNvSpPr txBox="1"/>
          <p:nvPr/>
        </p:nvSpPr>
        <p:spPr>
          <a:xfrm>
            <a:off x="653620" y="4844005"/>
            <a:ext cx="114410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Dig Deeper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93391-77F4-4460-B6EE-7E37931AE90F}"/>
              </a:ext>
            </a:extLst>
          </p:cNvPr>
          <p:cNvSpPr txBox="1"/>
          <p:nvPr/>
        </p:nvSpPr>
        <p:spPr>
          <a:xfrm>
            <a:off x="4257954" y="4858178"/>
            <a:ext cx="9149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Link it</a:t>
            </a:r>
          </a:p>
        </p:txBody>
      </p:sp>
    </p:spTree>
    <p:extLst>
      <p:ext uri="{BB962C8B-B14F-4D97-AF65-F5344CB8AC3E}">
        <p14:creationId xmlns:p14="http://schemas.microsoft.com/office/powerpoint/2010/main" val="254298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3"/>
          <p:cNvSpPr txBox="1">
            <a:spLocks/>
          </p:cNvSpPr>
          <p:nvPr/>
        </p:nvSpPr>
        <p:spPr>
          <a:xfrm>
            <a:off x="1335596" y="404664"/>
            <a:ext cx="6400800" cy="235756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Data representation </a:t>
            </a:r>
            <a:endParaRPr lang="en-GB" dirty="0" smtClean="0"/>
          </a:p>
          <a:p>
            <a:pPr marL="0" indent="0" algn="ctr">
              <a:buNone/>
            </a:pPr>
            <a:endParaRPr lang="en-GB" b="1" u="sng" dirty="0">
              <a:latin typeface="Elementary SF"/>
              <a:ea typeface="Candar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GB" b="1" u="sng" dirty="0" smtClean="0">
              <a:latin typeface="Elementary SF"/>
              <a:ea typeface="Candar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GB" b="1" u="sng" dirty="0" smtClean="0">
                <a:latin typeface="Elementary SF"/>
                <a:ea typeface="Candara" pitchFamily="34" charset="0"/>
                <a:cs typeface="Times New Roman" pitchFamily="18" charset="0"/>
              </a:rPr>
              <a:t>Binary Addition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0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76673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Adding Binary</a:t>
            </a:r>
            <a:endParaRPr lang="en-GB" sz="2400" dirty="0"/>
          </a:p>
          <a:p>
            <a:endParaRPr lang="en-GB" dirty="0"/>
          </a:p>
          <a:p>
            <a:r>
              <a:rPr lang="en-GB" sz="2400" dirty="0"/>
              <a:t>When two numbers are added together in denary, we take the first number, add the second number to it and get an answer. For example, 1 + 2 = 3.</a:t>
            </a:r>
          </a:p>
          <a:p>
            <a:r>
              <a:rPr lang="en-GB" sz="2400" dirty="0"/>
              <a:t>When we add two binary numbers together the process is different.</a:t>
            </a:r>
          </a:p>
          <a:p>
            <a:r>
              <a:rPr lang="en-GB" sz="2400" dirty="0"/>
              <a:t>There are four rules that need to be followed when adding two binary numbers. These are:</a:t>
            </a:r>
          </a:p>
          <a:p>
            <a:r>
              <a:rPr lang="en-GB" sz="2400" dirty="0">
                <a:solidFill>
                  <a:srgbClr val="FF0000"/>
                </a:solidFill>
              </a:rPr>
              <a:t>0 + 0 = 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 + 0 = 1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 + 1 = </a:t>
            </a:r>
            <a:r>
              <a:rPr lang="en-GB" sz="2400" dirty="0" smtClean="0">
                <a:solidFill>
                  <a:srgbClr val="FF0000"/>
                </a:solidFill>
              </a:rPr>
              <a:t>0 then carry 1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1 </a:t>
            </a:r>
            <a:r>
              <a:rPr lang="en-GB" sz="2400" dirty="0">
                <a:solidFill>
                  <a:srgbClr val="FF0000"/>
                </a:solidFill>
              </a:rPr>
              <a:t>+ 1 + 1 </a:t>
            </a:r>
            <a:r>
              <a:rPr lang="en-GB" sz="2400" dirty="0" smtClean="0">
                <a:solidFill>
                  <a:srgbClr val="FF0000"/>
                </a:solidFill>
              </a:rPr>
              <a:t>=1 </a:t>
            </a:r>
            <a:r>
              <a:rPr lang="en-GB" sz="2400" dirty="0">
                <a:solidFill>
                  <a:srgbClr val="FF0000"/>
                </a:solidFill>
              </a:rPr>
              <a:t>then carry 1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59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331640" y="2276872"/>
            <a:ext cx="552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0 + 0 = 0</a:t>
            </a:r>
          </a:p>
          <a:p>
            <a:r>
              <a:rPr lang="en-GB" dirty="0"/>
              <a:t>1 + 0 = 1</a:t>
            </a:r>
          </a:p>
          <a:p>
            <a:r>
              <a:rPr lang="en-GB" dirty="0"/>
              <a:t>1 + 1 = 0 then carry 1 </a:t>
            </a:r>
          </a:p>
          <a:p>
            <a:r>
              <a:rPr lang="en-GB" dirty="0"/>
              <a:t>1 + 1 + 1 =1 then carry 1 </a:t>
            </a:r>
          </a:p>
        </p:txBody>
      </p:sp>
    </p:spTree>
    <p:extLst>
      <p:ext uri="{BB962C8B-B14F-4D97-AF65-F5344CB8AC3E}">
        <p14:creationId xmlns:p14="http://schemas.microsoft.com/office/powerpoint/2010/main" val="13869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>
                <a:latin typeface="Elementary SF"/>
                <a:ea typeface="Candara" pitchFamily="34" charset="0"/>
                <a:cs typeface="Times New Roman" pitchFamily="18" charset="0"/>
              </a:rPr>
              <a:t>Binary Addition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986957"/>
              </p:ext>
            </p:extLst>
          </p:nvPr>
        </p:nvGraphicFramePr>
        <p:xfrm>
          <a:off x="4357687" y="3162141"/>
          <a:ext cx="1366441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441">
                  <a:extLst>
                    <a:ext uri="{9D8B030D-6E8A-4147-A177-3AD203B41FA5}">
                      <a16:colId xmlns:a16="http://schemas.microsoft.com/office/drawing/2014/main" val="1923038186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594167"/>
                  </a:ext>
                </a:extLst>
              </a:tr>
              <a:tr h="278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153715"/>
                  </a:ext>
                </a:extLst>
              </a:tr>
              <a:tr h="57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699987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785" t="26375" r="23422" b="32990"/>
          <a:stretch/>
        </p:blipFill>
        <p:spPr>
          <a:xfrm>
            <a:off x="1619672" y="1628800"/>
            <a:ext cx="6192688" cy="30963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63888" y="2276872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Adding the binary numbers 01010011 and 01110110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39072" y="2595938"/>
            <a:ext cx="5400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l="29881" t="18666" r="50000" b="62096"/>
          <a:stretch/>
        </p:blipFill>
        <p:spPr bwMode="auto">
          <a:xfrm>
            <a:off x="2483768" y="1844824"/>
            <a:ext cx="4176464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692695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EXAMPLE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2807804" y="3836547"/>
            <a:ext cx="352839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Log on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1916832"/>
            <a:ext cx="78488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Student </a:t>
            </a:r>
            <a:r>
              <a:rPr lang="en-GB" sz="2800" dirty="0" smtClean="0"/>
              <a:t>Share</a:t>
            </a:r>
          </a:p>
          <a:p>
            <a:endParaRPr lang="en-GB" sz="2800" dirty="0" smtClean="0"/>
          </a:p>
          <a:p>
            <a:r>
              <a:rPr lang="en-GB" sz="2800" dirty="0" smtClean="0"/>
              <a:t>W</a:t>
            </a:r>
            <a:r>
              <a:rPr lang="en-GB" sz="2800" dirty="0"/>
              <a:t>:\ICT Department\Year </a:t>
            </a:r>
            <a:r>
              <a:rPr lang="en-GB" sz="2800" dirty="0" smtClean="0"/>
              <a:t>9\Binary\8Binary worksheet</a:t>
            </a:r>
          </a:p>
          <a:p>
            <a:endParaRPr lang="en-GB" sz="2800" dirty="0"/>
          </a:p>
          <a:p>
            <a:r>
              <a:rPr lang="en-GB" sz="2800" dirty="0" smtClean="0"/>
              <a:t>Save into your </a:t>
            </a:r>
            <a:r>
              <a:rPr lang="en-GB" sz="2800" dirty="0" err="1" smtClean="0"/>
              <a:t>yr</a:t>
            </a:r>
            <a:r>
              <a:rPr lang="en-GB" sz="2800" dirty="0" smtClean="0"/>
              <a:t> 9 folder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0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69469"/>
              </p:ext>
            </p:extLst>
          </p:nvPr>
        </p:nvGraphicFramePr>
        <p:xfrm>
          <a:off x="154830" y="1272125"/>
          <a:ext cx="8352930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962">
                  <a:extLst>
                    <a:ext uri="{9D8B030D-6E8A-4147-A177-3AD203B41FA5}">
                      <a16:colId xmlns:a16="http://schemas.microsoft.com/office/drawing/2014/main" val="681564914"/>
                    </a:ext>
                  </a:extLst>
                </a:gridCol>
                <a:gridCol w="830382">
                  <a:extLst>
                    <a:ext uri="{9D8B030D-6E8A-4147-A177-3AD203B41FA5}">
                      <a16:colId xmlns:a16="http://schemas.microsoft.com/office/drawing/2014/main" val="166495579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821315719"/>
                    </a:ext>
                  </a:extLst>
                </a:gridCol>
                <a:gridCol w="804159">
                  <a:extLst>
                    <a:ext uri="{9D8B030D-6E8A-4147-A177-3AD203B41FA5}">
                      <a16:colId xmlns:a16="http://schemas.microsoft.com/office/drawing/2014/main" val="4078462405"/>
                    </a:ext>
                  </a:extLst>
                </a:gridCol>
                <a:gridCol w="760871">
                  <a:extLst>
                    <a:ext uri="{9D8B030D-6E8A-4147-A177-3AD203B41FA5}">
                      <a16:colId xmlns:a16="http://schemas.microsoft.com/office/drawing/2014/main" val="2567641400"/>
                    </a:ext>
                  </a:extLst>
                </a:gridCol>
                <a:gridCol w="760871">
                  <a:extLst>
                    <a:ext uri="{9D8B030D-6E8A-4147-A177-3AD203B41FA5}">
                      <a16:colId xmlns:a16="http://schemas.microsoft.com/office/drawing/2014/main" val="4278962987"/>
                    </a:ext>
                  </a:extLst>
                </a:gridCol>
                <a:gridCol w="760871">
                  <a:extLst>
                    <a:ext uri="{9D8B030D-6E8A-4147-A177-3AD203B41FA5}">
                      <a16:colId xmlns:a16="http://schemas.microsoft.com/office/drawing/2014/main" val="2173173243"/>
                    </a:ext>
                  </a:extLst>
                </a:gridCol>
                <a:gridCol w="760871">
                  <a:extLst>
                    <a:ext uri="{9D8B030D-6E8A-4147-A177-3AD203B41FA5}">
                      <a16:colId xmlns:a16="http://schemas.microsoft.com/office/drawing/2014/main" val="1768568918"/>
                    </a:ext>
                  </a:extLst>
                </a:gridCol>
                <a:gridCol w="760871">
                  <a:extLst>
                    <a:ext uri="{9D8B030D-6E8A-4147-A177-3AD203B41FA5}">
                      <a16:colId xmlns:a16="http://schemas.microsoft.com/office/drawing/2014/main" val="1929712989"/>
                    </a:ext>
                  </a:extLst>
                </a:gridCol>
              </a:tblGrid>
              <a:tr h="637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Number 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1168485"/>
                  </a:ext>
                </a:extLst>
              </a:tr>
              <a:tr h="637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438546"/>
                  </a:ext>
                </a:extLst>
              </a:tr>
              <a:tr h="637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Answer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824864"/>
                  </a:ext>
                </a:extLst>
              </a:tr>
              <a:tr h="463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Carry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09935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28682"/>
              </p:ext>
            </p:extLst>
          </p:nvPr>
        </p:nvGraphicFramePr>
        <p:xfrm>
          <a:off x="2411760" y="84007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4160281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3883011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581467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0238696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121429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2058107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96727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98457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08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338</Words>
  <Application>Microsoft Office PowerPoint</Application>
  <PresentationFormat>On-screen Show (4:3)</PresentationFormat>
  <Paragraphs>143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Calibri</vt:lpstr>
      <vt:lpstr>Candara</vt:lpstr>
      <vt:lpstr>Elementary SF</vt:lpstr>
      <vt:lpstr>Times New Roman</vt:lpstr>
      <vt:lpstr>Office Theme</vt:lpstr>
      <vt:lpstr>Do Now</vt:lpstr>
      <vt:lpstr>PowerPoint Presentation</vt:lpstr>
      <vt:lpstr>PowerPoint Presentation</vt:lpstr>
      <vt:lpstr>PowerPoint Presentation</vt:lpstr>
      <vt:lpstr>PowerPoint Presentation</vt:lpstr>
      <vt:lpstr>Binary Addition </vt:lpstr>
      <vt:lpstr>PowerPoint Presentation</vt:lpstr>
      <vt:lpstr>Log on  </vt:lpstr>
      <vt:lpstr> </vt:lpstr>
      <vt:lpstr>PowerPoint Presentation</vt:lpstr>
      <vt:lpstr>PowerPoint Presentation</vt:lpstr>
      <vt:lpstr>Homework  Complete the Low Stakes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Orchard</dc:creator>
  <cp:lastModifiedBy>Karen Orchard</cp:lastModifiedBy>
  <cp:revision>38</cp:revision>
  <dcterms:created xsi:type="dcterms:W3CDTF">2016-03-18T08:02:14Z</dcterms:created>
  <dcterms:modified xsi:type="dcterms:W3CDTF">2020-09-24T19:06:10Z</dcterms:modified>
</cp:coreProperties>
</file>