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6"/>
  </p:notesMasterIdLst>
  <p:handoutMasterIdLst>
    <p:handoutMasterId r:id="rId47"/>
  </p:handoutMasterIdLst>
  <p:sldIdLst>
    <p:sldId id="370" r:id="rId2"/>
    <p:sldId id="337" r:id="rId3"/>
    <p:sldId id="334" r:id="rId4"/>
    <p:sldId id="335" r:id="rId5"/>
    <p:sldId id="371" r:id="rId6"/>
    <p:sldId id="372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73" r:id="rId19"/>
    <p:sldId id="374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75" r:id="rId30"/>
    <p:sldId id="376" r:id="rId31"/>
    <p:sldId id="358" r:id="rId32"/>
    <p:sldId id="359" r:id="rId33"/>
    <p:sldId id="360" r:id="rId34"/>
    <p:sldId id="361" r:id="rId35"/>
    <p:sldId id="377" r:id="rId36"/>
    <p:sldId id="378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2" autoAdjust="0"/>
    <p:restoredTop sz="94780"/>
  </p:normalViewPr>
  <p:slideViewPr>
    <p:cSldViewPr>
      <p:cViewPr varScale="1">
        <p:scale>
          <a:sx n="69" d="100"/>
          <a:sy n="69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7B24-2A1A-4D50-A479-5A4FB3D7902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FD5F-23C5-49B6-8DFD-57AC7E2652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7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8EA0-5A12-427A-8F39-867A8AC40E6F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FF51-4F01-425F-9DE3-D79B48BCEC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9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EDC9-3162-4A47-876E-7CA3B9FDE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87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60288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2123728" y="128095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Progress Pit stop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2424113" y="5384214"/>
            <a:ext cx="3831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999495" y="614678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>
            <a:off x="3852415" y="613776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9" name="TextBox 15"/>
          <p:cNvSpPr txBox="1">
            <a:spLocks noChangeArrowheads="1"/>
          </p:cNvSpPr>
          <p:nvPr userDrawn="1"/>
        </p:nvSpPr>
        <p:spPr bwMode="auto">
          <a:xfrm>
            <a:off x="6579478" y="614361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06590" y="4934739"/>
            <a:ext cx="1253837" cy="1156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64090" y="4934739"/>
            <a:ext cx="1253837" cy="11567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823294" y="4863299"/>
            <a:ext cx="1253837" cy="1156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0" descr="http://r21freak.com/shadowobsessed/happy-face-istock-45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94" y="5018293"/>
            <a:ext cx="1327436" cy="8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healthhabits.files.wordpress.com/2009/07/sad_fac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45" y="4949136"/>
            <a:ext cx="1070926" cy="10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96" y="4947081"/>
            <a:ext cx="904997" cy="11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4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30911" y="3946509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6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004048" y="1748581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5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051720" y="119675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Purple Problem</a:t>
            </a:r>
          </a:p>
        </p:txBody>
      </p:sp>
    </p:spTree>
    <p:extLst>
      <p:ext uri="{BB962C8B-B14F-4D97-AF65-F5344CB8AC3E}">
        <p14:creationId xmlns:p14="http://schemas.microsoft.com/office/powerpoint/2010/main" val="98236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08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71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5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F0BED4-DA44-45E7-89B4-0DC969DF2B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15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1BA82804-CF13-45F8-B166-BA262AA39476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59400C75-26F5-4158-8EDA-33FE14A40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1376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65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A10-4363-497E-8363-9A1D8521E97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17BB-7C68-4ADB-A1B1-ADC46F90D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18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 smtClean="0">
              <a:latin typeface="Comic Sans MS" pitchFamily="66" charset="0"/>
            </a:endParaRPr>
          </a:p>
          <a:p>
            <a:endParaRPr lang="en-GB" sz="2000" u="none" dirty="0" smtClean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6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7984" y="980728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828BC-66F3-46D5-8F7F-B46F4D858E7F}"/>
              </a:ext>
            </a:extLst>
          </p:cNvPr>
          <p:cNvSpPr/>
          <p:nvPr userDrawn="1"/>
        </p:nvSpPr>
        <p:spPr>
          <a:xfrm>
            <a:off x="2195736" y="3717032"/>
            <a:ext cx="67251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Starter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booklet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3E443-8021-4D9C-BF9A-DC58BF1E4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3700767" cy="26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52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462278" y="1844824"/>
            <a:ext cx="8214178" cy="468052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877179" y="118318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Worked Example</a:t>
            </a:r>
          </a:p>
        </p:txBody>
      </p:sp>
    </p:spTree>
    <p:extLst>
      <p:ext uri="{BB962C8B-B14F-4D97-AF65-F5344CB8AC3E}">
        <p14:creationId xmlns:p14="http://schemas.microsoft.com/office/powerpoint/2010/main" val="402878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04424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My Question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23528" y="191683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23528" y="3540204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23528" y="5163576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08615" y="4654793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Tuesday, 15 September 2020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6364" y="171075"/>
            <a:ext cx="1629261" cy="75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074"/>
            <a:ext cx="1152128" cy="7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5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6" r:id="rId2"/>
    <p:sldLayoutId id="2147483697" r:id="rId3"/>
    <p:sldLayoutId id="2147483680" r:id="rId4"/>
    <p:sldLayoutId id="2147483695" r:id="rId5"/>
    <p:sldLayoutId id="2147483681" r:id="rId6"/>
    <p:sldLayoutId id="2147483682" r:id="rId7"/>
    <p:sldLayoutId id="2147483687" r:id="rId8"/>
    <p:sldLayoutId id="2147483684" r:id="rId9"/>
    <p:sldLayoutId id="2147483683" r:id="rId10"/>
    <p:sldLayoutId id="2147483688" r:id="rId11"/>
    <p:sldLayoutId id="2147483689" r:id="rId12"/>
    <p:sldLayoutId id="2147483686" r:id="rId13"/>
    <p:sldLayoutId id="2147483677" r:id="rId14"/>
    <p:sldLayoutId id="2147483678" r:id="rId15"/>
    <p:sldLayoutId id="2147483679" r:id="rId16"/>
    <p:sldLayoutId id="2147483691" r:id="rId17"/>
    <p:sldLayoutId id="2147483693" r:id="rId18"/>
    <p:sldLayoutId id="2147483696" r:id="rId19"/>
    <p:sldLayoutId id="2147483698" r:id="rId20"/>
    <p:sldLayoutId id="214748369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9598" y="1239925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 </a:t>
            </a:r>
          </a:p>
          <a:p>
            <a:pPr algn="ctr"/>
            <a:endParaRPr lang="is-IS" sz="1100" dirty="0" smtClean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10F Starter LP1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919" y="1239925"/>
            <a:ext cx="31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LP1/ Monday 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1562" y="1609257"/>
            <a:ext cx="3888430" cy="268383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27584" y="181844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27584" y="244709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827584" y="307574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3200"/>
          </a:p>
        </p:txBody>
      </p:sp>
      <p:sp>
        <p:nvSpPr>
          <p:cNvPr id="27" name="Rectangle 26"/>
          <p:cNvSpPr/>
          <p:nvPr/>
        </p:nvSpPr>
        <p:spPr>
          <a:xfrm>
            <a:off x="4644008" y="1609257"/>
            <a:ext cx="3789130" cy="268383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1562" y="4473976"/>
            <a:ext cx="3888430" cy="187025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644008" y="4486027"/>
            <a:ext cx="3789130" cy="187025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18445"/>
            <a:ext cx="13811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54" y="1856545"/>
            <a:ext cx="1409700" cy="2066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794" y="1818445"/>
            <a:ext cx="990600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224" y="1828084"/>
            <a:ext cx="9239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42" y="4581128"/>
            <a:ext cx="1585609" cy="1585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3254" y="4675653"/>
            <a:ext cx="1568946" cy="1504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0492" y="4725144"/>
            <a:ext cx="980638" cy="1378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6296" y="4725144"/>
            <a:ext cx="900879" cy="134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51993" y="187179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1993" y="3645024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1993" y="5373216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884" y="315753"/>
            <a:ext cx="28621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 Question</a:t>
            </a:r>
            <a:endParaRPr lang="en-GB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979712" y="188769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966510" y="31451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Practice Questions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Image result for angles in a tri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70" y="1297674"/>
            <a:ext cx="2075320" cy="15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ngles in a quadrilate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188616"/>
            <a:ext cx="1994469" cy="13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ngles in a quadrilate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99929"/>
            <a:ext cx="2888689" cy="20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9712" y="201206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32865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Angles in Polygons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522680" y="1216466"/>
            <a:ext cx="571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Worked Example: SUM Regular</a:t>
            </a:r>
            <a:endParaRPr lang="en-US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30942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Increasing Sequences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79712" y="201206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32865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Angles in Polygons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AutoShape 4" descr="Image result for regular and irregular polyg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Image result for pent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2" y="1825066"/>
            <a:ext cx="2239320" cy="22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hexag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81" y="1735792"/>
            <a:ext cx="2480339" cy="24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septa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75" y="1991746"/>
            <a:ext cx="2095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8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121646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Worked Example: Each angle Regular</a:t>
            </a:r>
            <a:endParaRPr lang="en-US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30942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Increasing Sequences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79712" y="201206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32865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Angles in Polygons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AutoShape 4" descr="Image result for regular and irregular polyg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Image result for pent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2" y="1825066"/>
            <a:ext cx="2239320" cy="22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hexag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81" y="1735792"/>
            <a:ext cx="2480339" cy="24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septa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75" y="1991746"/>
            <a:ext cx="2095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51993" y="187179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1993" y="3645024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1993" y="5373216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884" y="315753"/>
            <a:ext cx="28621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 Question</a:t>
            </a:r>
            <a:endParaRPr lang="en-GB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979712" y="188769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966510" y="31451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My Question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157385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Calculate the sum of the interior angles of an octagon.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284984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Calculate the sum of the interior angles of a decagon. Then calculate the value of each angle.  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0" y="4996115"/>
            <a:ext cx="2894988" cy="15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9712" y="181974"/>
            <a:ext cx="3528392" cy="7459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32865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Angles in Polygons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7504" y="181974"/>
            <a:ext cx="8856984" cy="6566187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>
                <a:latin typeface="Comic Sans MS" panose="030F0702030302020204" pitchFamily="66" charset="0"/>
              </a:rPr>
              <a:t>Purple Problem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0" t="24657" r="15324" b="20001"/>
          <a:stretch/>
        </p:blipFill>
        <p:spPr bwMode="auto">
          <a:xfrm>
            <a:off x="457200" y="984538"/>
            <a:ext cx="4296687" cy="496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9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7504" y="181974"/>
            <a:ext cx="8856984" cy="6566187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>
                <a:latin typeface="Comic Sans MS" panose="030F0702030302020204" pitchFamily="66" charset="0"/>
              </a:rPr>
              <a:t>Purple Problem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39" y="980728"/>
            <a:ext cx="5480905" cy="5244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4" y="6148376"/>
            <a:ext cx="354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Times New Roman" charset="0"/>
                <a:ea typeface="Times New Roman" charset="0"/>
                <a:cs typeface="Times New Roman" charset="0"/>
              </a:rPr>
              <a:t>Give reasons for your answer</a:t>
            </a:r>
          </a:p>
        </p:txBody>
      </p:sp>
    </p:spTree>
    <p:extLst>
      <p:ext uri="{BB962C8B-B14F-4D97-AF65-F5344CB8AC3E}">
        <p14:creationId xmlns:p14="http://schemas.microsoft.com/office/powerpoint/2010/main" val="17258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239925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 </a:t>
            </a:r>
          </a:p>
          <a:p>
            <a:pPr algn="ctr"/>
            <a:endParaRPr lang="is-IS" sz="1100" dirty="0" smtClean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10F Starter LP1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919" y="1239925"/>
            <a:ext cx="31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LP1/ Wednesday </a:t>
            </a:r>
            <a:r>
              <a:rPr lang="en-US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7386" y="3942832"/>
            <a:ext cx="2573454" cy="24836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00111" y="4007752"/>
            <a:ext cx="2420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 out the following: </a:t>
            </a:r>
          </a:p>
          <a:p>
            <a:endParaRPr lang="en-GB" b="0" dirty="0"/>
          </a:p>
          <a:p>
            <a:pPr marL="342900" indent="-342900">
              <a:buAutoNum type="arabicParenR"/>
            </a:pPr>
            <a:r>
              <a:rPr lang="en-GB" dirty="0" smtClean="0"/>
              <a:t>10% of £200 </a:t>
            </a:r>
          </a:p>
          <a:p>
            <a:pPr marL="342900" indent="-342900">
              <a:buAutoNum type="arabicParenR"/>
            </a:pPr>
            <a:endParaRPr lang="en-GB" b="0" dirty="0"/>
          </a:p>
          <a:p>
            <a:pPr marL="342900" indent="-342900">
              <a:buAutoNum type="arabicParenR"/>
            </a:pPr>
            <a:r>
              <a:rPr lang="en-GB" dirty="0"/>
              <a:t>5</a:t>
            </a:r>
            <a:r>
              <a:rPr lang="en-GB" dirty="0" smtClean="0"/>
              <a:t>% of £200 </a:t>
            </a:r>
          </a:p>
          <a:p>
            <a:pPr marL="342900" indent="-342900">
              <a:buAutoNum type="arabicParenR"/>
            </a:pPr>
            <a:endParaRPr lang="en-GB" b="0" dirty="0"/>
          </a:p>
          <a:p>
            <a:pPr marL="342900" indent="-342900">
              <a:buAutoNum type="arabicParenR"/>
            </a:pPr>
            <a:r>
              <a:rPr lang="en-GB" dirty="0"/>
              <a:t>1</a:t>
            </a:r>
            <a:r>
              <a:rPr lang="en-GB" dirty="0" smtClean="0"/>
              <a:t>% of £200 </a:t>
            </a:r>
            <a:endParaRPr lang="en-GB" b="0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33222" y="1930383"/>
            <a:ext cx="2175155" cy="18156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8744" y="1999383"/>
                <a:ext cx="2420728" cy="1731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Simplify:</a:t>
                </a:r>
              </a:p>
              <a:p>
                <a:endParaRPr lang="en-GB" dirty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 smtClean="0"/>
                  <a:t> </a:t>
                </a:r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4" y="1999383"/>
                <a:ext cx="2420728" cy="1731949"/>
              </a:xfrm>
              <a:prstGeom prst="rect">
                <a:avLst/>
              </a:prstGeom>
              <a:blipFill>
                <a:blip r:embed="rId3"/>
                <a:stretch>
                  <a:fillRect l="-2015" t="-2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69223" y="3922231"/>
            <a:ext cx="262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0" dirty="0" smtClean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925" y="3910337"/>
            <a:ext cx="5140185" cy="244653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51728" y="3843930"/>
            <a:ext cx="5231384" cy="258873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41" y="1373185"/>
            <a:ext cx="4423614" cy="231713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418150" y="1393539"/>
            <a:ext cx="5049592" cy="23177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9598" y="1239925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 </a:t>
            </a:r>
          </a:p>
          <a:p>
            <a:pPr algn="ctr"/>
            <a:endParaRPr lang="is-IS" sz="1100" dirty="0" smtClean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10F Starter LP1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919" y="1239925"/>
            <a:ext cx="31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LP1/ Wednesday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7386" y="3942832"/>
            <a:ext cx="2573454" cy="24836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11" y="4007752"/>
            <a:ext cx="2420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Work out the following: </a:t>
            </a:r>
          </a:p>
          <a:p>
            <a:endParaRPr lang="en-GB" b="0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£20 </a:t>
            </a:r>
          </a:p>
          <a:p>
            <a:pPr marL="342900" indent="-342900">
              <a:buAutoNum type="arabicParenR"/>
            </a:pPr>
            <a:endParaRPr lang="en-GB" b="0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£10</a:t>
            </a:r>
          </a:p>
          <a:p>
            <a:pPr marL="342900" indent="-342900">
              <a:buAutoNum type="arabicParenR"/>
            </a:pPr>
            <a:endParaRPr lang="en-GB" b="0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£2 </a:t>
            </a:r>
            <a:endParaRPr lang="en-GB" b="0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3222" y="1930383"/>
            <a:ext cx="2175155" cy="18156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8744" y="1999383"/>
                <a:ext cx="2420728" cy="1731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Simplify:</a:t>
                </a:r>
              </a:p>
              <a:p>
                <a:endParaRPr lang="en-GB" dirty="0">
                  <a:solidFill>
                    <a:srgbClr val="FF0000"/>
                  </a:solidFill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342900" indent="-342900">
                  <a:buAutoNum type="arabicParenR"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342900" indent="-342900">
                  <a:buAutoNum type="arabicParenR"/>
                </a:pPr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4" y="1999383"/>
                <a:ext cx="2420728" cy="1731949"/>
              </a:xfrm>
              <a:prstGeom prst="rect">
                <a:avLst/>
              </a:prstGeom>
              <a:blipFill>
                <a:blip r:embed="rId3"/>
                <a:stretch>
                  <a:fillRect l="-2015" t="-2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69223" y="3922231"/>
            <a:ext cx="262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0" dirty="0" smtClean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pPr marL="342900" indent="-342900">
              <a:buAutoNum type="arabicParenR"/>
            </a:pP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33519" y="4424154"/>
            <a:ext cx="5049592" cy="20085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81029" y="1833939"/>
            <a:ext cx="5049592" cy="23177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059" y="4628282"/>
            <a:ext cx="3923531" cy="1579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623" y="1999383"/>
            <a:ext cx="2936258" cy="19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5212" y="3430741"/>
            <a:ext cx="3341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COPS COMPLETE</a:t>
            </a:r>
            <a:endParaRPr lang="en-GB" sz="36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484784"/>
            <a:ext cx="18433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Underlined dates and titles?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</a:t>
            </a:r>
            <a:r>
              <a:rPr lang="en-GB" sz="1600" dirty="0" smtClean="0"/>
              <a:t>xamples in red bubbles?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Completed feedback?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Correct spellings?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Completed unfinished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Updated tracker?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Marked classwork?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2214" t="14078" r="62110" b="57650"/>
          <a:stretch/>
        </p:blipFill>
        <p:spPr>
          <a:xfrm>
            <a:off x="2295773" y="1196752"/>
            <a:ext cx="6380683" cy="2195504"/>
          </a:xfrm>
          <a:prstGeom prst="rect">
            <a:avLst/>
          </a:prstGeom>
        </p:spPr>
      </p:pic>
      <p:sp>
        <p:nvSpPr>
          <p:cNvPr id="15" name="7-Point Star 14"/>
          <p:cNvSpPr/>
          <p:nvPr/>
        </p:nvSpPr>
        <p:spPr>
          <a:xfrm rot="1267225">
            <a:off x="7680668" y="738648"/>
            <a:ext cx="1543195" cy="984224"/>
          </a:xfrm>
          <a:prstGeom prst="star7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Week 4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070447"/>
            <a:ext cx="1728191" cy="2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974"/>
            <a:ext cx="1188656" cy="72674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28047" y="1150873"/>
            <a:ext cx="1607649" cy="549550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61500" y="5665648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74363"/>
            <a:ext cx="1043374" cy="11518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5696" y="5759891"/>
            <a:ext cx="16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Key words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1500" y="1298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Improper Fractions and Mixed Numbers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8519" y="5694347"/>
            <a:ext cx="5740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Fraction, improper, mixed number, integer, numerator, denominator, common, add, subtract, multiply, divide, equivalent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047" y="1268760"/>
            <a:ext cx="16076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Comic Sans MS" pitchFamily="66" charset="0"/>
              </a:rPr>
              <a:t>To be </a:t>
            </a:r>
            <a:r>
              <a:rPr lang="en-GB" sz="1600" dirty="0">
                <a:latin typeface="Comic Sans MS" pitchFamily="66" charset="0"/>
              </a:rPr>
              <a:t>able to convert between mixed numbers and improper fractions.</a:t>
            </a:r>
          </a:p>
          <a:p>
            <a:endParaRPr lang="en-GB" sz="1600" dirty="0">
              <a:latin typeface="Comic Sans MS" pitchFamily="66" charset="0"/>
            </a:endParaRPr>
          </a:p>
          <a:p>
            <a:pPr>
              <a:defRPr/>
            </a:pPr>
            <a:r>
              <a:rPr lang="en-GB" sz="1600" dirty="0" smtClean="0">
                <a:latin typeface="Comic Sans MS" pitchFamily="66" charset="0"/>
              </a:rPr>
              <a:t>To be </a:t>
            </a:r>
            <a:r>
              <a:rPr lang="en-GB" sz="1600" dirty="0">
                <a:latin typeface="Comic Sans MS" pitchFamily="66" charset="0"/>
              </a:rPr>
              <a:t>able to add, subtract, multiply and divide fractions</a:t>
            </a:r>
            <a:r>
              <a:rPr lang="en-GB" sz="1600" dirty="0" smtClean="0">
                <a:latin typeface="Comic Sans MS" pitchFamily="66" charset="0"/>
              </a:rPr>
              <a:t>.</a:t>
            </a:r>
          </a:p>
          <a:p>
            <a:pPr>
              <a:defRPr/>
            </a:pPr>
            <a:endParaRPr lang="en-GB" sz="1600" dirty="0">
              <a:latin typeface="Comic Sans MS" pitchFamily="66" charset="0"/>
            </a:endParaRPr>
          </a:p>
          <a:p>
            <a:r>
              <a:rPr lang="en-GB" sz="1600" dirty="0" smtClean="0">
                <a:latin typeface="Comic Sans MS" pitchFamily="66" charset="0"/>
              </a:rPr>
              <a:t>To be </a:t>
            </a:r>
            <a:r>
              <a:rPr lang="en-GB" sz="1600" dirty="0">
                <a:latin typeface="Comic Sans MS" pitchFamily="66" charset="0"/>
              </a:rPr>
              <a:t>able to calculate with mixed numbers.</a:t>
            </a:r>
          </a:p>
        </p:txBody>
      </p:sp>
    </p:spTree>
    <p:extLst>
      <p:ext uri="{BB962C8B-B14F-4D97-AF65-F5344CB8AC3E}">
        <p14:creationId xmlns:p14="http://schemas.microsoft.com/office/powerpoint/2010/main" val="32716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3670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75133" y="1340768"/>
            <a:ext cx="184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anose="030F0702030302020204" pitchFamily="66" charset="0"/>
              </a:rPr>
              <a:t>Discussion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1500" y="1298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Improper Fractions and Mixed Numbers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4834" y="1841900"/>
            <a:ext cx="5481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Improper Fraction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2742" y="4291634"/>
            <a:ext cx="484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Mixed Numbers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7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2760" y="1216466"/>
            <a:ext cx="452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Worked Example</a:t>
            </a:r>
            <a:endParaRPr lang="en-US" sz="2800" b="1" u="sng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61500" y="1298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Improper Fractions and Mixed Numbers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39686"/>
            <a:ext cx="1835478" cy="24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2760" y="1216466"/>
            <a:ext cx="452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Worked Example</a:t>
            </a:r>
            <a:endParaRPr lang="en-US" sz="2800" b="1" u="sng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417884" y="2204864"/>
            <a:ext cx="3354774" cy="2232248"/>
            <a:chOff x="3863491" y="-1292393"/>
            <a:chExt cx="4464496" cy="2754269"/>
          </a:xfrm>
        </p:grpSpPr>
        <p:sp>
          <p:nvSpPr>
            <p:cNvPr id="31" name="Rounded Rectangle 30"/>
            <p:cNvSpPr/>
            <p:nvPr/>
          </p:nvSpPr>
          <p:spPr>
            <a:xfrm>
              <a:off x="3863491" y="-1292393"/>
              <a:ext cx="4464496" cy="220042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79515" y="-1209656"/>
              <a:ext cx="4032447" cy="267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charset="0"/>
                  <a:ea typeface="Comic Sans MS" charset="0"/>
                  <a:cs typeface="Comic Sans MS" charset="0"/>
                </a:rPr>
                <a:t>THINK….</a:t>
              </a:r>
            </a:p>
            <a:p>
              <a:pPr algn="ctr"/>
              <a:endParaRPr lang="en-GB" dirty="0">
                <a:latin typeface="Comic Sans MS" charset="0"/>
                <a:ea typeface="Comic Sans MS" charset="0"/>
                <a:cs typeface="Comic Sans MS" charset="0"/>
              </a:endParaRPr>
            </a:p>
            <a:p>
              <a:pPr algn="ctr"/>
              <a:r>
                <a:rPr lang="en-GB" dirty="0" smtClean="0">
                  <a:latin typeface="Comic Sans MS" charset="0"/>
                  <a:ea typeface="Comic Sans MS" charset="0"/>
                  <a:cs typeface="Comic Sans MS" charset="0"/>
                </a:rPr>
                <a:t>How could be convert a mixed number into an improper fraction?</a:t>
              </a:r>
              <a:endParaRPr lang="en-GB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61500" y="1298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Improper Fractions and Mixed Numbers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23771"/>
            <a:ext cx="2099127" cy="24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9712" y="3092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My Question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343937"/>
            <a:ext cx="8150280" cy="1508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7544" y="3009009"/>
            <a:ext cx="8150280" cy="150899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67544" y="4698946"/>
            <a:ext cx="8150280" cy="1508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71" y="1432224"/>
            <a:ext cx="1296144" cy="1395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3052652"/>
            <a:ext cx="1165013" cy="1421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654" y="1489540"/>
            <a:ext cx="1172688" cy="1217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749" y="4891285"/>
            <a:ext cx="1084052" cy="1314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0128" y="4858330"/>
            <a:ext cx="917311" cy="1310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762" y="1528374"/>
            <a:ext cx="666865" cy="1140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148" y="1457465"/>
            <a:ext cx="606009" cy="1281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879" y="4830326"/>
            <a:ext cx="623119" cy="1246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0236" y="3104769"/>
            <a:ext cx="681078" cy="1197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2206" y="3116259"/>
            <a:ext cx="718939" cy="12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659528" y="4480059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3932465" y="4474206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079545" y="4483234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29" name="Oval 28"/>
          <p:cNvSpPr/>
          <p:nvPr/>
        </p:nvSpPr>
        <p:spPr>
          <a:xfrm>
            <a:off x="995651" y="2636656"/>
            <a:ext cx="1741884" cy="1653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53151" y="2636656"/>
            <a:ext cx="1741884" cy="165370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12355" y="2565217"/>
            <a:ext cx="1741884" cy="1653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2" name="Picture 20" descr="http://r21freak.com/shadowobsessed/happy-face-istock-4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33" y="2775132"/>
            <a:ext cx="1844131" cy="12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://healthhabits.files.wordpress.com/2009/07/sad_fa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0" y="2708920"/>
            <a:ext cx="1487776" cy="14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86" y="2631442"/>
            <a:ext cx="1257260" cy="16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79512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23728" y="1280954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u="sng" dirty="0" smtClean="0">
                <a:latin typeface="Comic Sans MS" pitchFamily="66" charset="0"/>
              </a:rPr>
              <a:t>Progress Pit stop</a:t>
            </a:r>
            <a:endParaRPr lang="en-GB" sz="4000" b="1" u="sng" dirty="0">
              <a:latin typeface="Comic Sans MS" pitchFamily="66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9965" y="3472088"/>
            <a:ext cx="532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4502" y="2952072"/>
            <a:ext cx="1822301" cy="21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07704" y="3092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Practice Questions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196752"/>
            <a:ext cx="81502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7544" y="2424057"/>
            <a:ext cx="8150280" cy="100494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67544" y="3644486"/>
            <a:ext cx="8150280" cy="25634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31" y="1340768"/>
            <a:ext cx="7990721" cy="802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36" y="2508300"/>
            <a:ext cx="8077517" cy="776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32" y="3769265"/>
            <a:ext cx="3728762" cy="2212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666" y="3769265"/>
            <a:ext cx="4131986" cy="16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9712" y="3092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Purple Problem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343937"/>
            <a:ext cx="8150280" cy="374124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00808"/>
            <a:ext cx="735664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06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3339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 </a:t>
            </a:r>
          </a:p>
          <a:p>
            <a:pPr algn="ctr"/>
            <a:endParaRPr lang="is-IS" sz="1100" dirty="0" smtClean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10F Starter LP1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1872" y="1356454"/>
            <a:ext cx="31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LP1/ Thursday </a:t>
            </a:r>
            <a:r>
              <a:rPr lang="en-US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1562" y="1772815"/>
            <a:ext cx="3456382" cy="27363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27584" y="181844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95" y="4797722"/>
            <a:ext cx="1573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95" y="5426372"/>
            <a:ext cx="1573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3200"/>
          </a:p>
        </p:txBody>
      </p:sp>
      <p:sp>
        <p:nvSpPr>
          <p:cNvPr id="22" name="Rectangle 21"/>
          <p:cNvSpPr/>
          <p:nvPr/>
        </p:nvSpPr>
        <p:spPr>
          <a:xfrm>
            <a:off x="4372530" y="1428956"/>
            <a:ext cx="3960438" cy="31278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99392" y="4636812"/>
            <a:ext cx="5328591" cy="19068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956" y="1641587"/>
            <a:ext cx="3062970" cy="2782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45" y="1862059"/>
            <a:ext cx="3276002" cy="2341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78" y="4809388"/>
            <a:ext cx="5058117" cy="14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908721"/>
            <a:ext cx="8712968" cy="5732508"/>
            <a:chOff x="1187624" y="1291105"/>
            <a:chExt cx="6983412" cy="4946207"/>
          </a:xfrm>
        </p:grpSpPr>
        <p:sp>
          <p:nvSpPr>
            <p:cNvPr id="3" name="Rectangle 2"/>
            <p:cNvSpPr/>
            <p:nvPr/>
          </p:nvSpPr>
          <p:spPr>
            <a:xfrm>
              <a:off x="1407149" y="1916792"/>
              <a:ext cx="6264696" cy="42209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1187624" y="1291105"/>
              <a:ext cx="6983412" cy="4946207"/>
            </a:xfrm>
            <a:prstGeom prst="irregularSeal2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altLang="en-US" sz="8000" b="1" u="sng" dirty="0" smtClean="0">
                  <a:latin typeface="Comic Sans MS" pitchFamily="66" charset="0"/>
                </a:rPr>
                <a:t>Estimate</a:t>
              </a:r>
              <a:endParaRPr lang="en-GB" altLang="en-US" sz="3600" b="1" dirty="0"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517" y="105414"/>
            <a:ext cx="8848326" cy="888427"/>
            <a:chOff x="142517" y="105414"/>
            <a:chExt cx="8848326" cy="888427"/>
          </a:xfrm>
        </p:grpSpPr>
        <p:sp>
          <p:nvSpPr>
            <p:cNvPr id="13" name="Rectangle 12"/>
            <p:cNvSpPr/>
            <p:nvPr/>
          </p:nvSpPr>
          <p:spPr>
            <a:xfrm>
              <a:off x="1499650" y="116632"/>
              <a:ext cx="6168694" cy="761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99650" y="281056"/>
              <a:ext cx="6172465" cy="708348"/>
              <a:chOff x="1548744" y="345334"/>
              <a:chExt cx="5945711" cy="816397"/>
            </a:xfrm>
          </p:grpSpPr>
          <p:pic>
            <p:nvPicPr>
              <p:cNvPr id="17" name="Picture 2" descr="KBDunkTank sample text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770"/>
              <a:stretch/>
            </p:blipFill>
            <p:spPr bwMode="auto">
              <a:xfrm>
                <a:off x="1548744" y="345334"/>
                <a:ext cx="4065653" cy="815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KBDunkTank sample tex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030" y="347652"/>
                <a:ext cx="1876425" cy="814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Image result for word pow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52" y="105414"/>
              <a:ext cx="1334291" cy="88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www.birkenheadparkschool.com/images/logo/BPS_Logo_for_Web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34"/>
            <a:stretch/>
          </p:blipFill>
          <p:spPr bwMode="auto">
            <a:xfrm>
              <a:off x="142517" y="105415"/>
              <a:ext cx="1357133" cy="88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71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3339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 </a:t>
            </a:r>
          </a:p>
          <a:p>
            <a:pPr algn="ctr"/>
            <a:endParaRPr lang="is-IS" sz="1100" dirty="0" smtClean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10F Starter LP1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1872" y="1356454"/>
            <a:ext cx="31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LP1/ Thursday </a:t>
            </a:r>
            <a:r>
              <a:rPr lang="en-US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1562" y="1772815"/>
            <a:ext cx="3456382" cy="27363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27584" y="181844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95" y="4797722"/>
            <a:ext cx="1573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95" y="5426372"/>
            <a:ext cx="1573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3200"/>
          </a:p>
        </p:txBody>
      </p:sp>
      <p:sp>
        <p:nvSpPr>
          <p:cNvPr id="22" name="Rectangle 21"/>
          <p:cNvSpPr/>
          <p:nvPr/>
        </p:nvSpPr>
        <p:spPr>
          <a:xfrm>
            <a:off x="4372530" y="1428956"/>
            <a:ext cx="3960438" cy="31278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99392" y="4636812"/>
            <a:ext cx="5328591" cy="19068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98" y="1492618"/>
            <a:ext cx="3499019" cy="2897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41" y="4620506"/>
            <a:ext cx="4331766" cy="1986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87" y="2117297"/>
            <a:ext cx="3535484" cy="205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1484784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Dan, Harry and Regan sell cars.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 sells x cars. </a:t>
            </a:r>
            <a:b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Harry sells 5 more cars than Dan. </a:t>
            </a:r>
            <a:b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Regan sells twice as many cars as Dan.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an expression, in terms of x, for the total number of cars Dan, Harry and Regan sell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3645024"/>
            <a:ext cx="28167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Dan = x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Harry = x + 5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Regan = 2x</a:t>
            </a: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= x + x + 5 + 2x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= 4x + 5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04864"/>
            <a:ext cx="4058633" cy="230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63772"/>
            <a:ext cx="3888432" cy="2558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63235"/>
            <a:ext cx="3611277" cy="1662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548" y="1163235"/>
            <a:ext cx="3821278" cy="1329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183" y="3213784"/>
            <a:ext cx="3801417" cy="34081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1520" y="116323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8506" y="2947396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762872" y="4101713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204864"/>
            <a:ext cx="3096344" cy="23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3339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 </a:t>
            </a:r>
          </a:p>
          <a:p>
            <a:pPr algn="ctr"/>
            <a:endParaRPr lang="is-IS" sz="1100" dirty="0" smtClean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10F Starter LP1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1872" y="1356454"/>
            <a:ext cx="31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LP1/ Friday </a:t>
            </a:r>
            <a:r>
              <a:rPr lang="en-US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1562" y="1772815"/>
            <a:ext cx="1944214" cy="208823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27584" y="181844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27584" y="244709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827584" y="307574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43929" y="1830699"/>
            <a:ext cx="2046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Convert: </a:t>
            </a:r>
            <a:endParaRPr lang="en-GB" sz="2400" dirty="0"/>
          </a:p>
          <a:p>
            <a:r>
              <a:rPr lang="en-GB" sz="2400" dirty="0" smtClean="0"/>
              <a:t>11.2m into cm </a:t>
            </a:r>
          </a:p>
          <a:p>
            <a:r>
              <a:rPr lang="en-GB" sz="2400" dirty="0" smtClean="0"/>
              <a:t>353cm into m </a:t>
            </a:r>
          </a:p>
          <a:p>
            <a:r>
              <a:rPr lang="en-GB" sz="2400" dirty="0" smtClean="0"/>
              <a:t>10.3kg into g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5976" y="1810548"/>
            <a:ext cx="355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Find the missing angles in the following diagrams: 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2818334" y="1782439"/>
            <a:ext cx="5930129" cy="22184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144861" y="4154584"/>
            <a:ext cx="355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Find the missing angles in the following diagram: 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5050581" y="4154584"/>
            <a:ext cx="3553867" cy="23199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37294" y="4132003"/>
            <a:ext cx="4242011" cy="23199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732" y="4143572"/>
            <a:ext cx="4118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400" dirty="0" smtClean="0"/>
              <a:t>Bill and Tony share money in the ratio 1:2. Tony gets £40. How much will Bill receive?  </a:t>
            </a:r>
            <a:endParaRPr lang="en-GB" sz="2400" dirty="0"/>
          </a:p>
          <a:p>
            <a:r>
              <a:rPr lang="en-GB" sz="2400" dirty="0" smtClean="0"/>
              <a:t>2) Simplify 8:32</a:t>
            </a:r>
            <a:endParaRPr lang="en-GB" sz="2400" dirty="0"/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27" y="2811807"/>
            <a:ext cx="1412108" cy="75458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98" y="2811807"/>
            <a:ext cx="1824409" cy="92475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916" y="2588519"/>
            <a:ext cx="1499431" cy="132769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66" y="4836513"/>
            <a:ext cx="2908300" cy="1662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1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3339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is-IS" sz="1100" dirty="0" smtClean="0">
              <a:solidFill>
                <a:srgbClr val="FF0000"/>
              </a:solidFill>
            </a:endParaRPr>
          </a:p>
          <a:p>
            <a:pPr algn="ctr"/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10F Starter LP1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1872" y="1356454"/>
            <a:ext cx="31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LP1/ Friday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1562" y="1772815"/>
            <a:ext cx="1944214" cy="208823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27584" y="181844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27584" y="244709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827584" y="307574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929" y="1830699"/>
            <a:ext cx="1317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Convert: 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1120cm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3.53m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10,030g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5976" y="1810548"/>
            <a:ext cx="355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Find the missing angles in the following diagrams: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8334" y="1782439"/>
            <a:ext cx="5930129" cy="22184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4861" y="4154584"/>
            <a:ext cx="355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Find the missing angles in the following diagram: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50581" y="4154584"/>
            <a:ext cx="3553867" cy="23199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294" y="4132003"/>
            <a:ext cx="4242011" cy="23199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9732" y="4143572"/>
            <a:ext cx="4118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400" dirty="0" smtClean="0">
                <a:solidFill>
                  <a:srgbClr val="FF0000"/>
                </a:solidFill>
              </a:rPr>
              <a:t>Bill and Tony share money in the ratio 1:2. Tony gets £40. How much will Bill receive?  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2) Simplify 8:32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27" y="2811807"/>
            <a:ext cx="1412108" cy="75458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98" y="2811807"/>
            <a:ext cx="1824409" cy="92475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916" y="2588519"/>
            <a:ext cx="1499431" cy="132769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66" y="4836513"/>
            <a:ext cx="2908300" cy="16624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5856" y="206084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46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0372" y="2685541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203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2514" y="206084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6</a:t>
            </a:r>
            <a:r>
              <a:rPr lang="en-GB" sz="3200" dirty="0" smtClean="0">
                <a:solidFill>
                  <a:srgbClr val="FF0000"/>
                </a:solidFill>
              </a:rPr>
              <a:t>3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1355" y="5022171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131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0983" y="529197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£20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28496" y="5738739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1:4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1556792"/>
            <a:ext cx="368964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u="sng" dirty="0" smtClean="0">
                <a:latin typeface="Comic Sans MS" panose="030F0702030302020204" pitchFamily="66" charset="0"/>
              </a:rPr>
              <a:t>Steak cooking instructions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sv-SE" sz="20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Medium Roast</a:t>
            </a:r>
            <a:r>
              <a:rPr lang="sv-SE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/>
            </a:r>
            <a:br>
              <a:rPr lang="sv-SE" sz="2000" dirty="0">
                <a:solidFill>
                  <a:srgbClr val="333333"/>
                </a:solidFill>
                <a:latin typeface="Comic Sans MS" panose="030F0702030302020204" pitchFamily="66" charset="0"/>
              </a:rPr>
            </a:br>
            <a:r>
              <a:rPr lang="sv-SE" sz="20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25 mins </a:t>
            </a:r>
            <a:r>
              <a:rPr lang="sv-SE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per </a:t>
            </a:r>
            <a:r>
              <a:rPr lang="sv-SE" sz="20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450g + 25mins</a:t>
            </a:r>
            <a:endParaRPr lang="sv-SE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60032" y="1412776"/>
            <a:ext cx="3744416" cy="4853338"/>
            <a:chOff x="5004048" y="1240714"/>
            <a:chExt cx="3744416" cy="48533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64389" t="35235" r="7939" b="54921"/>
            <a:stretch/>
          </p:blipFill>
          <p:spPr>
            <a:xfrm>
              <a:off x="5004048" y="5345169"/>
              <a:ext cx="3744416" cy="748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107" t="29213" r="66114" b="14678"/>
            <a:stretch/>
          </p:blipFill>
          <p:spPr>
            <a:xfrm>
              <a:off x="5004048" y="1240714"/>
              <a:ext cx="3744416" cy="410445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046" t="44094" r="62729" b="20469"/>
          <a:stretch/>
        </p:blipFill>
        <p:spPr>
          <a:xfrm>
            <a:off x="395536" y="3293953"/>
            <a:ext cx="3672408" cy="2592288"/>
          </a:xfrm>
          <a:prstGeom prst="rect">
            <a:avLst/>
          </a:prstGeom>
        </p:spPr>
      </p:pic>
      <p:pic>
        <p:nvPicPr>
          <p:cNvPr id="1026" name="Picture 2" descr="Image result for london black c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92" y="5157192"/>
            <a:ext cx="2144849" cy="129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2 7"/>
          <p:cNvSpPr/>
          <p:nvPr/>
        </p:nvSpPr>
        <p:spPr>
          <a:xfrm>
            <a:off x="576064" y="2206947"/>
            <a:ext cx="8028384" cy="331028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These are all real-life examples of using worded formulae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79512" y="1124744"/>
            <a:ext cx="8784976" cy="573325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9608" y="1556792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rule can be used to work out the time, in minutes, it takes to make microchips.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dirty="0">
                <a:latin typeface="Comic Sans MS" panose="030F0702030302020204" pitchFamily="66" charset="0"/>
              </a:rPr>
              <a:t>a) </a:t>
            </a:r>
            <a:r>
              <a:rPr lang="en-GB" dirty="0" smtClean="0">
                <a:latin typeface="Comic Sans MS" panose="030F0702030302020204" pitchFamily="66" charset="0"/>
              </a:rPr>
              <a:t>Work </a:t>
            </a:r>
            <a:r>
              <a:rPr lang="en-GB" dirty="0">
                <a:latin typeface="Comic Sans MS" panose="030F0702030302020204" pitchFamily="66" charset="0"/>
              </a:rPr>
              <a:t>out the time it takes to make 100 microchips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9688" y="2204865"/>
            <a:ext cx="5256584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Time = number of microchips ÷ 20 + 4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9688" y="3482138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8157" y="3482138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100 ÷ 20 + 4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5358324" y="3018154"/>
            <a:ext cx="3635896" cy="864094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BIDMAS!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8157" y="3882248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5 + 4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8157" y="4282358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9 minutes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9512" y="1124744"/>
            <a:ext cx="8784976" cy="573325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1921" y="1844824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Here is a rule to work out the time it takes to cook a piece of meat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dirty="0">
                <a:latin typeface="Comic Sans MS" panose="030F0702030302020204" pitchFamily="66" charset="0"/>
              </a:rPr>
              <a:t>piece of meat has a weight of 4 kg.</a:t>
            </a:r>
          </a:p>
          <a:p>
            <a:r>
              <a:rPr lang="en-GB" dirty="0">
                <a:latin typeface="Comic Sans MS" panose="030F0702030302020204" pitchFamily="66" charset="0"/>
              </a:rPr>
              <a:t>(a) </a:t>
            </a:r>
            <a:r>
              <a:rPr lang="en-GB" dirty="0" smtClean="0">
                <a:latin typeface="Comic Sans MS" panose="030F0702030302020204" pitchFamily="66" charset="0"/>
              </a:rPr>
              <a:t>Use </a:t>
            </a:r>
            <a:r>
              <a:rPr lang="en-GB" dirty="0">
                <a:latin typeface="Comic Sans MS" panose="030F0702030302020204" pitchFamily="66" charset="0"/>
              </a:rPr>
              <a:t>the rule to work out the time, in minutes, it takes to cook this piece of meat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001" y="2492896"/>
            <a:ext cx="5256584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Time in minutes = 36 x weight in kg + 30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2001" y="3951641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 in minutes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2712" y="3951641"/>
            <a:ext cx="198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36 x 4 + 30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5500433" y="3444102"/>
            <a:ext cx="3635896" cy="864094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BIDMAS!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2712" y="4353105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144 + 30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2712" y="4753215"/>
            <a:ext cx="19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174 minutes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1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196752"/>
            <a:ext cx="2376264" cy="14261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Read it:</a:t>
            </a:r>
            <a:endParaRPr lang="en-GB" sz="2000" b="1" u="sng" dirty="0" smtClean="0"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Estimate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82870" y="1196752"/>
            <a:ext cx="4824536" cy="151216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u="sng" dirty="0" smtClean="0">
              <a:solidFill>
                <a:schemeClr val="tx1"/>
              </a:solidFill>
            </a:endParaRPr>
          </a:p>
          <a:p>
            <a:r>
              <a:rPr lang="en-GB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Define it:</a:t>
            </a:r>
          </a:p>
          <a:p>
            <a:endParaRPr lang="en-GB" b="1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To </a:t>
            </a:r>
            <a:r>
              <a:rPr lang="en-US" b="1" u="sng" dirty="0">
                <a:solidFill>
                  <a:schemeClr val="tx1"/>
                </a:solidFill>
                <a:latin typeface="Comic Sans MS" pitchFamily="66" charset="0"/>
              </a:rPr>
              <a:t>estimate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is to find an approximate answer to a more difficult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problem.</a:t>
            </a:r>
            <a:endParaRPr lang="en-GB" dirty="0">
              <a:solidFill>
                <a:schemeClr val="tx1"/>
              </a:solidFill>
              <a:latin typeface="Comic Sans MS" pitchFamily="66" charset="0"/>
              <a:ea typeface="Comic Sans MS" charset="0"/>
              <a:cs typeface="Comic Sans MS" charset="0"/>
            </a:endParaRPr>
          </a:p>
          <a:p>
            <a:endParaRPr lang="en-GB" b="1" u="sng" dirty="0">
              <a:solidFill>
                <a:schemeClr val="tx1"/>
              </a:solidFill>
            </a:endParaRPr>
          </a:p>
          <a:p>
            <a:endParaRPr lang="en-GB" b="1" u="sng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07679" y="3277512"/>
            <a:ext cx="3096250" cy="173566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Example:</a:t>
            </a:r>
          </a:p>
          <a:p>
            <a:endParaRPr lang="en-GB" sz="900" b="1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An </a:t>
            </a:r>
            <a:r>
              <a:rPr lang="en-US" b="1" u="sng" dirty="0">
                <a:solidFill>
                  <a:schemeClr val="tx1"/>
                </a:solidFill>
                <a:latin typeface="Comic Sans MS" pitchFamily="66" charset="0"/>
              </a:rPr>
              <a:t>estimate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of 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31.2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x 5.94 is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30 x 6 = 180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7" y="5157192"/>
            <a:ext cx="3343344" cy="158417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Digging Deeper: </a:t>
            </a:r>
          </a:p>
          <a:p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A written statement indicating the likely price that will be charged for specified work or repairs.</a:t>
            </a:r>
          </a:p>
          <a:p>
            <a:r>
              <a:rPr lang="en-GB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‘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compare costs by getting estimates from at least two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firms’.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200" b="1" u="sng" dirty="0" smtClean="0">
              <a:solidFill>
                <a:schemeClr val="tx1"/>
              </a:solidFill>
            </a:endParaRPr>
          </a:p>
          <a:p>
            <a:endParaRPr lang="en-GB" sz="1200" b="1" u="sng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4209" y="2941760"/>
            <a:ext cx="3529871" cy="148178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u="sng" dirty="0" smtClean="0">
              <a:solidFill>
                <a:schemeClr val="tx1"/>
              </a:solidFill>
            </a:endParaRPr>
          </a:p>
          <a:p>
            <a:endParaRPr lang="en-GB" b="1" u="sng" dirty="0">
              <a:solidFill>
                <a:schemeClr val="tx1"/>
              </a:solidFill>
            </a:endParaRPr>
          </a:p>
          <a:p>
            <a:endParaRPr lang="en-GB" b="1" u="sng" dirty="0" smtClean="0">
              <a:solidFill>
                <a:schemeClr val="tx1"/>
              </a:solidFill>
            </a:endParaRPr>
          </a:p>
          <a:p>
            <a:r>
              <a:rPr lang="en-GB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Deconstruct it:</a:t>
            </a:r>
          </a:p>
          <a:p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Long before the terminology stabilized around estimation the activity was called calculation, determination or 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fitting.</a:t>
            </a:r>
            <a:endParaRPr lang="en-GB" sz="1600" b="1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chemeClr val="tx1"/>
              </a:solidFill>
            </a:endParaRPr>
          </a:p>
          <a:p>
            <a:endParaRPr lang="en-GB" b="1" u="sng" dirty="0" smtClean="0">
              <a:solidFill>
                <a:schemeClr val="tx1"/>
              </a:solidFill>
            </a:endParaRPr>
          </a:p>
          <a:p>
            <a:endParaRPr lang="en-GB" b="1" u="sng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2627784" y="1909837"/>
            <a:ext cx="144629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851920" y="3528598"/>
            <a:ext cx="1868436" cy="481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15433" y="4616705"/>
            <a:ext cx="810183" cy="4816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371619" y="5380021"/>
            <a:ext cx="4320386" cy="125593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Link it:</a:t>
            </a:r>
          </a:p>
          <a:p>
            <a:endParaRPr lang="en-GB" b="1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Approximate, Guess, Judge, Rate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29" y="5730172"/>
            <a:ext cx="779463" cy="48162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2517" y="105414"/>
            <a:ext cx="8848326" cy="888427"/>
            <a:chOff x="142517" y="105414"/>
            <a:chExt cx="8848326" cy="888427"/>
          </a:xfrm>
        </p:grpSpPr>
        <p:sp>
          <p:nvSpPr>
            <p:cNvPr id="18" name="Rectangle 17"/>
            <p:cNvSpPr/>
            <p:nvPr/>
          </p:nvSpPr>
          <p:spPr>
            <a:xfrm>
              <a:off x="1499650" y="116632"/>
              <a:ext cx="6168694" cy="761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499650" y="281056"/>
              <a:ext cx="6172465" cy="708348"/>
              <a:chOff x="1548744" y="345334"/>
              <a:chExt cx="5945711" cy="816397"/>
            </a:xfrm>
          </p:grpSpPr>
          <p:pic>
            <p:nvPicPr>
              <p:cNvPr id="13" name="Picture 2" descr="KBDunkTank sample text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770"/>
              <a:stretch/>
            </p:blipFill>
            <p:spPr bwMode="auto">
              <a:xfrm>
                <a:off x="1548744" y="345334"/>
                <a:ext cx="4065653" cy="815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KBDunkTank sample tex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030" y="347652"/>
                <a:ext cx="1876425" cy="814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Image result for word pow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52" y="105414"/>
              <a:ext cx="1334291" cy="88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www.birkenheadparkschool.com/images/logo/BPS_Logo_for_Web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34"/>
            <a:stretch/>
          </p:blipFill>
          <p:spPr bwMode="auto">
            <a:xfrm>
              <a:off x="142517" y="105415"/>
              <a:ext cx="1357133" cy="88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0920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512" y="1124744"/>
            <a:ext cx="8784976" cy="573325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1484784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rule can be used to work out the time, in minutes, it takes to make microchips.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dirty="0">
                <a:latin typeface="Comic Sans MS" panose="030F0702030302020204" pitchFamily="66" charset="0"/>
              </a:rPr>
              <a:t>b) </a:t>
            </a:r>
            <a:r>
              <a:rPr lang="en-GB" dirty="0" smtClean="0">
                <a:latin typeface="Comic Sans MS" panose="030F0702030302020204" pitchFamily="66" charset="0"/>
              </a:rPr>
              <a:t>Work </a:t>
            </a:r>
            <a:r>
              <a:rPr lang="en-GB" dirty="0">
                <a:latin typeface="Comic Sans MS" panose="030F0702030302020204" pitchFamily="66" charset="0"/>
              </a:rPr>
              <a:t>out the greatest number of microchips that can be made in 60 minutes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2132857"/>
            <a:ext cx="5256584" cy="432048"/>
          </a:xfrm>
          <a:prstGeom prst="rect">
            <a:avLst/>
          </a:prstGeom>
          <a:solidFill>
            <a:srgbClr val="9842B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Time = number of microchips ÷ 20 + 4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245408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 number of microchips ÷ 20 +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292" y="3645518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- 4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168" y="3645518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- 4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045628"/>
            <a:ext cx="421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56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 number of microchips ÷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0207" y="444573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20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8664" y="444573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20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8664" y="4849636"/>
            <a:ext cx="383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1120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 number of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microchips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389624"/>
            <a:ext cx="5616624" cy="1888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455676"/>
            <a:ext cx="7344816" cy="289139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5039" y="184482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85039" y="3717032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84148" y="5432673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6832"/>
            <a:ext cx="845914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39" y="1196752"/>
            <a:ext cx="6451740" cy="2750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39" y="4149080"/>
            <a:ext cx="4843861" cy="23359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4264" y="1340768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84264" y="4859867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Answers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72" y="1916833"/>
            <a:ext cx="2807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 (a)	96 minutes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2. (a)	11 bottles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(b)	32 children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212976"/>
            <a:ext cx="2807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3. (a)	£29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(b)	35 invitations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8. (a)	£61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(b)	3 hours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9598" y="1239925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 </a:t>
            </a:r>
          </a:p>
          <a:p>
            <a:pPr algn="ctr"/>
            <a:endParaRPr lang="is-IS" sz="1100" dirty="0" smtClean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10F Starter LP1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919" y="1239925"/>
            <a:ext cx="31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LP1/ Tuesday 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1562" y="1772816"/>
            <a:ext cx="2736302" cy="23762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1559" y="1831795"/>
                <a:ext cx="295232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Simplify: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b="0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:endParaRPr lang="en-GB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b="0" dirty="0" smtClean="0">
                  <a:latin typeface="Comic Sans MS" panose="030F0702030302020204" pitchFamily="66" charset="0"/>
                </a:endParaRPr>
              </a:p>
              <a:p>
                <a:endParaRPr lang="en-GB" b="0" dirty="0" smtClean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1831795"/>
                <a:ext cx="2952329" cy="2031325"/>
              </a:xfrm>
              <a:prstGeom prst="rect">
                <a:avLst/>
              </a:prstGeom>
              <a:blipFill>
                <a:blip r:embed="rId3"/>
                <a:stretch>
                  <a:fillRect l="-1649" t="-1198" b="-3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27584" y="181844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27584" y="244709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3749982" y="451697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3200"/>
          </a:p>
        </p:txBody>
      </p:sp>
      <p:sp>
        <p:nvSpPr>
          <p:cNvPr id="27" name="Rectangle 26"/>
          <p:cNvSpPr/>
          <p:nvPr/>
        </p:nvSpPr>
        <p:spPr>
          <a:xfrm>
            <a:off x="3591182" y="1776896"/>
            <a:ext cx="4509209" cy="24836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47329" y="4459881"/>
            <a:ext cx="2521672" cy="187025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47329" y="4495063"/>
            <a:ext cx="2394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y=7 find the value of: </a:t>
            </a:r>
          </a:p>
          <a:p>
            <a:endParaRPr lang="en-GB" dirty="0"/>
          </a:p>
          <a:p>
            <a:r>
              <a:rPr lang="en-GB" sz="2000" dirty="0" smtClean="0"/>
              <a:t>Y-3 </a:t>
            </a:r>
          </a:p>
          <a:p>
            <a:endParaRPr lang="en-GB" sz="2000" dirty="0"/>
          </a:p>
          <a:p>
            <a:r>
              <a:rPr lang="en-GB" sz="2000" dirty="0" smtClean="0"/>
              <a:t>3y+10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539" y="2101800"/>
            <a:ext cx="3864494" cy="1771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190" y="4428234"/>
            <a:ext cx="3860201" cy="205425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91182" y="4400895"/>
            <a:ext cx="4492486" cy="211422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9598" y="1239925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 </a:t>
            </a:r>
          </a:p>
          <a:p>
            <a:pPr algn="ctr"/>
            <a:endParaRPr lang="is-IS" sz="1100" dirty="0" smtClean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10F Starter LP1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919" y="1239925"/>
            <a:ext cx="31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LP1/ Tuesday 4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1562" y="1772816"/>
            <a:ext cx="2736302" cy="23762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1559" y="1831795"/>
                <a:ext cx="295232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Simplify:</a:t>
                </a:r>
              </a:p>
              <a:p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b="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:endPara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b="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GB" b="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1831795"/>
                <a:ext cx="2952329" cy="2031325"/>
              </a:xfrm>
              <a:prstGeom prst="rect">
                <a:avLst/>
              </a:prstGeom>
              <a:blipFill>
                <a:blip r:embed="rId3"/>
                <a:stretch>
                  <a:fillRect l="-1649" t="-1198" b="-3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27584" y="181844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27584" y="244709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3749982" y="451697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91182" y="1776896"/>
            <a:ext cx="4509209" cy="24836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7329" y="4459881"/>
            <a:ext cx="2521672" cy="187025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329" y="4495063"/>
            <a:ext cx="2394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If y=7 find the value of: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4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31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91182" y="4400895"/>
            <a:ext cx="4492486" cy="211422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945" y="2099476"/>
            <a:ext cx="4010418" cy="1864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949" y="4515620"/>
            <a:ext cx="3363304" cy="18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0166" y="109512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itchFamily="66" charset="0"/>
              </a:rPr>
              <a:t>Starter</a:t>
            </a:r>
            <a:endParaRPr lang="en-GB" sz="2400" b="1" u="sng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28047" y="3933056"/>
            <a:ext cx="1607650" cy="271017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7" name="Rounded Rectangle 26"/>
          <p:cNvSpPr/>
          <p:nvPr/>
        </p:nvSpPr>
        <p:spPr>
          <a:xfrm>
            <a:off x="228047" y="1150873"/>
            <a:ext cx="1607649" cy="263816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9" name="Rounded Rectangle 28"/>
          <p:cNvSpPr/>
          <p:nvPr/>
        </p:nvSpPr>
        <p:spPr>
          <a:xfrm>
            <a:off x="1961500" y="5665648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30942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Angles in Polygons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1047" y="5879013"/>
            <a:ext cx="680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Keywords: Interior angle, Exterior angle, sum, product, triangle, 180</a:t>
            </a:r>
            <a:r>
              <a:rPr lang="en-US" baseline="30000" dirty="0" smtClean="0">
                <a:latin typeface="Comic Sans MS" panose="030F0702030302020204" pitchFamily="66" charset="0"/>
              </a:rPr>
              <a:t>o</a:t>
            </a:r>
            <a:r>
              <a:rPr lang="en-US" dirty="0" smtClean="0">
                <a:latin typeface="Comic Sans MS" panose="030F0702030302020204" pitchFamily="66" charset="0"/>
              </a:rPr>
              <a:t>, Regular</a:t>
            </a:r>
            <a:endParaRPr lang="en-US" baseline="30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6" y="4232025"/>
            <a:ext cx="1524000" cy="1682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08" y="1728532"/>
            <a:ext cx="3470088" cy="364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34651"/>
            <a:ext cx="3493338" cy="29184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1109" y="1438904"/>
            <a:ext cx="1676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To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understand how to find the interior angles in triangles,  quadrilaterals and regular polygons.  </a:t>
            </a:r>
          </a:p>
        </p:txBody>
      </p:sp>
    </p:spTree>
    <p:extLst>
      <p:ext uri="{BB962C8B-B14F-4D97-AF65-F5344CB8AC3E}">
        <p14:creationId xmlns:p14="http://schemas.microsoft.com/office/powerpoint/2010/main" val="41492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0166" y="109512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itchFamily="66" charset="0"/>
              </a:rPr>
              <a:t>Starter</a:t>
            </a:r>
            <a:endParaRPr lang="en-GB" sz="2400" b="1" u="sng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28047" y="3933056"/>
            <a:ext cx="1607650" cy="271017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7" name="Rounded Rectangle 26"/>
          <p:cNvSpPr/>
          <p:nvPr/>
        </p:nvSpPr>
        <p:spPr>
          <a:xfrm>
            <a:off x="228047" y="1150873"/>
            <a:ext cx="1607649" cy="263816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9" name="Rounded Rectangle 28"/>
          <p:cNvSpPr/>
          <p:nvPr/>
        </p:nvSpPr>
        <p:spPr>
          <a:xfrm>
            <a:off x="1961500" y="5665648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30942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Angles in Polygons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1047" y="5879013"/>
            <a:ext cx="680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Keywords: Interior angle, Exterior angle, sum, product, triangle, 180</a:t>
            </a:r>
            <a:r>
              <a:rPr lang="en-US" baseline="30000" dirty="0" smtClean="0">
                <a:latin typeface="Comic Sans MS" panose="030F0702030302020204" pitchFamily="66" charset="0"/>
              </a:rPr>
              <a:t>o</a:t>
            </a:r>
            <a:r>
              <a:rPr lang="en-US" dirty="0" smtClean="0">
                <a:latin typeface="Comic Sans MS" panose="030F0702030302020204" pitchFamily="66" charset="0"/>
              </a:rPr>
              <a:t>, Regular</a:t>
            </a:r>
            <a:endParaRPr lang="en-US" baseline="30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6" y="4232025"/>
            <a:ext cx="1524000" cy="1682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21" y="1700808"/>
            <a:ext cx="3470076" cy="364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3312367" cy="27742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1109" y="1438904"/>
            <a:ext cx="1676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To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understand how to find the interior angles in polygons and apply this skill when </a:t>
            </a:r>
            <a:r>
              <a:rPr lang="en-US" sz="1600" smtClean="0">
                <a:latin typeface="Comic Sans MS" charset="0"/>
                <a:ea typeface="Comic Sans MS" charset="0"/>
                <a:cs typeface="Comic Sans MS" charset="0"/>
              </a:rPr>
              <a:t>solving problems </a:t>
            </a:r>
            <a:endParaRPr lang="en-US" sz="160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242760" y="1216466"/>
            <a:ext cx="452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Worked Example</a:t>
            </a:r>
            <a:endParaRPr lang="en-US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30942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Increasing Sequences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79712" y="201206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32865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Angles in Polygons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angles in a tri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4" y="1961031"/>
            <a:ext cx="3341688" cy="27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angles in a quadrilater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9912" r="49601" b="33388"/>
          <a:stretch/>
        </p:blipFill>
        <p:spPr bwMode="auto">
          <a:xfrm>
            <a:off x="4763660" y="1742619"/>
            <a:ext cx="3672408" cy="31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Triangle Constructions TDS</Template>
  <TotalTime>3882</TotalTime>
  <Words>992</Words>
  <Application>Microsoft Office PowerPoint</Application>
  <PresentationFormat>On-screen Show (4:3)</PresentationFormat>
  <Paragraphs>364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cla@birkenheadparkschool.com</dc:creator>
  <cp:lastModifiedBy>Antonia Clarke</cp:lastModifiedBy>
  <cp:revision>156</cp:revision>
  <cp:lastPrinted>2018-05-09T08:13:28Z</cp:lastPrinted>
  <dcterms:created xsi:type="dcterms:W3CDTF">2010-11-01T14:37:27Z</dcterms:created>
  <dcterms:modified xsi:type="dcterms:W3CDTF">2020-09-15T20:19:53Z</dcterms:modified>
</cp:coreProperties>
</file>