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906000" cy="6858000" type="A4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63986F5-59F1-45FE-B2F2-9B36EEFBC028}">
  <a:tblStyle styleId="{663986F5-59F1-45FE-B2F2-9B36EEFBC02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11" autoAdjust="0"/>
    <p:restoredTop sz="94660"/>
  </p:normalViewPr>
  <p:slideViewPr>
    <p:cSldViewPr>
      <p:cViewPr varScale="1">
        <p:scale>
          <a:sx n="62" d="100"/>
          <a:sy n="62" d="100"/>
        </p:scale>
        <p:origin x="72" y="58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6863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79766" y="4715142"/>
            <a:ext cx="5438130" cy="4466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98" tIns="91398" rIns="91398" bIns="91398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7706897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79766" y="4715142"/>
            <a:ext cx="5438130" cy="4466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98" tIns="91398" rIns="91398" bIns="91398" anchor="ctr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536575" y="1600201"/>
            <a:ext cx="4746625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5448300" y="1600201"/>
            <a:ext cx="4746625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690018" y="-594518"/>
            <a:ext cx="4525963" cy="89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6061868" y="1993108"/>
            <a:ext cx="5851525" cy="241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150144" y="-338930"/>
            <a:ext cx="5851525" cy="7078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1529629" y="66835"/>
            <a:ext cx="833737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dirty="0" smtClean="0">
                <a:solidFill>
                  <a:srgbClr val="FF0000"/>
                </a:solidFill>
                <a:latin typeface="Amatic SC"/>
                <a:ea typeface="Amatic SC"/>
                <a:cs typeface="Amatic SC"/>
                <a:sym typeface="Amatic SC"/>
              </a:rPr>
              <a:t>Y9 Knowledge </a:t>
            </a:r>
            <a:r>
              <a:rPr lang="en-US" sz="1600" b="1" i="0" u="none" strike="noStrike" cap="none" dirty="0" smtClean="0">
                <a:solidFill>
                  <a:srgbClr val="FF0000"/>
                </a:solidFill>
                <a:latin typeface="Amatic SC"/>
                <a:ea typeface="Amatic SC"/>
                <a:cs typeface="Amatic SC"/>
                <a:sym typeface="Amatic SC"/>
              </a:rPr>
              <a:t>Organiser 2 </a:t>
            </a:r>
            <a:r>
              <a:rPr lang="en-US" sz="1600" b="1" i="0" u="none" strike="noStrike" cap="none" dirty="0" smtClean="0">
                <a:solidFill>
                  <a:srgbClr val="FF0000"/>
                </a:solidFill>
                <a:latin typeface="Amatic SC"/>
                <a:ea typeface="Amatic SC"/>
                <a:cs typeface="Amatic SC"/>
                <a:sym typeface="Amatic SC"/>
              </a:rPr>
              <a:t>– </a:t>
            </a:r>
            <a:r>
              <a:rPr lang="en-US" sz="1600" b="1" dirty="0" smtClean="0">
                <a:solidFill>
                  <a:srgbClr val="FF0000"/>
                </a:solidFill>
                <a:latin typeface="Amatic SC"/>
                <a:ea typeface="Amatic SC"/>
                <a:cs typeface="Amatic SC"/>
                <a:sym typeface="Amatic SC"/>
              </a:rPr>
              <a:t>RO43 The Body’s Response to Physical Activity</a:t>
            </a:r>
            <a:endParaRPr sz="1600" b="1" i="0" u="none" strike="noStrike" cap="none" dirty="0">
              <a:solidFill>
                <a:srgbClr val="FF000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86" name="Shape 86"/>
          <p:cNvSpPr txBox="1"/>
          <p:nvPr/>
        </p:nvSpPr>
        <p:spPr>
          <a:xfrm>
            <a:off x="237498" y="332504"/>
            <a:ext cx="4847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 i="0" u="sng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 txBox="1"/>
          <p:nvPr/>
        </p:nvSpPr>
        <p:spPr>
          <a:xfrm>
            <a:off x="0" y="115340"/>
            <a:ext cx="5048629" cy="81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B050"/>
              </a:solidFill>
              <a:latin typeface="Bangers"/>
              <a:ea typeface="Bangers"/>
              <a:cs typeface="Bangers"/>
              <a:sym typeface="Bangers"/>
            </a:endParaRPr>
          </a:p>
          <a:p>
            <a:endParaRPr lang="en-GB" dirty="0">
              <a:solidFill>
                <a:srgbClr val="00B050"/>
              </a:solidFill>
            </a:endParaRPr>
          </a:p>
          <a:p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GB" b="1" dirty="0" smtClean="0">
                <a:solidFill>
                  <a:srgbClr val="00B050"/>
                </a:solidFill>
              </a:rPr>
              <a:t>Structure of </a:t>
            </a:r>
            <a:r>
              <a:rPr lang="en-GB" b="1" dirty="0">
                <a:solidFill>
                  <a:srgbClr val="00B050"/>
                </a:solidFill>
              </a:rPr>
              <a:t>the </a:t>
            </a:r>
            <a:r>
              <a:rPr lang="en-GB" b="1" dirty="0" smtClean="0">
                <a:solidFill>
                  <a:srgbClr val="00B050"/>
                </a:solidFill>
              </a:rPr>
              <a:t>Cardiovascular </a:t>
            </a:r>
            <a:r>
              <a:rPr lang="en-GB" b="1" dirty="0">
                <a:solidFill>
                  <a:srgbClr val="00B050"/>
                </a:solidFill>
              </a:rPr>
              <a:t>S</a:t>
            </a:r>
            <a:r>
              <a:rPr lang="en-GB" b="1" dirty="0" smtClean="0">
                <a:solidFill>
                  <a:srgbClr val="00B050"/>
                </a:solidFill>
              </a:rPr>
              <a:t>ystem</a:t>
            </a:r>
            <a:r>
              <a:rPr lang="en-GB" dirty="0">
                <a:solidFill>
                  <a:srgbClr val="00B050"/>
                </a:solidFill>
              </a:rPr>
              <a:t>	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 i="0" strike="noStrike" cap="none" dirty="0">
              <a:solidFill>
                <a:srgbClr val="00B050"/>
              </a:solidFill>
              <a:latin typeface="Bangers"/>
              <a:ea typeface="Bangers"/>
              <a:cs typeface="Bangers"/>
              <a:sym typeface="Bangers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9836342" y="7075046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8" name="Picture 4" descr="https://www.birkenheadparkschool.com/images/logo/BPS_Logo_for_We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64" y="38375"/>
            <a:ext cx="1872208" cy="56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085890"/>
              </p:ext>
            </p:extLst>
          </p:nvPr>
        </p:nvGraphicFramePr>
        <p:xfrm>
          <a:off x="3616913" y="536476"/>
          <a:ext cx="3943730" cy="2286000"/>
        </p:xfrm>
        <a:graphic>
          <a:graphicData uri="http://schemas.openxmlformats.org/drawingml/2006/table">
            <a:tbl>
              <a:tblPr firstRow="1" bandRow="1">
                <a:tableStyleId>{663986F5-59F1-45FE-B2F2-9B36EEFBC028}</a:tableStyleId>
              </a:tblPr>
              <a:tblGrid>
                <a:gridCol w="302759">
                  <a:extLst>
                    <a:ext uri="{9D8B030D-6E8A-4147-A177-3AD203B41FA5}">
                      <a16:colId xmlns:a16="http://schemas.microsoft.com/office/drawing/2014/main" val="3183864781"/>
                    </a:ext>
                  </a:extLst>
                </a:gridCol>
                <a:gridCol w="832659">
                  <a:extLst>
                    <a:ext uri="{9D8B030D-6E8A-4147-A177-3AD203B41FA5}">
                      <a16:colId xmlns:a16="http://schemas.microsoft.com/office/drawing/2014/main" val="240668299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3837138635"/>
                    </a:ext>
                  </a:extLst>
                </a:gridCol>
              </a:tblGrid>
              <a:tr h="544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Veins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i="0" u="none" strike="noStrike" cap="none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- Carry blood back IN to the heart</a:t>
                      </a:r>
                    </a:p>
                    <a:p>
                      <a:r>
                        <a:rPr lang="en-GB" sz="1100" b="0" i="0" u="none" strike="noStrike" cap="none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- Deoxygenated blood (except pulmonary vein)</a:t>
                      </a:r>
                    </a:p>
                    <a:p>
                      <a:r>
                        <a:rPr lang="en-GB" sz="1100" b="0" i="0" u="none" strike="noStrike" cap="none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- Thin walls + larger lumen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122657"/>
                  </a:ext>
                </a:extLst>
              </a:tr>
              <a:tr h="544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3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Arteries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i="0" u="none" strike="noStrike" cap="none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- Carry blood Away from the heart</a:t>
                      </a:r>
                    </a:p>
                    <a:p>
                      <a:r>
                        <a:rPr lang="en-GB" sz="1100" b="0" i="0" u="none" strike="noStrike" cap="none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- Oxygenated blood(except pulmonary artery)</a:t>
                      </a:r>
                    </a:p>
                    <a:p>
                      <a:r>
                        <a:rPr lang="en-GB" sz="1100" b="0" i="0" u="none" strike="noStrike" cap="none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- Thick/elastic walls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875554"/>
                  </a:ext>
                </a:extLst>
              </a:tr>
              <a:tr h="852186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4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Capillaries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100" dirty="0" smtClean="0"/>
                        <a:t>Smallest and thinnest blood vessel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100" dirty="0" smtClean="0"/>
                        <a:t>Within</a:t>
                      </a:r>
                      <a:r>
                        <a:rPr lang="en-GB" sz="1100" baseline="0" dirty="0" smtClean="0"/>
                        <a:t> tissue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100" b="0" i="0" u="none" strike="noStrike" cap="none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Site of gaseous exchange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100" b="0" i="0" u="none" strike="noStrike" cap="none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Very thin walls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en-GB" sz="1100" b="0" i="0" u="none" strike="noStrike" cap="none" baseline="0" dirty="0" smtClean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771566"/>
                  </a:ext>
                </a:extLst>
              </a:tr>
            </a:tbl>
          </a:graphicData>
        </a:graphic>
      </p:graphicFrame>
      <p:sp>
        <p:nvSpPr>
          <p:cNvPr id="20" name="Shape 92"/>
          <p:cNvSpPr txBox="1"/>
          <p:nvPr/>
        </p:nvSpPr>
        <p:spPr>
          <a:xfrm>
            <a:off x="2829246" y="61688"/>
            <a:ext cx="4847700" cy="5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Bangers"/>
              <a:ea typeface="Bangers"/>
              <a:cs typeface="Bangers"/>
              <a:sym typeface="Banger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strike="noStrike" cap="none" dirty="0" smtClean="0">
                <a:solidFill>
                  <a:srgbClr val="00B050"/>
                </a:solidFill>
                <a:latin typeface="Bangers"/>
                <a:ea typeface="Bangers"/>
                <a:cs typeface="Bangers"/>
                <a:sym typeface="Bangers"/>
              </a:rPr>
              <a:t>Blood Vessels</a:t>
            </a:r>
            <a:endParaRPr sz="1400" b="1" i="0" strike="noStrike" cap="none" dirty="0">
              <a:solidFill>
                <a:srgbClr val="00B050"/>
              </a:solidFill>
              <a:latin typeface="Bangers"/>
              <a:ea typeface="Bangers"/>
              <a:cs typeface="Bangers"/>
              <a:sym typeface="Banger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401" y="828830"/>
            <a:ext cx="3423598" cy="201904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80401" y="804929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864117"/>
              </p:ext>
            </p:extLst>
          </p:nvPr>
        </p:nvGraphicFramePr>
        <p:xfrm>
          <a:off x="2360712" y="3109271"/>
          <a:ext cx="2345048" cy="3576100"/>
        </p:xfrm>
        <a:graphic>
          <a:graphicData uri="http://schemas.openxmlformats.org/drawingml/2006/table">
            <a:tbl>
              <a:tblPr firstRow="1" bandRow="1">
                <a:tableStyleId>{663986F5-59F1-45FE-B2F2-9B36EEFBC028}</a:tableStyleId>
              </a:tblPr>
              <a:tblGrid>
                <a:gridCol w="341442">
                  <a:extLst>
                    <a:ext uri="{9D8B030D-6E8A-4147-A177-3AD203B41FA5}">
                      <a16:colId xmlns:a16="http://schemas.microsoft.com/office/drawing/2014/main" val="2523429263"/>
                    </a:ext>
                  </a:extLst>
                </a:gridCol>
                <a:gridCol w="641360">
                  <a:extLst>
                    <a:ext uri="{9D8B030D-6E8A-4147-A177-3AD203B41FA5}">
                      <a16:colId xmlns:a16="http://schemas.microsoft.com/office/drawing/2014/main" val="1194784835"/>
                    </a:ext>
                  </a:extLst>
                </a:gridCol>
                <a:gridCol w="1362246">
                  <a:extLst>
                    <a:ext uri="{9D8B030D-6E8A-4147-A177-3AD203B41FA5}">
                      <a16:colId xmlns:a16="http://schemas.microsoft.com/office/drawing/2014/main" val="84946220"/>
                    </a:ext>
                  </a:extLst>
                </a:gridCol>
              </a:tblGrid>
              <a:tr h="785676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9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6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Heart</a:t>
                      </a:r>
                      <a:r>
                        <a:rPr lang="en-GB" sz="1100" baseline="0" dirty="0" smtClean="0"/>
                        <a:t> Rate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6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The amount of beats the</a:t>
                      </a:r>
                      <a:r>
                        <a:rPr lang="en-GB" sz="1100" baseline="0" dirty="0" smtClean="0"/>
                        <a:t> heart can pump per minute (BPM)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65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026284"/>
                  </a:ext>
                </a:extLst>
              </a:tr>
              <a:tr h="816607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10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6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Cardiac Output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6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The</a:t>
                      </a:r>
                      <a:r>
                        <a:rPr lang="en-GB" sz="1100" baseline="0" dirty="0" smtClean="0"/>
                        <a:t> amount of blood the heart pumps out per minute.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65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427116"/>
                  </a:ext>
                </a:extLst>
              </a:tr>
              <a:tr h="795488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11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6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Stroke Volume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6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The amount of blood the heart pumps out per beat.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65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050960"/>
                  </a:ext>
                </a:extLst>
              </a:tr>
              <a:tr h="1178329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12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6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 smtClean="0"/>
                        <a:t>Vascular Shunt Mechanism</a:t>
                      </a:r>
                      <a:endParaRPr lang="en-GB" sz="1050" dirty="0"/>
                    </a:p>
                  </a:txBody>
                  <a:tcPr>
                    <a:solidFill>
                      <a:schemeClr val="bg1">
                        <a:lumMod val="6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The re-distribution of blood around</a:t>
                      </a:r>
                      <a:r>
                        <a:rPr lang="en-GB" sz="1100" baseline="0" dirty="0" smtClean="0"/>
                        <a:t> the body during exercise. </a:t>
                      </a:r>
                      <a:endParaRPr lang="en-GB" sz="1100" dirty="0"/>
                    </a:p>
                  </a:txBody>
                  <a:tcPr>
                    <a:solidFill>
                      <a:schemeClr val="bg1">
                        <a:lumMod val="65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811353"/>
                  </a:ext>
                </a:extLst>
              </a:tr>
            </a:tbl>
          </a:graphicData>
        </a:graphic>
      </p:graphicFrame>
      <p:sp>
        <p:nvSpPr>
          <p:cNvPr id="24" name="Shape 92"/>
          <p:cNvSpPr txBox="1"/>
          <p:nvPr/>
        </p:nvSpPr>
        <p:spPr>
          <a:xfrm>
            <a:off x="4911148" y="2575447"/>
            <a:ext cx="3689435" cy="1198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chemeClr val="dk1"/>
              </a:solidFill>
              <a:latin typeface="Bangers"/>
              <a:ea typeface="Bangers"/>
              <a:cs typeface="Bangers"/>
              <a:sym typeface="Banger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rgbClr val="00B050"/>
                </a:solidFill>
                <a:latin typeface="Bangers"/>
                <a:ea typeface="Bangers"/>
                <a:cs typeface="Bangers"/>
                <a:sym typeface="Bangers"/>
              </a:rPr>
              <a:t>Respiratory System</a:t>
            </a:r>
            <a:endParaRPr sz="1400" b="1" i="0" strike="noStrike" cap="none" dirty="0">
              <a:solidFill>
                <a:srgbClr val="00B050"/>
              </a:solidFill>
              <a:latin typeface="Bangers"/>
              <a:ea typeface="Bangers"/>
              <a:cs typeface="Bangers"/>
              <a:sym typeface="Bangers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85399" y="5789922"/>
            <a:ext cx="1430368" cy="863846"/>
          </a:xfrm>
          <a:prstGeom prst="rect">
            <a:avLst/>
          </a:prstGeom>
        </p:spPr>
      </p:pic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750581"/>
              </p:ext>
            </p:extLst>
          </p:nvPr>
        </p:nvGraphicFramePr>
        <p:xfrm>
          <a:off x="123345" y="3089390"/>
          <a:ext cx="2130781" cy="3595981"/>
        </p:xfrm>
        <a:graphic>
          <a:graphicData uri="http://schemas.openxmlformats.org/drawingml/2006/table">
            <a:tbl>
              <a:tblPr firstRow="1" bandRow="1">
                <a:tableStyleId>{663986F5-59F1-45FE-B2F2-9B36EEFBC028}</a:tableStyleId>
              </a:tblPr>
              <a:tblGrid>
                <a:gridCol w="227174">
                  <a:extLst>
                    <a:ext uri="{9D8B030D-6E8A-4147-A177-3AD203B41FA5}">
                      <a16:colId xmlns:a16="http://schemas.microsoft.com/office/drawing/2014/main" val="3061750383"/>
                    </a:ext>
                  </a:extLst>
                </a:gridCol>
                <a:gridCol w="714049">
                  <a:extLst>
                    <a:ext uri="{9D8B030D-6E8A-4147-A177-3AD203B41FA5}">
                      <a16:colId xmlns:a16="http://schemas.microsoft.com/office/drawing/2014/main" val="1949540036"/>
                    </a:ext>
                  </a:extLst>
                </a:gridCol>
                <a:gridCol w="1189558">
                  <a:extLst>
                    <a:ext uri="{9D8B030D-6E8A-4147-A177-3AD203B41FA5}">
                      <a16:colId xmlns:a16="http://schemas.microsoft.com/office/drawing/2014/main" val="3544214520"/>
                    </a:ext>
                  </a:extLst>
                </a:gridCol>
              </a:tblGrid>
              <a:tr h="973216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5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Red Blood Cells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i="0" u="none" strike="noStrike" cap="none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- </a:t>
                      </a:r>
                      <a:r>
                        <a:rPr lang="en-GB" sz="1100" b="0" i="0" u="none" strike="noStrike" cap="none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 Carry </a:t>
                      </a:r>
                      <a:r>
                        <a:rPr lang="en-GB" sz="1100" b="0" i="0" u="none" strike="noStrike" cap="none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oxygen from the lungs to the working muscles</a:t>
                      </a:r>
                    </a:p>
                    <a:p>
                      <a:r>
                        <a:rPr lang="en-GB" sz="1100" b="0" i="0" u="none" strike="noStrike" cap="none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- Removes CO2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5023858"/>
                  </a:ext>
                </a:extLst>
              </a:tr>
              <a:tr h="931125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6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White Blood Cells 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sz="1100" b="0" i="0" u="none" strike="noStrike" cap="none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-Part </a:t>
                      </a:r>
                      <a:r>
                        <a:rPr lang="en-GB" sz="1100" b="0" i="0" u="none" strike="noStrike" cap="none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of the immune system</a:t>
                      </a:r>
                      <a:endParaRPr lang="en-GB" sz="1100" b="1" i="0" u="none" strike="noStrike" cap="none" baseline="0" dirty="0" smtClean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100" b="0" i="0" u="none" strike="noStrike" cap="none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Fight disease and infection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1230751"/>
                  </a:ext>
                </a:extLst>
              </a:tr>
              <a:tr h="758561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7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Platelets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i="0" u="none" strike="noStrike" cap="none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- Platelets clot blood and form a scab around the site of injury.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511267"/>
                  </a:ext>
                </a:extLst>
              </a:tr>
              <a:tr h="858788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8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aseline="0" dirty="0" smtClean="0"/>
                        <a:t>Pla</a:t>
                      </a:r>
                      <a:r>
                        <a:rPr lang="en-GB" sz="1100" dirty="0" smtClean="0"/>
                        <a:t>sma 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i="0" u="none" strike="noStrike" cap="none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- Plasma is the liquid/fluid part of blood that allows it to flow.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209643"/>
                  </a:ext>
                </a:extLst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489306" y="2824684"/>
            <a:ext cx="12186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Bangers"/>
                <a:ea typeface="Bangers"/>
                <a:cs typeface="Bangers"/>
                <a:sym typeface="Bangers"/>
              </a:rPr>
              <a:t>Blood </a:t>
            </a:r>
            <a:r>
              <a:rPr lang="en-US" b="1" dirty="0">
                <a:solidFill>
                  <a:srgbClr val="00B050"/>
                </a:solidFill>
                <a:latin typeface="Bangers"/>
                <a:ea typeface="Bangers"/>
                <a:cs typeface="Bangers"/>
                <a:sym typeface="Bangers"/>
              </a:rPr>
              <a:t>Cells </a:t>
            </a:r>
            <a:endParaRPr lang="en-GB" dirty="0"/>
          </a:p>
        </p:txBody>
      </p:sp>
      <p:sp>
        <p:nvSpPr>
          <p:cNvPr id="29" name="Rectangle 28"/>
          <p:cNvSpPr/>
          <p:nvPr/>
        </p:nvSpPr>
        <p:spPr>
          <a:xfrm>
            <a:off x="2722850" y="2822476"/>
            <a:ext cx="18069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Bangers"/>
                <a:sym typeface="Bangers"/>
              </a:rPr>
              <a:t>Cardio-Respiratory</a:t>
            </a:r>
            <a:endParaRPr lang="en-GB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271206"/>
              </p:ext>
            </p:extLst>
          </p:nvPr>
        </p:nvGraphicFramePr>
        <p:xfrm>
          <a:off x="4887549" y="3109271"/>
          <a:ext cx="4878133" cy="3544497"/>
        </p:xfrm>
        <a:graphic>
          <a:graphicData uri="http://schemas.openxmlformats.org/drawingml/2006/table">
            <a:tbl>
              <a:tblPr firstRow="1" bandRow="1">
                <a:tableStyleId>{663986F5-59F1-45FE-B2F2-9B36EEFBC028}</a:tableStyleId>
              </a:tblPr>
              <a:tblGrid>
                <a:gridCol w="347012">
                  <a:extLst>
                    <a:ext uri="{9D8B030D-6E8A-4147-A177-3AD203B41FA5}">
                      <a16:colId xmlns:a16="http://schemas.microsoft.com/office/drawing/2014/main" val="2922156594"/>
                    </a:ext>
                  </a:extLst>
                </a:gridCol>
                <a:gridCol w="876991">
                  <a:extLst>
                    <a:ext uri="{9D8B030D-6E8A-4147-A177-3AD203B41FA5}">
                      <a16:colId xmlns:a16="http://schemas.microsoft.com/office/drawing/2014/main" val="316174202"/>
                    </a:ext>
                  </a:extLst>
                </a:gridCol>
                <a:gridCol w="3654130">
                  <a:extLst>
                    <a:ext uri="{9D8B030D-6E8A-4147-A177-3AD203B41FA5}">
                      <a16:colId xmlns:a16="http://schemas.microsoft.com/office/drawing/2014/main" val="1581788796"/>
                    </a:ext>
                  </a:extLst>
                </a:gridCol>
              </a:tblGrid>
              <a:tr h="542375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13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Trachea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Wind</a:t>
                      </a:r>
                      <a:r>
                        <a:rPr lang="en-GB" sz="1100" baseline="0" dirty="0" smtClean="0"/>
                        <a:t>pipe. Air travels down towards the bronchi.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415713"/>
                  </a:ext>
                </a:extLst>
              </a:tr>
              <a:tr h="556549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14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Bronchi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dirty="0" smtClean="0"/>
                        <a:t>tube leading from the trachea to a lung, which provides for the passage of air.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005968"/>
                  </a:ext>
                </a:extLst>
              </a:tr>
              <a:tr h="556549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15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Bronchioles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 narrow tube inside the lungs that branches off the main air passages bronchi.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505619"/>
                  </a:ext>
                </a:extLst>
              </a:tr>
              <a:tr h="624104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16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Diaphragm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 curved muscular membrane that separates the abdomen from the area around the lungs.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3536788"/>
                  </a:ext>
                </a:extLst>
              </a:tr>
              <a:tr h="744759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17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Alveoli 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 tiny thin-walled air sac found in large numbers in each lung, through which oxygen enters and carbon dioxide leaves the blood.</a:t>
                      </a:r>
                    </a:p>
                    <a:p>
                      <a:endParaRPr lang="en-GB" sz="1100" dirty="0" smtClean="0"/>
                    </a:p>
                    <a:p>
                      <a:endParaRPr lang="en-GB" sz="1100" dirty="0" smtClean="0"/>
                    </a:p>
                    <a:p>
                      <a:endParaRPr lang="en-GB" sz="1100" dirty="0" smtClean="0"/>
                    </a:p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614635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602093"/>
              </p:ext>
            </p:extLst>
          </p:nvPr>
        </p:nvGraphicFramePr>
        <p:xfrm>
          <a:off x="7666052" y="819263"/>
          <a:ext cx="2099630" cy="1756184"/>
        </p:xfrm>
        <a:graphic>
          <a:graphicData uri="http://schemas.openxmlformats.org/drawingml/2006/table">
            <a:tbl>
              <a:tblPr firstRow="1" bandRow="1">
                <a:tableStyleId>{663986F5-59F1-45FE-B2F2-9B36EEFBC028}</a:tableStyleId>
              </a:tblPr>
              <a:tblGrid>
                <a:gridCol w="372684">
                  <a:extLst>
                    <a:ext uri="{9D8B030D-6E8A-4147-A177-3AD203B41FA5}">
                      <a16:colId xmlns:a16="http://schemas.microsoft.com/office/drawing/2014/main" val="2547244308"/>
                    </a:ext>
                  </a:extLst>
                </a:gridCol>
                <a:gridCol w="1726946">
                  <a:extLst>
                    <a:ext uri="{9D8B030D-6E8A-4147-A177-3AD203B41FA5}">
                      <a16:colId xmlns:a16="http://schemas.microsoft.com/office/drawing/2014/main" val="3557165869"/>
                    </a:ext>
                  </a:extLst>
                </a:gridCol>
              </a:tblGrid>
              <a:tr h="530266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9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100" baseline="0" dirty="0" smtClean="0"/>
                        <a:t>Transport Oxygen, CO2 &amp; Nutrients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092269"/>
                  </a:ext>
                </a:extLst>
              </a:tr>
              <a:tr h="424735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10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100" baseline="0" dirty="0" smtClean="0"/>
                        <a:t>Protect from infection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4969968"/>
                  </a:ext>
                </a:extLst>
              </a:tr>
              <a:tr h="346073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11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100" baseline="0" dirty="0" smtClean="0"/>
                        <a:t>Regulate body temp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769773"/>
                  </a:ext>
                </a:extLst>
              </a:tr>
              <a:tr h="45511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12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100" baseline="0" dirty="0" smtClean="0"/>
                        <a:t>Regulate Fluid Levels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247668"/>
                  </a:ext>
                </a:extLst>
              </a:tr>
            </a:tbl>
          </a:graphicData>
        </a:graphic>
      </p:graphicFrame>
      <p:sp>
        <p:nvSpPr>
          <p:cNvPr id="33" name="Shape 92"/>
          <p:cNvSpPr txBox="1"/>
          <p:nvPr/>
        </p:nvSpPr>
        <p:spPr>
          <a:xfrm>
            <a:off x="7474514" y="115340"/>
            <a:ext cx="2503710" cy="926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chemeClr val="dk1"/>
              </a:solidFill>
              <a:latin typeface="Bangers"/>
              <a:ea typeface="Bangers"/>
              <a:cs typeface="Bangers"/>
              <a:sym typeface="Banger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rgbClr val="00B050"/>
                </a:solidFill>
                <a:latin typeface="Bangers"/>
                <a:ea typeface="Bangers"/>
                <a:cs typeface="Bangers"/>
                <a:sym typeface="Bangers"/>
              </a:rPr>
              <a:t>Functions of the Cardio-Vascular System</a:t>
            </a:r>
            <a:endParaRPr sz="1400" b="1" i="0" strike="noStrike" cap="none" dirty="0">
              <a:solidFill>
                <a:srgbClr val="00B050"/>
              </a:solidFill>
              <a:latin typeface="Bangers"/>
              <a:ea typeface="Bangers"/>
              <a:cs typeface="Bangers"/>
              <a:sym typeface="Banger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320</Words>
  <Application>Microsoft Office PowerPoint</Application>
  <PresentationFormat>A4 Paper (210x297 mm)</PresentationFormat>
  <Paragraphs>80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Amatic SC</vt:lpstr>
      <vt:lpstr>Arial</vt:lpstr>
      <vt:lpstr>Bangers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</dc:creator>
  <cp:lastModifiedBy>Laura Ponton</cp:lastModifiedBy>
  <cp:revision>63</cp:revision>
  <cp:lastPrinted>2019-07-18T08:06:36Z</cp:lastPrinted>
  <dcterms:modified xsi:type="dcterms:W3CDTF">2019-11-05T18:56:49Z</dcterms:modified>
</cp:coreProperties>
</file>