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54"/>
  </p:notesMasterIdLst>
  <p:handoutMasterIdLst>
    <p:handoutMasterId r:id="rId55"/>
  </p:handoutMasterIdLst>
  <p:sldIdLst>
    <p:sldId id="362" r:id="rId2"/>
    <p:sldId id="363" r:id="rId3"/>
    <p:sldId id="364" r:id="rId4"/>
    <p:sldId id="366" r:id="rId5"/>
    <p:sldId id="365" r:id="rId6"/>
    <p:sldId id="410" r:id="rId7"/>
    <p:sldId id="367" r:id="rId8"/>
    <p:sldId id="368" r:id="rId9"/>
    <p:sldId id="369" r:id="rId10"/>
    <p:sldId id="370" r:id="rId11"/>
    <p:sldId id="371" r:id="rId12"/>
    <p:sldId id="372" r:id="rId13"/>
    <p:sldId id="373" r:id="rId14"/>
    <p:sldId id="374" r:id="rId15"/>
    <p:sldId id="375" r:id="rId16"/>
    <p:sldId id="376" r:id="rId17"/>
    <p:sldId id="377" r:id="rId18"/>
    <p:sldId id="378" r:id="rId19"/>
    <p:sldId id="379" r:id="rId20"/>
    <p:sldId id="411" r:id="rId21"/>
    <p:sldId id="380" r:id="rId22"/>
    <p:sldId id="381" r:id="rId23"/>
    <p:sldId id="382" r:id="rId24"/>
    <p:sldId id="383" r:id="rId25"/>
    <p:sldId id="384" r:id="rId26"/>
    <p:sldId id="385" r:id="rId27"/>
    <p:sldId id="386" r:id="rId28"/>
    <p:sldId id="387" r:id="rId29"/>
    <p:sldId id="388" r:id="rId30"/>
    <p:sldId id="389" r:id="rId31"/>
    <p:sldId id="390" r:id="rId32"/>
    <p:sldId id="412" r:id="rId33"/>
    <p:sldId id="391" r:id="rId34"/>
    <p:sldId id="392" r:id="rId35"/>
    <p:sldId id="393" r:id="rId36"/>
    <p:sldId id="394" r:id="rId37"/>
    <p:sldId id="395" r:id="rId38"/>
    <p:sldId id="396" r:id="rId39"/>
    <p:sldId id="397" r:id="rId40"/>
    <p:sldId id="398" r:id="rId41"/>
    <p:sldId id="399" r:id="rId42"/>
    <p:sldId id="413" r:id="rId43"/>
    <p:sldId id="400" r:id="rId44"/>
    <p:sldId id="401" r:id="rId45"/>
    <p:sldId id="402" r:id="rId46"/>
    <p:sldId id="403" r:id="rId47"/>
    <p:sldId id="404" r:id="rId48"/>
    <p:sldId id="405" r:id="rId49"/>
    <p:sldId id="406" r:id="rId50"/>
    <p:sldId id="407" r:id="rId51"/>
    <p:sldId id="408" r:id="rId52"/>
    <p:sldId id="409" r:id="rId5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33" autoAdjust="0"/>
    <p:restoredTop sz="94805"/>
  </p:normalViewPr>
  <p:slideViewPr>
    <p:cSldViewPr>
      <p:cViewPr varScale="1">
        <p:scale>
          <a:sx n="41" d="100"/>
          <a:sy n="41" d="100"/>
        </p:scale>
        <p:origin x="105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36"/>
    </p:cViewPr>
  </p:sorterViewPr>
  <p:notesViewPr>
    <p:cSldViewPr>
      <p:cViewPr varScale="1">
        <p:scale>
          <a:sx n="52" d="100"/>
          <a:sy n="52" d="100"/>
        </p:scale>
        <p:origin x="295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07B24-2A1A-4D50-A479-5A4FB3D79028}" type="datetimeFigureOut">
              <a:rPr lang="en-GB" smtClean="0"/>
              <a:pPr/>
              <a:t>17/09/2020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4FD5F-23C5-49B6-8DFD-57AC7E2652A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1173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08EA0-5A12-427A-8F39-867A8AC40E6F}" type="datetimeFigureOut">
              <a:rPr lang="en-GB" smtClean="0"/>
              <a:pPr/>
              <a:t>17/09/2020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FFF51-4F01-425F-9DE3-D79B48BCEC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3393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7EDC9-3162-4A47-876E-7CA3B9FDEFE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339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2FFF51-4F01-425F-9DE3-D79B48BCECF0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6446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860288"/>
      </p:ext>
    </p:extLst>
  </p:cSld>
  <p:clrMapOvr>
    <a:masterClrMapping/>
  </p:clrMapOvr>
  <p:transition spd="slow"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59"/>
            <a:ext cx="8775386" cy="57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 userDrawn="1"/>
        </p:nvSpPr>
        <p:spPr>
          <a:xfrm>
            <a:off x="2123728" y="1280954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u="sng" dirty="0">
                <a:latin typeface="Comic Sans MS" pitchFamily="66" charset="0"/>
              </a:rPr>
              <a:t>Progress Pit stop</a:t>
            </a:r>
          </a:p>
        </p:txBody>
      </p:sp>
      <p:sp>
        <p:nvSpPr>
          <p:cNvPr id="16" name="Rectangle 9"/>
          <p:cNvSpPr>
            <a:spLocks noChangeArrowheads="1"/>
          </p:cNvSpPr>
          <p:nvPr userDrawn="1"/>
        </p:nvSpPr>
        <p:spPr bwMode="auto">
          <a:xfrm>
            <a:off x="2424113" y="5384214"/>
            <a:ext cx="38311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/>
              <a:t>. </a:t>
            </a:r>
          </a:p>
        </p:txBody>
      </p:sp>
      <p:sp>
        <p:nvSpPr>
          <p:cNvPr id="17" name="TextBox 11"/>
          <p:cNvSpPr txBox="1">
            <a:spLocks noChangeArrowheads="1"/>
          </p:cNvSpPr>
          <p:nvPr userDrawn="1"/>
        </p:nvSpPr>
        <p:spPr bwMode="auto">
          <a:xfrm>
            <a:off x="999495" y="6146789"/>
            <a:ext cx="14877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b="1" dirty="0"/>
              <a:t>I don’t understand</a:t>
            </a:r>
          </a:p>
        </p:txBody>
      </p:sp>
      <p:sp>
        <p:nvSpPr>
          <p:cNvPr id="18" name="TextBox 12"/>
          <p:cNvSpPr txBox="1">
            <a:spLocks noChangeArrowheads="1"/>
          </p:cNvSpPr>
          <p:nvPr userDrawn="1"/>
        </p:nvSpPr>
        <p:spPr bwMode="auto">
          <a:xfrm>
            <a:off x="3852415" y="6137761"/>
            <a:ext cx="15076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b="1" dirty="0"/>
              <a:t>I nearly  understand</a:t>
            </a:r>
          </a:p>
        </p:txBody>
      </p:sp>
      <p:sp>
        <p:nvSpPr>
          <p:cNvPr id="19" name="TextBox 15"/>
          <p:cNvSpPr txBox="1">
            <a:spLocks noChangeArrowheads="1"/>
          </p:cNvSpPr>
          <p:nvPr userDrawn="1"/>
        </p:nvSpPr>
        <p:spPr bwMode="auto">
          <a:xfrm>
            <a:off x="6579478" y="6143614"/>
            <a:ext cx="15275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b="1" dirty="0"/>
              <a:t>I fully understand</a:t>
            </a:r>
          </a:p>
        </p:txBody>
      </p:sp>
      <p:sp>
        <p:nvSpPr>
          <p:cNvPr id="20" name="Oval 19"/>
          <p:cNvSpPr/>
          <p:nvPr userDrawn="1"/>
        </p:nvSpPr>
        <p:spPr>
          <a:xfrm>
            <a:off x="1206590" y="4934739"/>
            <a:ext cx="1253837" cy="11567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4064090" y="4934739"/>
            <a:ext cx="1253837" cy="1156762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6823294" y="4863299"/>
            <a:ext cx="1253837" cy="115676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pic>
        <p:nvPicPr>
          <p:cNvPr id="23" name="Picture 20" descr="http://r21freak.com/shadowobsessed/happy-face-istock-456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494" y="5018293"/>
            <a:ext cx="1327436" cy="88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http://healthhabits.files.wordpress.com/2009/07/sad_face.jp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045" y="4949136"/>
            <a:ext cx="1070926" cy="107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 descr="http://thumb11.shutterstock.com.edgesuite.net/display_pic_with_logo/3223/3223,1204826057,11/stock-photo-a-conceptual-image-of-a-very-puzzled-and-confused-cartoon-face-10159492.jpg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696" y="4947081"/>
            <a:ext cx="904997" cy="118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41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59"/>
            <a:ext cx="8775386" cy="57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2123727" y="1177588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u="sng" dirty="0">
                <a:latin typeface="Comic Sans MS" pitchFamily="66" charset="0"/>
              </a:rPr>
              <a:t>Challenge</a:t>
            </a:r>
          </a:p>
        </p:txBody>
      </p:sp>
      <p:sp>
        <p:nvSpPr>
          <p:cNvPr id="4" name="Rounded Rectangle 3"/>
          <p:cNvSpPr/>
          <p:nvPr userDrawn="1"/>
        </p:nvSpPr>
        <p:spPr>
          <a:xfrm>
            <a:off x="6635581" y="4581128"/>
            <a:ext cx="2184891" cy="2050013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>
                <a:latin typeface="Comic Sans MS" panose="030F0702030302020204" pitchFamily="66" charset="0"/>
              </a:rPr>
              <a:t>THINK</a:t>
            </a:r>
            <a:r>
              <a:rPr lang="is-IS" u="sng" dirty="0">
                <a:latin typeface="Comic Sans MS" panose="030F0702030302020204" pitchFamily="66" charset="0"/>
              </a:rPr>
              <a:t>…</a:t>
            </a:r>
          </a:p>
          <a:p>
            <a:pPr algn="ctr"/>
            <a:endParaRPr lang="en-US" u="sng" dirty="0">
              <a:latin typeface="Comic Sans MS" panose="030F0702030302020204" pitchFamily="66" charset="0"/>
            </a:endParaRPr>
          </a:p>
          <a:p>
            <a:pPr algn="ctr"/>
            <a:r>
              <a:rPr lang="en-US" u="sng" dirty="0">
                <a:latin typeface="Comic Sans MS" panose="030F0702030302020204" pitchFamily="66" charset="0"/>
              </a:rPr>
              <a:t>Think question and a purple problem</a:t>
            </a:r>
          </a:p>
          <a:p>
            <a:pPr algn="ctr"/>
            <a:endParaRPr lang="en-US" dirty="0"/>
          </a:p>
        </p:txBody>
      </p:sp>
      <p:sp>
        <p:nvSpPr>
          <p:cNvPr id="6" name="Oval 5"/>
          <p:cNvSpPr/>
          <p:nvPr userDrawn="1"/>
        </p:nvSpPr>
        <p:spPr>
          <a:xfrm>
            <a:off x="330911" y="1804729"/>
            <a:ext cx="870942" cy="82685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330911" y="3946509"/>
            <a:ext cx="870942" cy="82685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166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59"/>
            <a:ext cx="8775386" cy="57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2123727" y="1177588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u="sng" dirty="0">
                <a:latin typeface="Comic Sans MS" pitchFamily="66" charset="0"/>
              </a:rPr>
              <a:t>Challenge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330911" y="1804729"/>
            <a:ext cx="870942" cy="82685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5004048" y="1748581"/>
            <a:ext cx="870942" cy="82685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6635581" y="4581128"/>
            <a:ext cx="2184891" cy="2050013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>
                <a:latin typeface="Comic Sans MS" panose="030F0702030302020204" pitchFamily="66" charset="0"/>
              </a:rPr>
              <a:t>THINK</a:t>
            </a:r>
            <a:r>
              <a:rPr lang="is-IS" u="sng" dirty="0">
                <a:latin typeface="Comic Sans MS" panose="030F0702030302020204" pitchFamily="66" charset="0"/>
              </a:rPr>
              <a:t>…</a:t>
            </a:r>
          </a:p>
          <a:p>
            <a:pPr algn="ctr"/>
            <a:endParaRPr lang="en-US" u="sng" dirty="0">
              <a:latin typeface="Comic Sans MS" panose="030F0702030302020204" pitchFamily="66" charset="0"/>
            </a:endParaRPr>
          </a:p>
          <a:p>
            <a:pPr algn="ctr"/>
            <a:r>
              <a:rPr lang="en-US" u="sng" dirty="0">
                <a:latin typeface="Comic Sans MS" panose="030F0702030302020204" pitchFamily="66" charset="0"/>
              </a:rPr>
              <a:t>Think question and a purple problem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554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59"/>
            <a:ext cx="8775386" cy="57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2051720" y="1196752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u="sng" dirty="0">
                <a:latin typeface="Comic Sans MS" pitchFamily="66" charset="0"/>
              </a:rPr>
              <a:t>Purple Problem</a:t>
            </a:r>
          </a:p>
        </p:txBody>
      </p:sp>
    </p:spTree>
    <p:extLst>
      <p:ext uri="{BB962C8B-B14F-4D97-AF65-F5344CB8AC3E}">
        <p14:creationId xmlns:p14="http://schemas.microsoft.com/office/powerpoint/2010/main" val="982362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51720" y="2150894"/>
            <a:ext cx="691276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GB" dirty="0">
                <a:latin typeface="Comic Sans MS" pitchFamily="66" charset="0"/>
              </a:rPr>
              <a:t>How </a:t>
            </a:r>
            <a:r>
              <a:rPr lang="en-GB" b="1" u="sng" dirty="0">
                <a:latin typeface="Comic Sans MS" pitchFamily="66" charset="0"/>
              </a:rPr>
              <a:t>confident</a:t>
            </a:r>
            <a:r>
              <a:rPr lang="en-GB" dirty="0">
                <a:latin typeface="Comic Sans MS" pitchFamily="66" charset="0"/>
              </a:rPr>
              <a:t> do you feel with this topic?</a:t>
            </a:r>
          </a:p>
          <a:p>
            <a:pPr algn="ctr" eaLnBrk="1" hangingPunct="1"/>
            <a:endParaRPr lang="en-GB" dirty="0">
              <a:latin typeface="Comic Sans MS" pitchFamily="66" charset="0"/>
            </a:endParaRPr>
          </a:p>
          <a:p>
            <a:pPr algn="ctr" eaLnBrk="1" hangingPunct="1"/>
            <a:r>
              <a:rPr lang="en-GB" dirty="0">
                <a:latin typeface="Comic Sans MS" pitchFamily="66" charset="0"/>
              </a:rPr>
              <a:t>Write 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red</a:t>
            </a:r>
            <a:r>
              <a:rPr lang="en-GB" dirty="0">
                <a:latin typeface="Comic Sans MS" pitchFamily="66" charset="0"/>
              </a:rPr>
              <a:t>, </a:t>
            </a:r>
            <a:r>
              <a:rPr lang="en-GB" dirty="0">
                <a:solidFill>
                  <a:srgbClr val="FFC000"/>
                </a:solidFill>
                <a:latin typeface="Comic Sans MS" pitchFamily="66" charset="0"/>
              </a:rPr>
              <a:t>amber</a:t>
            </a:r>
            <a:r>
              <a:rPr lang="en-GB" dirty="0">
                <a:latin typeface="Comic Sans MS" pitchFamily="66" charset="0"/>
              </a:rPr>
              <a:t> or </a:t>
            </a:r>
            <a:r>
              <a:rPr lang="en-GB" dirty="0">
                <a:solidFill>
                  <a:srgbClr val="00B050"/>
                </a:solidFill>
                <a:latin typeface="Comic Sans MS" pitchFamily="66" charset="0"/>
              </a:rPr>
              <a:t>green</a:t>
            </a:r>
            <a:r>
              <a:rPr lang="en-GB" dirty="0">
                <a:latin typeface="Comic Sans MS" pitchFamily="66" charset="0"/>
              </a:rPr>
              <a:t> in your book!</a:t>
            </a:r>
          </a:p>
          <a:p>
            <a:pPr algn="ctr" eaLnBrk="1" hangingPunct="1"/>
            <a:endParaRPr lang="en-GB" dirty="0">
              <a:latin typeface="Comic Sans MS" pitchFamily="66" charset="0"/>
            </a:endParaRPr>
          </a:p>
          <a:p>
            <a:pPr algn="ctr" eaLnBrk="1" hangingPunct="1"/>
            <a:r>
              <a:rPr lang="en-GB" b="1" dirty="0">
                <a:latin typeface="Comic Sans MS" pitchFamily="66" charset="0"/>
              </a:rPr>
              <a:t>Complete the corresponding activity </a:t>
            </a:r>
            <a:r>
              <a:rPr lang="en-GB" b="1" dirty="0">
                <a:latin typeface="Comic Sans MS" pitchFamily="66" charset="0"/>
                <a:sym typeface="Wingdings" pitchFamily="2" charset="2"/>
              </a:rPr>
              <a:t></a:t>
            </a:r>
          </a:p>
          <a:p>
            <a:pPr algn="ctr" eaLnBrk="1" hangingPunct="1"/>
            <a:endParaRPr lang="en-GB" b="1" dirty="0">
              <a:latin typeface="Comic Sans MS" pitchFamily="66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9088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751927" y="1376432"/>
            <a:ext cx="5430768" cy="4032451"/>
            <a:chOff x="4469824" y="1124744"/>
            <a:chExt cx="6236041" cy="4032451"/>
          </a:xfrm>
        </p:grpSpPr>
        <p:sp>
          <p:nvSpPr>
            <p:cNvPr id="2" name="Isosceles Triangle 1"/>
            <p:cNvSpPr/>
            <p:nvPr userDrawn="1"/>
          </p:nvSpPr>
          <p:spPr bwMode="auto">
            <a:xfrm>
              <a:off x="4469824" y="1124744"/>
              <a:ext cx="6236041" cy="4032448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icrosoft YaHei" charset="-122"/>
              </a:endParaRPr>
            </a:p>
          </p:txBody>
        </p:sp>
        <p:cxnSp>
          <p:nvCxnSpPr>
            <p:cNvPr id="3" name="Straight Connector 2"/>
            <p:cNvCxnSpPr/>
            <p:nvPr userDrawn="1"/>
          </p:nvCxnSpPr>
          <p:spPr bwMode="auto">
            <a:xfrm>
              <a:off x="5423219" y="3933056"/>
              <a:ext cx="431991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 userDrawn="1"/>
          </p:nvCxnSpPr>
          <p:spPr bwMode="auto">
            <a:xfrm>
              <a:off x="6479199" y="2564904"/>
              <a:ext cx="220795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 userDrawn="1"/>
          </p:nvCxnSpPr>
          <p:spPr bwMode="auto">
            <a:xfrm>
              <a:off x="7535179" y="2564907"/>
              <a:ext cx="0" cy="136815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 userDrawn="1"/>
          </p:nvCxnSpPr>
          <p:spPr bwMode="auto">
            <a:xfrm>
              <a:off x="6671196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 userDrawn="1"/>
          </p:nvCxnSpPr>
          <p:spPr bwMode="auto">
            <a:xfrm>
              <a:off x="8399163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 userDrawn="1"/>
          </p:nvSpPr>
          <p:spPr>
            <a:xfrm>
              <a:off x="5615217" y="4365104"/>
              <a:ext cx="4127921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itchFamily="66" charset="0"/>
                </a:rPr>
                <a:t>3 things you knew already</a:t>
              </a: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6479199" y="2996956"/>
              <a:ext cx="2111960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itchFamily="66" charset="0"/>
                </a:rPr>
                <a:t>2 things you learnt today</a:t>
              </a: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6394406" y="1412779"/>
              <a:ext cx="2292751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itchFamily="66" charset="0"/>
                </a:rPr>
                <a:t>1 question about today’s topic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0717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2195" y="1052736"/>
            <a:ext cx="6922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Comic Sans MS" pitchFamily="66" charset="0"/>
              </a:rPr>
              <a:t>Plenary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2882" y="2060847"/>
            <a:ext cx="69116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itchFamily="66" charset="0"/>
              </a:rPr>
              <a:t>2 stars (</a:t>
            </a:r>
            <a:r>
              <a:rPr lang="en-GB" sz="2400" dirty="0">
                <a:solidFill>
                  <a:srgbClr val="FFC000"/>
                </a:solidFill>
                <a:latin typeface="Comic Sans MS" pitchFamily="66" charset="0"/>
                <a:sym typeface="Wingdings"/>
              </a:rPr>
              <a:t></a:t>
            </a:r>
            <a:r>
              <a:rPr lang="en-GB" sz="2400" dirty="0">
                <a:latin typeface="Comic Sans MS" pitchFamily="66" charset="0"/>
                <a:sym typeface="Wingdings"/>
              </a:rPr>
              <a:t>)</a:t>
            </a:r>
            <a:r>
              <a:rPr lang="en-GB" sz="2400" dirty="0">
                <a:latin typeface="Comic Sans MS" pitchFamily="66" charset="0"/>
              </a:rPr>
              <a:t> and a wish (</a:t>
            </a:r>
            <a:r>
              <a:rPr lang="en-GB" sz="2400" b="1" dirty="0">
                <a:latin typeface="Comic Sans MS" pitchFamily="66" charset="0"/>
                <a:sym typeface="Wingdings"/>
              </a:rPr>
              <a:t></a:t>
            </a:r>
            <a:r>
              <a:rPr lang="en-GB" sz="2400" dirty="0">
                <a:latin typeface="Comic Sans MS" pitchFamily="66" charset="0"/>
                <a:sym typeface="Wingdings"/>
              </a:rPr>
              <a:t>)</a:t>
            </a:r>
          </a:p>
          <a:p>
            <a:pPr algn="ctr"/>
            <a:endParaRPr lang="en-GB" sz="2400" dirty="0">
              <a:latin typeface="Comic Sans MS" pitchFamily="66" charset="0"/>
            </a:endParaRP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Comic Sans MS" pitchFamily="66" charset="0"/>
                <a:sym typeface="Wingdings"/>
              </a:rPr>
              <a:t></a:t>
            </a:r>
            <a:r>
              <a:rPr lang="en-GB" sz="2400" dirty="0">
                <a:latin typeface="Comic Sans MS" pitchFamily="66" charset="0"/>
                <a:sym typeface="Wingdings"/>
              </a:rPr>
              <a:t> I am brilliant at...</a:t>
            </a: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Comic Sans MS" pitchFamily="66" charset="0"/>
                <a:sym typeface="Wingdings"/>
              </a:rPr>
              <a:t></a:t>
            </a:r>
            <a:r>
              <a:rPr lang="en-GB" sz="2400" dirty="0">
                <a:latin typeface="Comic Sans MS" pitchFamily="66" charset="0"/>
                <a:sym typeface="Wingdings"/>
              </a:rPr>
              <a:t> I am good at...</a:t>
            </a:r>
          </a:p>
          <a:p>
            <a:pPr algn="ctr"/>
            <a:endParaRPr lang="en-GB" sz="2400" dirty="0">
              <a:latin typeface="Comic Sans MS" pitchFamily="66" charset="0"/>
              <a:sym typeface="Wingdings"/>
            </a:endParaRPr>
          </a:p>
          <a:p>
            <a:pPr algn="ctr"/>
            <a:r>
              <a:rPr lang="en-GB" sz="2400" b="1" dirty="0">
                <a:latin typeface="Comic Sans MS" pitchFamily="66" charset="0"/>
                <a:sym typeface="Wingdings"/>
              </a:rPr>
              <a:t></a:t>
            </a:r>
            <a:r>
              <a:rPr lang="en-GB" sz="2400" dirty="0">
                <a:latin typeface="Comic Sans MS" pitchFamily="66" charset="0"/>
                <a:sym typeface="Wingdings"/>
              </a:rPr>
              <a:t> </a:t>
            </a:r>
            <a:r>
              <a:rPr lang="en-GB" sz="2400" dirty="0">
                <a:latin typeface="Comic Sans MS" pitchFamily="66" charset="0"/>
              </a:rPr>
              <a:t>Something I need to work on is...</a:t>
            </a:r>
          </a:p>
          <a:p>
            <a:pPr algn="ctr"/>
            <a:endParaRPr lang="en-GB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154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9F0BED4-DA44-45E7-89B4-0DC969DF2B7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96151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/>
          <a:p>
            <a:fld id="{1BA82804-CF13-45F8-B166-BA262AA39476}" type="datetimeFigureOut">
              <a:rPr lang="en-GB" smtClean="0"/>
              <a:pPr/>
              <a:t>17/09/2020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/>
          <a:lstStyle/>
          <a:p>
            <a:fld id="{59400C75-26F5-4158-8EDA-33FE14A4068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013766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7839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86561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14A10-4363-497E-8363-9A1D8521E97E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17BB-7C68-4ADB-A1B1-ADC46F90D1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618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427984" y="980728"/>
            <a:ext cx="2111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Starter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D828BC-66F3-46D5-8F7F-B46F4D858E7F}"/>
              </a:ext>
            </a:extLst>
          </p:cNvPr>
          <p:cNvSpPr/>
          <p:nvPr userDrawn="1"/>
        </p:nvSpPr>
        <p:spPr>
          <a:xfrm>
            <a:off x="2195736" y="3717032"/>
            <a:ext cx="672510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Complete Starter 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booklet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83E443-8021-4D9C-BF9A-DC58BF1E47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124744"/>
            <a:ext cx="3700767" cy="268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05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59"/>
            <a:ext cx="8775386" cy="57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484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59"/>
            <a:ext cx="8775386" cy="57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352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59"/>
            <a:ext cx="8775386" cy="57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 userDrawn="1"/>
        </p:nvSpPr>
        <p:spPr>
          <a:xfrm>
            <a:off x="462278" y="1844824"/>
            <a:ext cx="8214178" cy="468052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877179" y="1183183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latin typeface="Comic Sans MS" pitchFamily="66" charset="0"/>
              </a:rPr>
              <a:t>Worked Example</a:t>
            </a:r>
          </a:p>
        </p:txBody>
      </p:sp>
    </p:spTree>
    <p:extLst>
      <p:ext uri="{BB962C8B-B14F-4D97-AF65-F5344CB8AC3E}">
        <p14:creationId xmlns:p14="http://schemas.microsoft.com/office/powerpoint/2010/main" val="4028787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59"/>
            <a:ext cx="8775386" cy="57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2123727" y="1044241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u="sng" dirty="0">
                <a:latin typeface="Comic Sans MS" pitchFamily="66" charset="0"/>
              </a:rPr>
              <a:t>My Question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785258" y="1949644"/>
            <a:ext cx="870942" cy="8268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785258" y="3573016"/>
            <a:ext cx="870942" cy="82685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785258" y="5266373"/>
            <a:ext cx="870942" cy="82685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800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59"/>
            <a:ext cx="8775386" cy="57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2123727" y="1105580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u="sng" dirty="0">
                <a:latin typeface="Comic Sans MS" pitchFamily="66" charset="0"/>
              </a:rPr>
              <a:t>Practice Questions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323528" y="1916832"/>
            <a:ext cx="870942" cy="8268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323528" y="3540204"/>
            <a:ext cx="870942" cy="82685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323528" y="5163576"/>
            <a:ext cx="870942" cy="82685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636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59"/>
            <a:ext cx="8775386" cy="57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2123727" y="1105580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u="sng" dirty="0">
                <a:latin typeface="Comic Sans MS" pitchFamily="66" charset="0"/>
              </a:rPr>
              <a:t>Practice Questions</a:t>
            </a:r>
          </a:p>
        </p:txBody>
      </p:sp>
      <p:sp>
        <p:nvSpPr>
          <p:cNvPr id="4" name="Rounded Rectangle 3"/>
          <p:cNvSpPr/>
          <p:nvPr userDrawn="1"/>
        </p:nvSpPr>
        <p:spPr>
          <a:xfrm>
            <a:off x="6608615" y="4654793"/>
            <a:ext cx="2184891" cy="2050013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u="sng" dirty="0">
                <a:latin typeface="Comic Sans MS" panose="030F0702030302020204" pitchFamily="66" charset="0"/>
              </a:rPr>
              <a:t>THINK</a:t>
            </a:r>
            <a:r>
              <a:rPr lang="is-IS" u="sng" dirty="0">
                <a:latin typeface="Comic Sans MS" panose="030F0702030302020204" pitchFamily="66" charset="0"/>
              </a:rPr>
              <a:t>…</a:t>
            </a:r>
          </a:p>
          <a:p>
            <a:pPr algn="ctr"/>
            <a:endParaRPr lang="en-US" dirty="0"/>
          </a:p>
        </p:txBody>
      </p:sp>
      <p:sp>
        <p:nvSpPr>
          <p:cNvPr id="11" name="Oval 10"/>
          <p:cNvSpPr/>
          <p:nvPr userDrawn="1"/>
        </p:nvSpPr>
        <p:spPr>
          <a:xfrm>
            <a:off x="785258" y="1949644"/>
            <a:ext cx="870942" cy="8268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785258" y="3573016"/>
            <a:ext cx="870942" cy="82685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785258" y="5266373"/>
            <a:ext cx="870942" cy="82685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484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51720" y="1095460"/>
            <a:ext cx="6903178" cy="571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3" y="1095460"/>
            <a:ext cx="1714499" cy="571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Comic Sans MS" pitchFamily="66" charset="0"/>
              </a:rPr>
              <a:pPr algn="ctr"/>
              <a:t>Thursday, 17 September 2020</a:t>
            </a:fld>
            <a:endParaRPr lang="en-GB" sz="1600" dirty="0">
              <a:latin typeface="Comic Sans MS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76364" y="171075"/>
            <a:ext cx="1629261" cy="7539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1074"/>
            <a:ext cx="1152128" cy="70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5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76" r:id="rId2"/>
    <p:sldLayoutId id="2147483697" r:id="rId3"/>
    <p:sldLayoutId id="2147483680" r:id="rId4"/>
    <p:sldLayoutId id="2147483695" r:id="rId5"/>
    <p:sldLayoutId id="2147483681" r:id="rId6"/>
    <p:sldLayoutId id="2147483682" r:id="rId7"/>
    <p:sldLayoutId id="2147483687" r:id="rId8"/>
    <p:sldLayoutId id="2147483684" r:id="rId9"/>
    <p:sldLayoutId id="2147483683" r:id="rId10"/>
    <p:sldLayoutId id="2147483688" r:id="rId11"/>
    <p:sldLayoutId id="2147483689" r:id="rId12"/>
    <p:sldLayoutId id="2147483686" r:id="rId13"/>
    <p:sldLayoutId id="2147483677" r:id="rId14"/>
    <p:sldLayoutId id="2147483678" r:id="rId15"/>
    <p:sldLayoutId id="2147483679" r:id="rId16"/>
    <p:sldLayoutId id="2147483691" r:id="rId17"/>
    <p:sldLayoutId id="2147483693" r:id="rId18"/>
    <p:sldLayoutId id="2147483696" r:id="rId19"/>
    <p:sldLayoutId id="2147483698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f"/><Relationship Id="rId3" Type="http://schemas.openxmlformats.org/officeDocument/2006/relationships/image" Target="../media/image14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05212" y="3430741"/>
            <a:ext cx="33415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COPS COMPLETE</a:t>
            </a:r>
            <a:endParaRPr lang="en-GB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1484784"/>
            <a:ext cx="184336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Underlined dates and titles?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Examples in red bubbles?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Completed feedback?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Correct spellings?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Completed unfinished work?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Updated tracker?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Marked classwork?</a:t>
            </a:r>
            <a:endParaRPr lang="en-US" sz="16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12214" t="14078" r="62110" b="57650"/>
          <a:stretch/>
        </p:blipFill>
        <p:spPr>
          <a:xfrm>
            <a:off x="2295773" y="1196752"/>
            <a:ext cx="6380683" cy="2195504"/>
          </a:xfrm>
          <a:prstGeom prst="rect">
            <a:avLst/>
          </a:prstGeom>
        </p:spPr>
      </p:pic>
      <p:sp>
        <p:nvSpPr>
          <p:cNvPr id="15" name="7-Point Star 14"/>
          <p:cNvSpPr/>
          <p:nvPr/>
        </p:nvSpPr>
        <p:spPr>
          <a:xfrm rot="1267225">
            <a:off x="7680668" y="738648"/>
            <a:ext cx="1543195" cy="984224"/>
          </a:xfrm>
          <a:prstGeom prst="star7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Week </a:t>
            </a:r>
            <a:r>
              <a:rPr lang="en-GB" sz="1600" dirty="0" smtClean="0">
                <a:solidFill>
                  <a:schemeClr val="tx1"/>
                </a:solidFill>
              </a:rPr>
              <a:t>5</a:t>
            </a: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1070447"/>
            <a:ext cx="1728191" cy="27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261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F01E44-6865-124D-930A-E536244F7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319651"/>
            <a:ext cx="7200800" cy="2218697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FA70818-8462-5E46-8B64-63AEE473B6CC}"/>
              </a:ext>
            </a:extLst>
          </p:cNvPr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7A5AEA-95D3-B245-8A56-85B1ED42970D}"/>
              </a:ext>
            </a:extLst>
          </p:cNvPr>
          <p:cNvSpPr txBox="1"/>
          <p:nvPr/>
        </p:nvSpPr>
        <p:spPr>
          <a:xfrm>
            <a:off x="2204867" y="170928"/>
            <a:ext cx="3078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latin typeface="Comic Sans MS" panose="030F0702030302020204" pitchFamily="66" charset="0"/>
              </a:rPr>
              <a:t>Substitute into a Single Expressions</a:t>
            </a:r>
          </a:p>
        </p:txBody>
      </p:sp>
    </p:spTree>
    <p:extLst>
      <p:ext uri="{BB962C8B-B14F-4D97-AF65-F5344CB8AC3E}">
        <p14:creationId xmlns:p14="http://schemas.microsoft.com/office/powerpoint/2010/main" val="2477471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F01E44-6865-124D-930A-E536244F7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319651"/>
            <a:ext cx="7200800" cy="22186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5351CA-B2B9-1548-881C-87DFFCE1FE69}"/>
              </a:ext>
            </a:extLst>
          </p:cNvPr>
          <p:cNvSpPr txBox="1"/>
          <p:nvPr/>
        </p:nvSpPr>
        <p:spPr>
          <a:xfrm>
            <a:off x="2699792" y="2319263"/>
            <a:ext cx="21602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4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6836CE3-FADF-7941-B2BD-C467C76A6D00}"/>
              </a:ext>
            </a:extLst>
          </p:cNvPr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28D4DF-2246-964F-8BE1-4DA7AEEBCA85}"/>
              </a:ext>
            </a:extLst>
          </p:cNvPr>
          <p:cNvSpPr txBox="1"/>
          <p:nvPr/>
        </p:nvSpPr>
        <p:spPr>
          <a:xfrm>
            <a:off x="2204867" y="170928"/>
            <a:ext cx="3078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latin typeface="Comic Sans MS" panose="030F0702030302020204" pitchFamily="66" charset="0"/>
              </a:rPr>
              <a:t>Substitute into a Single Expressions</a:t>
            </a:r>
          </a:p>
        </p:txBody>
      </p:sp>
    </p:spTree>
    <p:extLst>
      <p:ext uri="{BB962C8B-B14F-4D97-AF65-F5344CB8AC3E}">
        <p14:creationId xmlns:p14="http://schemas.microsoft.com/office/powerpoint/2010/main" val="152174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F45371-81EA-0242-B337-5ABF799EB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193" y="1340767"/>
            <a:ext cx="6133287" cy="424847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CF5DC5E-59ED-CE4B-8338-095D0B8F428D}"/>
              </a:ext>
            </a:extLst>
          </p:cNvPr>
          <p:cNvSpPr/>
          <p:nvPr/>
        </p:nvSpPr>
        <p:spPr>
          <a:xfrm>
            <a:off x="419733" y="1700808"/>
            <a:ext cx="648072" cy="5760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206795-C024-C44C-A31F-76F4D2D879E0}"/>
              </a:ext>
            </a:extLst>
          </p:cNvPr>
          <p:cNvSpPr txBox="1"/>
          <p:nvPr/>
        </p:nvSpPr>
        <p:spPr>
          <a:xfrm>
            <a:off x="1187624" y="1788785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h = 7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71FBDA3-1586-8C44-9C03-55A63917FC2D}"/>
              </a:ext>
            </a:extLst>
          </p:cNvPr>
          <p:cNvSpPr/>
          <p:nvPr/>
        </p:nvSpPr>
        <p:spPr>
          <a:xfrm>
            <a:off x="419733" y="2860311"/>
            <a:ext cx="648072" cy="57606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3B95F4A-1A4F-B042-B4AC-9070519CFD1F}"/>
              </a:ext>
            </a:extLst>
          </p:cNvPr>
          <p:cNvSpPr/>
          <p:nvPr/>
        </p:nvSpPr>
        <p:spPr>
          <a:xfrm>
            <a:off x="467544" y="4073188"/>
            <a:ext cx="648072" cy="57606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A7E188-3531-A947-B5C7-3C47CC027EEF}"/>
              </a:ext>
            </a:extLst>
          </p:cNvPr>
          <p:cNvSpPr txBox="1"/>
          <p:nvPr/>
        </p:nvSpPr>
        <p:spPr>
          <a:xfrm>
            <a:off x="1180649" y="285115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h = 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B827A8-160E-2D4F-938A-E1080E8009FF}"/>
              </a:ext>
            </a:extLst>
          </p:cNvPr>
          <p:cNvSpPr txBox="1"/>
          <p:nvPr/>
        </p:nvSpPr>
        <p:spPr>
          <a:xfrm>
            <a:off x="1211879" y="4095311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h = 19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DC590C9-FF94-5B45-9DB4-0380DEE71A7E}"/>
              </a:ext>
            </a:extLst>
          </p:cNvPr>
          <p:cNvSpPr/>
          <p:nvPr/>
        </p:nvSpPr>
        <p:spPr>
          <a:xfrm>
            <a:off x="532577" y="5869504"/>
            <a:ext cx="648072" cy="57606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2A3D3F-054E-1D49-86D4-9D86BCB488A9}"/>
              </a:ext>
            </a:extLst>
          </p:cNvPr>
          <p:cNvSpPr txBox="1"/>
          <p:nvPr/>
        </p:nvSpPr>
        <p:spPr>
          <a:xfrm>
            <a:off x="1211879" y="5926703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h = 15.5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D78DD0E-B805-0743-B98D-12DD51401C9F}"/>
              </a:ext>
            </a:extLst>
          </p:cNvPr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3ADEB2-228F-2C47-8A1F-979D965F43D7}"/>
              </a:ext>
            </a:extLst>
          </p:cNvPr>
          <p:cNvSpPr txBox="1"/>
          <p:nvPr/>
        </p:nvSpPr>
        <p:spPr>
          <a:xfrm>
            <a:off x="2204867" y="170928"/>
            <a:ext cx="3078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latin typeface="Comic Sans MS" panose="030F0702030302020204" pitchFamily="66" charset="0"/>
              </a:rPr>
              <a:t>Substitute into a Single Expressions</a:t>
            </a:r>
          </a:p>
        </p:txBody>
      </p:sp>
    </p:spTree>
    <p:extLst>
      <p:ext uri="{BB962C8B-B14F-4D97-AF65-F5344CB8AC3E}">
        <p14:creationId xmlns:p14="http://schemas.microsoft.com/office/powerpoint/2010/main" val="2603293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77AA2B-B041-5B4F-81EE-DC29D4C53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988840"/>
            <a:ext cx="6997030" cy="24911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00C40B-0522-0B42-B013-9B70BF0D8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4581128"/>
            <a:ext cx="4680520" cy="2039038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95EB3BC-AC8F-A14A-91FF-047736AAE538}"/>
              </a:ext>
            </a:extLst>
          </p:cNvPr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F776CD-D0F5-7D4B-9602-E02A63C68439}"/>
              </a:ext>
            </a:extLst>
          </p:cNvPr>
          <p:cNvSpPr txBox="1"/>
          <p:nvPr/>
        </p:nvSpPr>
        <p:spPr>
          <a:xfrm>
            <a:off x="2204867" y="170928"/>
            <a:ext cx="3078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latin typeface="Comic Sans MS" panose="030F0702030302020204" pitchFamily="66" charset="0"/>
              </a:rPr>
              <a:t>Substitute into a Single Expressions</a:t>
            </a:r>
          </a:p>
        </p:txBody>
      </p:sp>
    </p:spTree>
    <p:extLst>
      <p:ext uri="{BB962C8B-B14F-4D97-AF65-F5344CB8AC3E}">
        <p14:creationId xmlns:p14="http://schemas.microsoft.com/office/powerpoint/2010/main" val="344036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5D3BDB-1DEF-BE4D-A04E-BFF79AC89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988840"/>
            <a:ext cx="7776864" cy="26684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9C9CF2-4659-D642-9DED-6E7A5261E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318" y="4797152"/>
            <a:ext cx="4673364" cy="1954316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88692A9-75D9-D046-9244-EBAEF6E3F961}"/>
              </a:ext>
            </a:extLst>
          </p:cNvPr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A5A788-F910-2F4F-8571-CF7C5BE60A5D}"/>
              </a:ext>
            </a:extLst>
          </p:cNvPr>
          <p:cNvSpPr txBox="1"/>
          <p:nvPr/>
        </p:nvSpPr>
        <p:spPr>
          <a:xfrm>
            <a:off x="2204867" y="170928"/>
            <a:ext cx="3078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latin typeface="Comic Sans MS" panose="030F0702030302020204" pitchFamily="66" charset="0"/>
              </a:rPr>
              <a:t>Substitute into a Single Expressions</a:t>
            </a:r>
          </a:p>
        </p:txBody>
      </p:sp>
    </p:spTree>
    <p:extLst>
      <p:ext uri="{BB962C8B-B14F-4D97-AF65-F5344CB8AC3E}">
        <p14:creationId xmlns:p14="http://schemas.microsoft.com/office/powerpoint/2010/main" val="207384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DA5EA0-E9CF-264E-BD26-ADE9E5C44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54" y="1844824"/>
            <a:ext cx="7709091" cy="324036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6F1343B-9620-3C4A-89D3-42EE1DC4C0E2}"/>
              </a:ext>
            </a:extLst>
          </p:cNvPr>
          <p:cNvSpPr/>
          <p:nvPr/>
        </p:nvSpPr>
        <p:spPr>
          <a:xfrm>
            <a:off x="1043608" y="1196752"/>
            <a:ext cx="648072" cy="5760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FC05A1E-0E45-3C43-B25A-D6B068ED14E7}"/>
              </a:ext>
            </a:extLst>
          </p:cNvPr>
          <p:cNvSpPr/>
          <p:nvPr/>
        </p:nvSpPr>
        <p:spPr>
          <a:xfrm>
            <a:off x="3203848" y="1196752"/>
            <a:ext cx="648072" cy="57606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9975853-BF42-4147-984B-6C7482A82EE1}"/>
              </a:ext>
            </a:extLst>
          </p:cNvPr>
          <p:cNvSpPr/>
          <p:nvPr/>
        </p:nvSpPr>
        <p:spPr>
          <a:xfrm>
            <a:off x="5188784" y="1192622"/>
            <a:ext cx="648072" cy="57606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257FBD2-27BA-4643-AD47-E7B24805CDF6}"/>
              </a:ext>
            </a:extLst>
          </p:cNvPr>
          <p:cNvSpPr/>
          <p:nvPr/>
        </p:nvSpPr>
        <p:spPr>
          <a:xfrm>
            <a:off x="7422239" y="1192622"/>
            <a:ext cx="648072" cy="57606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228CA9F-1051-2043-9927-70ACCF82DD7E}"/>
              </a:ext>
            </a:extLst>
          </p:cNvPr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F2AAFE-5E3B-074B-96FB-C45492143796}"/>
              </a:ext>
            </a:extLst>
          </p:cNvPr>
          <p:cNvSpPr txBox="1"/>
          <p:nvPr/>
        </p:nvSpPr>
        <p:spPr>
          <a:xfrm>
            <a:off x="2204867" y="170928"/>
            <a:ext cx="3078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latin typeface="Comic Sans MS" panose="030F0702030302020204" pitchFamily="66" charset="0"/>
              </a:rPr>
              <a:t>Substitute into a Single Expressions</a:t>
            </a:r>
          </a:p>
        </p:txBody>
      </p:sp>
    </p:spTree>
    <p:extLst>
      <p:ext uri="{BB962C8B-B14F-4D97-AF65-F5344CB8AC3E}">
        <p14:creationId xmlns:p14="http://schemas.microsoft.com/office/powerpoint/2010/main" val="579399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6F1343B-9620-3C4A-89D3-42EE1DC4C0E2}"/>
              </a:ext>
            </a:extLst>
          </p:cNvPr>
          <p:cNvSpPr/>
          <p:nvPr/>
        </p:nvSpPr>
        <p:spPr>
          <a:xfrm>
            <a:off x="1043608" y="1196752"/>
            <a:ext cx="648072" cy="5760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FC05A1E-0E45-3C43-B25A-D6B068ED14E7}"/>
              </a:ext>
            </a:extLst>
          </p:cNvPr>
          <p:cNvSpPr/>
          <p:nvPr/>
        </p:nvSpPr>
        <p:spPr>
          <a:xfrm>
            <a:off x="3203848" y="1196752"/>
            <a:ext cx="648072" cy="57606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9975853-BF42-4147-984B-6C7482A82EE1}"/>
              </a:ext>
            </a:extLst>
          </p:cNvPr>
          <p:cNvSpPr/>
          <p:nvPr/>
        </p:nvSpPr>
        <p:spPr>
          <a:xfrm>
            <a:off x="5188784" y="1192622"/>
            <a:ext cx="648072" cy="57606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257FBD2-27BA-4643-AD47-E7B24805CDF6}"/>
              </a:ext>
            </a:extLst>
          </p:cNvPr>
          <p:cNvSpPr/>
          <p:nvPr/>
        </p:nvSpPr>
        <p:spPr>
          <a:xfrm>
            <a:off x="7422239" y="1192622"/>
            <a:ext cx="648072" cy="57606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BA6022-88FA-4F43-BF02-42889CAB7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76" y="2276872"/>
            <a:ext cx="2425700" cy="2552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632E5B-AB0C-5245-A6BE-D5E0CD540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339752" y="2276872"/>
            <a:ext cx="2425700" cy="25666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3A75BD-7163-FD41-A643-300AAB019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2300086"/>
            <a:ext cx="2188991" cy="25433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53A8DD-4C61-A146-B859-DD5D0DDCF5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248" y="2276872"/>
            <a:ext cx="2138225" cy="2489431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C0AF6A6-39F1-774A-9FBD-12822A8B4C6D}"/>
              </a:ext>
            </a:extLst>
          </p:cNvPr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8CE65F-42FC-644A-B468-7E7C82D575CE}"/>
              </a:ext>
            </a:extLst>
          </p:cNvPr>
          <p:cNvSpPr txBox="1"/>
          <p:nvPr/>
        </p:nvSpPr>
        <p:spPr>
          <a:xfrm>
            <a:off x="2204867" y="170928"/>
            <a:ext cx="3078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latin typeface="Comic Sans MS" panose="030F0702030302020204" pitchFamily="66" charset="0"/>
              </a:rPr>
              <a:t>Substitute into a Single Expressions</a:t>
            </a:r>
          </a:p>
        </p:txBody>
      </p:sp>
    </p:spTree>
    <p:extLst>
      <p:ext uri="{BB962C8B-B14F-4D97-AF65-F5344CB8AC3E}">
        <p14:creationId xmlns:p14="http://schemas.microsoft.com/office/powerpoint/2010/main" val="3145023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471530-029C-934F-9CC6-121A08CE4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2204864"/>
            <a:ext cx="3690218" cy="1710626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42C17D6-69D1-7340-B1B0-61327E4F37EB}"/>
              </a:ext>
            </a:extLst>
          </p:cNvPr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E1FEBA-6A53-0449-B3C0-970C13736E41}"/>
              </a:ext>
            </a:extLst>
          </p:cNvPr>
          <p:cNvSpPr txBox="1"/>
          <p:nvPr/>
        </p:nvSpPr>
        <p:spPr>
          <a:xfrm>
            <a:off x="2204867" y="251937"/>
            <a:ext cx="3078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latin typeface="Comic Sans MS" panose="030F0702030302020204" pitchFamily="66" charset="0"/>
              </a:rPr>
              <a:t>True or False?</a:t>
            </a:r>
          </a:p>
        </p:txBody>
      </p:sp>
    </p:spTree>
    <p:extLst>
      <p:ext uri="{BB962C8B-B14F-4D97-AF65-F5344CB8AC3E}">
        <p14:creationId xmlns:p14="http://schemas.microsoft.com/office/powerpoint/2010/main" val="652346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6362B3-E1AA-7146-9872-616E5C4F0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842" y="1340768"/>
            <a:ext cx="4776316" cy="5226104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4AA1CD5-B4AF-B046-AEE7-D008B332DB2D}"/>
              </a:ext>
            </a:extLst>
          </p:cNvPr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94D130-082D-2F46-9639-1AA988568D08}"/>
              </a:ext>
            </a:extLst>
          </p:cNvPr>
          <p:cNvSpPr txBox="1"/>
          <p:nvPr/>
        </p:nvSpPr>
        <p:spPr>
          <a:xfrm>
            <a:off x="2204867" y="251937"/>
            <a:ext cx="3078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latin typeface="Comic Sans MS" panose="030F0702030302020204" pitchFamily="66" charset="0"/>
              </a:rPr>
              <a:t>True or False?</a:t>
            </a:r>
          </a:p>
        </p:txBody>
      </p:sp>
    </p:spTree>
    <p:extLst>
      <p:ext uri="{BB962C8B-B14F-4D97-AF65-F5344CB8AC3E}">
        <p14:creationId xmlns:p14="http://schemas.microsoft.com/office/powerpoint/2010/main" val="2401865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BFD8CA-B843-AA4A-91A5-12AF56666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1988840"/>
            <a:ext cx="8407400" cy="3746500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F1A2A25-A9F4-3244-A836-6AF24A025B8F}"/>
              </a:ext>
            </a:extLst>
          </p:cNvPr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7BF99A-8570-0343-A1AE-EBB4460F3E13}"/>
              </a:ext>
            </a:extLst>
          </p:cNvPr>
          <p:cNvSpPr txBox="1"/>
          <p:nvPr/>
        </p:nvSpPr>
        <p:spPr>
          <a:xfrm>
            <a:off x="2204867" y="170928"/>
            <a:ext cx="3078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latin typeface="Comic Sans MS" panose="030F0702030302020204" pitchFamily="66" charset="0"/>
              </a:rPr>
              <a:t>Substitute into a Single Expressions</a:t>
            </a:r>
          </a:p>
        </p:txBody>
      </p:sp>
    </p:spTree>
    <p:extLst>
      <p:ext uri="{BB962C8B-B14F-4D97-AF65-F5344CB8AC3E}">
        <p14:creationId xmlns:p14="http://schemas.microsoft.com/office/powerpoint/2010/main" val="1189376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1520" y="908721"/>
            <a:ext cx="8712968" cy="5732508"/>
            <a:chOff x="1187624" y="1291105"/>
            <a:chExt cx="6983412" cy="4946207"/>
          </a:xfrm>
        </p:grpSpPr>
        <p:sp>
          <p:nvSpPr>
            <p:cNvPr id="3" name="Rectangle 2"/>
            <p:cNvSpPr/>
            <p:nvPr/>
          </p:nvSpPr>
          <p:spPr>
            <a:xfrm>
              <a:off x="1407149" y="1916792"/>
              <a:ext cx="6264696" cy="422091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AutoShape 4"/>
            <p:cNvSpPr>
              <a:spLocks noChangeArrowheads="1"/>
            </p:cNvSpPr>
            <p:nvPr/>
          </p:nvSpPr>
          <p:spPr bwMode="auto">
            <a:xfrm>
              <a:off x="1187624" y="1291105"/>
              <a:ext cx="6983412" cy="4946207"/>
            </a:xfrm>
            <a:prstGeom prst="irregularSeal2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altLang="en-US" sz="8000" b="1" u="sng" dirty="0">
                  <a:latin typeface="Comic Sans MS" pitchFamily="66" charset="0"/>
                </a:rPr>
                <a:t>Substitute</a:t>
              </a:r>
              <a:endParaRPr lang="en-GB" altLang="en-US" sz="3600" b="1" dirty="0">
                <a:latin typeface="Comic Sans MS" pitchFamily="66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42517" y="105414"/>
            <a:ext cx="8848326" cy="888427"/>
            <a:chOff x="142517" y="105414"/>
            <a:chExt cx="8848326" cy="888427"/>
          </a:xfrm>
        </p:grpSpPr>
        <p:sp>
          <p:nvSpPr>
            <p:cNvPr id="13" name="Rectangle 12"/>
            <p:cNvSpPr/>
            <p:nvPr/>
          </p:nvSpPr>
          <p:spPr>
            <a:xfrm>
              <a:off x="1499650" y="116632"/>
              <a:ext cx="6168694" cy="7612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499650" y="281056"/>
              <a:ext cx="6172465" cy="708348"/>
              <a:chOff x="1548744" y="345334"/>
              <a:chExt cx="5945711" cy="816397"/>
            </a:xfrm>
          </p:grpSpPr>
          <p:pic>
            <p:nvPicPr>
              <p:cNvPr id="17" name="Picture 2" descr="KBDunkTank sample text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7770"/>
              <a:stretch/>
            </p:blipFill>
            <p:spPr bwMode="auto">
              <a:xfrm>
                <a:off x="1548744" y="345334"/>
                <a:ext cx="4065653" cy="8158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4" descr="KBDunkTank sample text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18030" y="347652"/>
                <a:ext cx="1876425" cy="8140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Picture 2" descr="Image result for word pow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6552" y="105414"/>
              <a:ext cx="1334291" cy="888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https://www.birkenheadparkschool.com/images/logo/BPS_Logo_for_Web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434"/>
            <a:stretch/>
          </p:blipFill>
          <p:spPr bwMode="auto">
            <a:xfrm>
              <a:off x="142517" y="105415"/>
              <a:ext cx="1357133" cy="883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7612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9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74685" y="1273900"/>
            <a:ext cx="8496944" cy="5486177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is-I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740576"/>
            <a:ext cx="6699833" cy="4896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743" y="1740576"/>
            <a:ext cx="6976069" cy="48964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90770" y="508610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Week 5</a:t>
            </a:r>
            <a:endParaRPr lang="en-GB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89938" y="1340768"/>
            <a:ext cx="6866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Wednesday  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8047" y="1797768"/>
            <a:ext cx="1607649" cy="3719464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dirty="0">
                <a:latin typeface="Comic Sans MS" panose="030F0702030302020204" pitchFamily="66" charset="0"/>
              </a:rPr>
              <a:t>To be abe to calculate the ouput  and input of 2 step function machines using number and algebra</a:t>
            </a:r>
          </a:p>
          <a:p>
            <a:pPr algn="ctr"/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4" name="Rounded Rectangle 3"/>
          <p:cNvSpPr/>
          <p:nvPr/>
        </p:nvSpPr>
        <p:spPr>
          <a:xfrm>
            <a:off x="2055970" y="5877272"/>
            <a:ext cx="6908518" cy="98072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2204867" y="170928"/>
            <a:ext cx="3078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latin typeface="Comic Sans MS" panose="030F0702030302020204" pitchFamily="66" charset="0"/>
              </a:rPr>
              <a:t>2 Step Function Machines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5970" y="6167581"/>
            <a:ext cx="6665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Input, Output, Inverse, Expression, Evaluate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3A6D82-AF8C-384A-A0A9-AB4B3757E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719" y="1260139"/>
            <a:ext cx="5217562" cy="21354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73B57C-E7B8-8141-97A7-96B82D8BC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320" y="3515924"/>
            <a:ext cx="5217562" cy="213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58597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756D68-6E5F-C141-B074-1ACB21825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28" y="2492896"/>
            <a:ext cx="7668344" cy="1066900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4C50B29-0D33-9042-B75E-B94EA6F50C1E}"/>
              </a:ext>
            </a:extLst>
          </p:cNvPr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131B78-0FA3-9146-9555-E1259E10113C}"/>
              </a:ext>
            </a:extLst>
          </p:cNvPr>
          <p:cNvSpPr txBox="1"/>
          <p:nvPr/>
        </p:nvSpPr>
        <p:spPr>
          <a:xfrm>
            <a:off x="2204867" y="170928"/>
            <a:ext cx="3078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latin typeface="Comic Sans MS" panose="030F0702030302020204" pitchFamily="66" charset="0"/>
              </a:rPr>
              <a:t>2 Step Function Machines</a:t>
            </a:r>
          </a:p>
        </p:txBody>
      </p:sp>
    </p:spTree>
    <p:extLst>
      <p:ext uri="{BB962C8B-B14F-4D97-AF65-F5344CB8AC3E}">
        <p14:creationId xmlns:p14="http://schemas.microsoft.com/office/powerpoint/2010/main" val="3588190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5612EC-08DD-3C42-8C66-460CC8D5C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24" y="2241829"/>
            <a:ext cx="7740352" cy="1187171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133712B-FE8A-CB49-8134-A9C75FA75B15}"/>
              </a:ext>
            </a:extLst>
          </p:cNvPr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64A9F3-AF63-BB4E-ADE2-D589DDE510D9}"/>
              </a:ext>
            </a:extLst>
          </p:cNvPr>
          <p:cNvSpPr txBox="1"/>
          <p:nvPr/>
        </p:nvSpPr>
        <p:spPr>
          <a:xfrm>
            <a:off x="2204867" y="170928"/>
            <a:ext cx="3078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latin typeface="Comic Sans MS" panose="030F0702030302020204" pitchFamily="66" charset="0"/>
              </a:rPr>
              <a:t>2 Step Function Machines</a:t>
            </a:r>
          </a:p>
        </p:txBody>
      </p:sp>
    </p:spTree>
    <p:extLst>
      <p:ext uri="{BB962C8B-B14F-4D97-AF65-F5344CB8AC3E}">
        <p14:creationId xmlns:p14="http://schemas.microsoft.com/office/powerpoint/2010/main" val="5327456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67543E-8456-8348-9D1E-576E232936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34"/>
          <a:stretch/>
        </p:blipFill>
        <p:spPr>
          <a:xfrm>
            <a:off x="251520" y="1556792"/>
            <a:ext cx="3168352" cy="308187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C4233E-66A6-A041-8B28-F44013FD9F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5476"/>
          <a:stretch/>
        </p:blipFill>
        <p:spPr>
          <a:xfrm>
            <a:off x="3569966" y="2509291"/>
            <a:ext cx="3306290" cy="208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7D2A03-A0B6-CB44-A5E7-32E84E0626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6697"/>
          <a:stretch/>
        </p:blipFill>
        <p:spPr>
          <a:xfrm>
            <a:off x="3563888" y="1628800"/>
            <a:ext cx="3312368" cy="8804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D92D72-DD34-FF4C-A26E-1F198BADC0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760" y="4688002"/>
            <a:ext cx="3168352" cy="1998132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CD727E-3C96-5143-9697-5AA4D84B35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8024" y="5212319"/>
            <a:ext cx="3306290" cy="949499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AAEE90-5485-4741-81EC-3AA2D6C06120}"/>
              </a:ext>
            </a:extLst>
          </p:cNvPr>
          <p:cNvSpPr/>
          <p:nvPr/>
        </p:nvSpPr>
        <p:spPr>
          <a:xfrm>
            <a:off x="3557810" y="1628800"/>
            <a:ext cx="3318446" cy="296489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AC2B4AE-85BA-E647-BA19-2AA2D4F7A5ED}"/>
              </a:ext>
            </a:extLst>
          </p:cNvPr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0F2F0F-A8EC-E842-BE0F-C76F0A8F556A}"/>
              </a:ext>
            </a:extLst>
          </p:cNvPr>
          <p:cNvSpPr txBox="1"/>
          <p:nvPr/>
        </p:nvSpPr>
        <p:spPr>
          <a:xfrm>
            <a:off x="2204867" y="170928"/>
            <a:ext cx="3078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latin typeface="Comic Sans MS" panose="030F0702030302020204" pitchFamily="66" charset="0"/>
              </a:rPr>
              <a:t>2 Step Function Machines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FC76FF-360B-0D4A-8DCC-92CC2141809B}"/>
              </a:ext>
            </a:extLst>
          </p:cNvPr>
          <p:cNvSpPr txBox="1"/>
          <p:nvPr/>
        </p:nvSpPr>
        <p:spPr>
          <a:xfrm>
            <a:off x="2798724" y="1825680"/>
            <a:ext cx="7712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40</a:t>
            </a:r>
          </a:p>
          <a:p>
            <a:endParaRPr lang="en-GB" sz="2000" dirty="0">
              <a:solidFill>
                <a:srgbClr val="FF0000"/>
              </a:solidFill>
            </a:endParaRPr>
          </a:p>
          <a:p>
            <a:endParaRPr lang="en-GB" sz="2000" dirty="0">
              <a:solidFill>
                <a:srgbClr val="FF0000"/>
              </a:solidFill>
            </a:endParaRPr>
          </a:p>
          <a:p>
            <a:endParaRPr lang="en-GB" sz="2000" dirty="0">
              <a:solidFill>
                <a:srgbClr val="FF0000"/>
              </a:solidFill>
            </a:endParaRPr>
          </a:p>
          <a:p>
            <a:r>
              <a:rPr lang="en-GB" sz="2000" dirty="0">
                <a:solidFill>
                  <a:srgbClr val="FF0000"/>
                </a:solidFill>
              </a:rPr>
              <a:t>33</a:t>
            </a:r>
          </a:p>
          <a:p>
            <a:endParaRPr lang="en-GB" sz="2000" dirty="0">
              <a:solidFill>
                <a:srgbClr val="FF0000"/>
              </a:solidFill>
            </a:endParaRPr>
          </a:p>
          <a:p>
            <a:endParaRPr lang="en-GB" sz="2000" dirty="0">
              <a:solidFill>
                <a:srgbClr val="FF0000"/>
              </a:solidFill>
            </a:endParaRPr>
          </a:p>
          <a:p>
            <a:r>
              <a:rPr lang="en-GB" sz="2000" dirty="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947342-CC74-5D4F-A985-66D9957D2DA8}"/>
              </a:ext>
            </a:extLst>
          </p:cNvPr>
          <p:cNvSpPr txBox="1"/>
          <p:nvPr/>
        </p:nvSpPr>
        <p:spPr>
          <a:xfrm>
            <a:off x="6242952" y="1952097"/>
            <a:ext cx="7712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20</a:t>
            </a:r>
          </a:p>
          <a:p>
            <a:endParaRPr lang="en-GB" sz="2000" dirty="0">
              <a:solidFill>
                <a:srgbClr val="FF0000"/>
              </a:solidFill>
            </a:endParaRPr>
          </a:p>
          <a:p>
            <a:endParaRPr lang="en-GB" sz="2000" dirty="0">
              <a:solidFill>
                <a:srgbClr val="FF0000"/>
              </a:solidFill>
            </a:endParaRPr>
          </a:p>
          <a:p>
            <a:r>
              <a:rPr lang="en-GB" sz="2000" dirty="0">
                <a:solidFill>
                  <a:srgbClr val="FF0000"/>
                </a:solidFill>
              </a:rPr>
              <a:t> 1</a:t>
            </a:r>
          </a:p>
          <a:p>
            <a:endParaRPr lang="en-GB" sz="2000" dirty="0">
              <a:solidFill>
                <a:srgbClr val="FF0000"/>
              </a:solidFill>
            </a:endParaRPr>
          </a:p>
          <a:p>
            <a:endParaRPr lang="en-GB" sz="2000" dirty="0">
              <a:solidFill>
                <a:srgbClr val="FF0000"/>
              </a:solidFill>
            </a:endParaRPr>
          </a:p>
          <a:p>
            <a:endParaRPr lang="en-GB" sz="1600" dirty="0">
              <a:solidFill>
                <a:srgbClr val="FF0000"/>
              </a:solidFill>
            </a:endParaRPr>
          </a:p>
          <a:p>
            <a:r>
              <a:rPr lang="en-GB" sz="20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7176D1-ACCF-3A46-95C8-84437C918924}"/>
              </a:ext>
            </a:extLst>
          </p:cNvPr>
          <p:cNvSpPr txBox="1"/>
          <p:nvPr/>
        </p:nvSpPr>
        <p:spPr>
          <a:xfrm>
            <a:off x="2798724" y="5063836"/>
            <a:ext cx="771242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106.2</a:t>
            </a:r>
          </a:p>
          <a:p>
            <a:endParaRPr lang="en-GB" sz="2000" dirty="0">
              <a:solidFill>
                <a:srgbClr val="FF0000"/>
              </a:solidFill>
            </a:endParaRPr>
          </a:p>
          <a:p>
            <a:endParaRPr lang="en-GB" sz="2800" dirty="0">
              <a:solidFill>
                <a:srgbClr val="FF0000"/>
              </a:solidFill>
            </a:endParaRPr>
          </a:p>
          <a:p>
            <a:r>
              <a:rPr lang="en-GB" sz="2000" dirty="0">
                <a:solidFill>
                  <a:srgbClr val="FF0000"/>
                </a:solidFill>
              </a:rPr>
              <a:t> 66.2</a:t>
            </a:r>
          </a:p>
        </p:txBody>
      </p:sp>
    </p:spTree>
    <p:extLst>
      <p:ext uri="{BB962C8B-B14F-4D97-AF65-F5344CB8AC3E}">
        <p14:creationId xmlns:p14="http://schemas.microsoft.com/office/powerpoint/2010/main" val="262151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7EDF567-2AC8-8744-B635-C062E5CDB04F}"/>
              </a:ext>
            </a:extLst>
          </p:cNvPr>
          <p:cNvSpPr/>
          <p:nvPr/>
        </p:nvSpPr>
        <p:spPr>
          <a:xfrm>
            <a:off x="251520" y="1122947"/>
            <a:ext cx="8568951" cy="555307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76C71C6-8118-FA40-8376-551E291FC741}"/>
              </a:ext>
            </a:extLst>
          </p:cNvPr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18D00C-D61B-5144-AAF9-65626957FF06}"/>
              </a:ext>
            </a:extLst>
          </p:cNvPr>
          <p:cNvSpPr txBox="1"/>
          <p:nvPr/>
        </p:nvSpPr>
        <p:spPr>
          <a:xfrm>
            <a:off x="2204867" y="170928"/>
            <a:ext cx="3078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latin typeface="Comic Sans MS" panose="030F0702030302020204" pitchFamily="66" charset="0"/>
              </a:rPr>
              <a:t>2 Step Function Machines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CCDCB2-B197-AC4A-8B1F-88B225456C16}"/>
              </a:ext>
            </a:extLst>
          </p:cNvPr>
          <p:cNvSpPr txBox="1"/>
          <p:nvPr/>
        </p:nvSpPr>
        <p:spPr>
          <a:xfrm>
            <a:off x="2771800" y="1134381"/>
            <a:ext cx="3078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latin typeface="Comic Sans MS" panose="030F0702030302020204" pitchFamily="66" charset="0"/>
              </a:rPr>
              <a:t>Discussion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E9ED30-CB0D-DA47-AD64-B7E0812276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1"/>
          <a:stretch/>
        </p:blipFill>
        <p:spPr>
          <a:xfrm>
            <a:off x="1097353" y="1872319"/>
            <a:ext cx="6048672" cy="414919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91B6EEE-5261-B44C-85FF-B9D6978527FF}"/>
              </a:ext>
            </a:extLst>
          </p:cNvPr>
          <p:cNvSpPr/>
          <p:nvPr/>
        </p:nvSpPr>
        <p:spPr>
          <a:xfrm>
            <a:off x="899591" y="2315310"/>
            <a:ext cx="5688632" cy="14017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96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9734104-2C25-B34D-B76C-AAF83434B177}"/>
              </a:ext>
            </a:extLst>
          </p:cNvPr>
          <p:cNvSpPr/>
          <p:nvPr/>
        </p:nvSpPr>
        <p:spPr>
          <a:xfrm>
            <a:off x="179512" y="1124744"/>
            <a:ext cx="8568951" cy="555307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F2D04C-F500-B445-A31E-861133C8EB72}"/>
              </a:ext>
            </a:extLst>
          </p:cNvPr>
          <p:cNvSpPr txBox="1"/>
          <p:nvPr/>
        </p:nvSpPr>
        <p:spPr>
          <a:xfrm>
            <a:off x="2924946" y="1142502"/>
            <a:ext cx="3078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latin typeface="Comic Sans MS" panose="030F0702030302020204" pitchFamily="66" charset="0"/>
              </a:rPr>
              <a:t>Whiteboards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6DA331-043C-794B-ABCD-B404D3A89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646" y="2052250"/>
            <a:ext cx="7596708" cy="275349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9381A6E-BD66-6A4B-9638-8A44F2838D10}"/>
              </a:ext>
            </a:extLst>
          </p:cNvPr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C5E04F-1749-9D49-899D-F38301B49D76}"/>
              </a:ext>
            </a:extLst>
          </p:cNvPr>
          <p:cNvSpPr txBox="1"/>
          <p:nvPr/>
        </p:nvSpPr>
        <p:spPr>
          <a:xfrm>
            <a:off x="2204867" y="170928"/>
            <a:ext cx="3078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latin typeface="Comic Sans MS" panose="030F0702030302020204" pitchFamily="66" charset="0"/>
              </a:rPr>
              <a:t>2 Step Function Machines</a:t>
            </a:r>
          </a:p>
        </p:txBody>
      </p:sp>
    </p:spTree>
    <p:extLst>
      <p:ext uri="{BB962C8B-B14F-4D97-AF65-F5344CB8AC3E}">
        <p14:creationId xmlns:p14="http://schemas.microsoft.com/office/powerpoint/2010/main" val="8723958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D4C10C-43E6-5E40-BE04-B77499779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07"/>
          <a:stretch/>
        </p:blipFill>
        <p:spPr>
          <a:xfrm>
            <a:off x="1115616" y="4149080"/>
            <a:ext cx="4013649" cy="11521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631F13-54E4-514D-A22F-CB98686B5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298845"/>
            <a:ext cx="4620669" cy="866375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3E36A86-9B32-9048-86EF-4F31B1868ED4}"/>
              </a:ext>
            </a:extLst>
          </p:cNvPr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3B0126-4B65-B34A-8E95-B2F3E619D517}"/>
              </a:ext>
            </a:extLst>
          </p:cNvPr>
          <p:cNvSpPr txBox="1"/>
          <p:nvPr/>
        </p:nvSpPr>
        <p:spPr>
          <a:xfrm>
            <a:off x="2204867" y="170928"/>
            <a:ext cx="3078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latin typeface="Comic Sans MS" panose="030F0702030302020204" pitchFamily="66" charset="0"/>
              </a:rPr>
              <a:t>2 Step Function Machines</a:t>
            </a:r>
          </a:p>
        </p:txBody>
      </p:sp>
    </p:spTree>
    <p:extLst>
      <p:ext uri="{BB962C8B-B14F-4D97-AF65-F5344CB8AC3E}">
        <p14:creationId xmlns:p14="http://schemas.microsoft.com/office/powerpoint/2010/main" val="106348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7710A2-921B-0341-AFC0-A0E220F29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106" y="2173362"/>
            <a:ext cx="4851400" cy="927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C34772-9F3D-B644-B375-B1D5629CA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106" y="4221088"/>
            <a:ext cx="4169990" cy="10873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211514-A379-4142-B3DD-8DB020314E97}"/>
              </a:ext>
            </a:extLst>
          </p:cNvPr>
          <p:cNvSpPr txBox="1"/>
          <p:nvPr/>
        </p:nvSpPr>
        <p:spPr>
          <a:xfrm>
            <a:off x="6444208" y="498522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902030302020204" pitchFamily="66" charset="0"/>
              </a:rPr>
              <a:t>m + 1 x 4</a:t>
            </a:r>
          </a:p>
          <a:p>
            <a:r>
              <a:rPr lang="en-GB" dirty="0">
                <a:latin typeface="Comic Sans MS" panose="030F0902030302020204" pitchFamily="66" charset="0"/>
              </a:rPr>
              <a:t>4m + 4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472598E-ACF3-D84E-BF5E-9C5CD2A46134}"/>
              </a:ext>
            </a:extLst>
          </p:cNvPr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608C92-7A09-8543-B2F6-AB103DE01CFC}"/>
              </a:ext>
            </a:extLst>
          </p:cNvPr>
          <p:cNvSpPr txBox="1"/>
          <p:nvPr/>
        </p:nvSpPr>
        <p:spPr>
          <a:xfrm>
            <a:off x="2204867" y="170928"/>
            <a:ext cx="3078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latin typeface="Comic Sans MS" panose="030F0702030302020204" pitchFamily="66" charset="0"/>
              </a:rPr>
              <a:t>2 Step Function Machines</a:t>
            </a:r>
          </a:p>
        </p:txBody>
      </p:sp>
    </p:spTree>
    <p:extLst>
      <p:ext uri="{BB962C8B-B14F-4D97-AF65-F5344CB8AC3E}">
        <p14:creationId xmlns:p14="http://schemas.microsoft.com/office/powerpoint/2010/main" val="375723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6B5EE0-5C4F-8B44-837F-84C9B5A5E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455422"/>
            <a:ext cx="3960440" cy="9131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062118-7DDD-A14E-BFFF-64A801A42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350" y="1443371"/>
            <a:ext cx="4168875" cy="9252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D232AC-5886-7444-8769-D3AC7AF532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2722392"/>
            <a:ext cx="3960440" cy="948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44A15B-5093-214C-A80A-FFB783E727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032" y="2722392"/>
            <a:ext cx="3967415" cy="948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A6BDC3-F865-B342-AC0E-8E606E9BDE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599" y="4010363"/>
            <a:ext cx="4061169" cy="9580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19B85C-DFF1-9942-8519-2DEAD3D186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8838" y="4024729"/>
            <a:ext cx="4198477" cy="925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93C98A-66B0-334D-92CF-E4A0A0DDAD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830" y="5414629"/>
            <a:ext cx="4061169" cy="84643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CED88887-48AD-CB4C-B7F8-C6C2DD5CFC82}"/>
              </a:ext>
            </a:extLst>
          </p:cNvPr>
          <p:cNvSpPr/>
          <p:nvPr/>
        </p:nvSpPr>
        <p:spPr>
          <a:xfrm>
            <a:off x="148708" y="1653960"/>
            <a:ext cx="598891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65D1E81-C236-0C48-845B-914B2BEEEB35}"/>
              </a:ext>
            </a:extLst>
          </p:cNvPr>
          <p:cNvSpPr/>
          <p:nvPr/>
        </p:nvSpPr>
        <p:spPr>
          <a:xfrm>
            <a:off x="156685" y="2945384"/>
            <a:ext cx="598891" cy="50405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ED899BE-7B79-6D47-A1F6-56F0370ACC19}"/>
              </a:ext>
            </a:extLst>
          </p:cNvPr>
          <p:cNvSpPr/>
          <p:nvPr/>
        </p:nvSpPr>
        <p:spPr>
          <a:xfrm>
            <a:off x="148707" y="4288175"/>
            <a:ext cx="598891" cy="50405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2CD21A6-3345-214D-97D5-19C7FF06EB7F}"/>
              </a:ext>
            </a:extLst>
          </p:cNvPr>
          <p:cNvSpPr/>
          <p:nvPr/>
        </p:nvSpPr>
        <p:spPr>
          <a:xfrm>
            <a:off x="148706" y="5620329"/>
            <a:ext cx="598891" cy="504056"/>
          </a:xfrm>
          <a:prstGeom prst="ellipse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5721373-0FB5-D846-893E-230C5A2875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13231" y="5401730"/>
            <a:ext cx="3840993" cy="875581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18712F2-49D0-9B4E-A38C-C754778F8410}"/>
              </a:ext>
            </a:extLst>
          </p:cNvPr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F1A0A9-9E33-BB45-BA23-45A41081CF00}"/>
              </a:ext>
            </a:extLst>
          </p:cNvPr>
          <p:cNvSpPr txBox="1"/>
          <p:nvPr/>
        </p:nvSpPr>
        <p:spPr>
          <a:xfrm>
            <a:off x="2204867" y="170928"/>
            <a:ext cx="3078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latin typeface="Comic Sans MS" panose="030F0702030302020204" pitchFamily="66" charset="0"/>
              </a:rPr>
              <a:t>2 Step Function Machines</a:t>
            </a:r>
          </a:p>
        </p:txBody>
      </p:sp>
    </p:spTree>
    <p:extLst>
      <p:ext uri="{BB962C8B-B14F-4D97-AF65-F5344CB8AC3E}">
        <p14:creationId xmlns:p14="http://schemas.microsoft.com/office/powerpoint/2010/main" val="2461284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1196752"/>
            <a:ext cx="2376264" cy="142617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b="1" u="sng" dirty="0">
                <a:latin typeface="Comic Sans MS" panose="030F0702030302020204" pitchFamily="66" charset="0"/>
              </a:rPr>
              <a:t>Read it:</a:t>
            </a:r>
            <a:endParaRPr lang="en-GB" sz="2000" b="1" u="sng" dirty="0">
              <a:latin typeface="Comic Sans MS" panose="030F0702030302020204" pitchFamily="66" charset="0"/>
            </a:endParaRPr>
          </a:p>
          <a:p>
            <a:pPr algn="ctr"/>
            <a:endParaRPr lang="en-GB" sz="1600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Substitute</a:t>
            </a: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982870" y="1196752"/>
            <a:ext cx="4824536" cy="1512168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Define it:</a:t>
            </a:r>
          </a:p>
          <a:p>
            <a:endParaRPr lang="en-GB" sz="1100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chemeClr val="tx1"/>
                </a:solidFill>
                <a:latin typeface="Comic Sans MS" panose="030F0902030302020204" pitchFamily="66" charset="0"/>
              </a:rPr>
              <a:t>"Substitute" means to put in the place of another.</a:t>
            </a:r>
            <a:endParaRPr lang="en-GB" sz="1700" b="1" u="sng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720356" y="3043410"/>
            <a:ext cx="3096250" cy="204177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Example:</a:t>
            </a:r>
          </a:p>
          <a:p>
            <a:endParaRPr lang="en-GB" sz="1100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sz="1100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sz="1100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sz="1100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sz="1100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sz="1100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sz="1100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sz="1100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sz="1100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95537" y="5229200"/>
            <a:ext cx="3343344" cy="151216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Digging Deeper:</a:t>
            </a:r>
          </a:p>
          <a:p>
            <a:r>
              <a:rPr lang="en-GB" dirty="0">
                <a:solidFill>
                  <a:schemeClr val="tx1"/>
                </a:solidFill>
                <a:latin typeface="Comic Sans MS" panose="030F0902030302020204" pitchFamily="66" charset="0"/>
              </a:rPr>
              <a:t>A person or thing acting or serving in place of another.</a:t>
            </a:r>
          </a:p>
          <a:p>
            <a:r>
              <a:rPr lang="en-GB" dirty="0">
                <a:solidFill>
                  <a:schemeClr val="tx1"/>
                </a:solidFill>
                <a:latin typeface="Comic Sans MS" panose="030F0902030302020204" pitchFamily="66" charset="0"/>
              </a:rPr>
              <a:t>"soya milk is used as a </a:t>
            </a:r>
            <a:r>
              <a:rPr lang="en-GB" b="1" dirty="0">
                <a:solidFill>
                  <a:schemeClr val="tx1"/>
                </a:solidFill>
                <a:latin typeface="Comic Sans MS" panose="030F0902030302020204" pitchFamily="66" charset="0"/>
              </a:rPr>
              <a:t>substitute for</a:t>
            </a:r>
            <a:r>
              <a:rPr lang="en-GB" dirty="0">
                <a:solidFill>
                  <a:schemeClr val="tx1"/>
                </a:solidFill>
                <a:latin typeface="Comic Sans MS" panose="030F0902030302020204" pitchFamily="66" charset="0"/>
              </a:rPr>
              <a:t> dairy milk"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95750" y="2941760"/>
            <a:ext cx="3529871" cy="1756489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Deconstruct it:</a:t>
            </a:r>
          </a:p>
          <a:p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Latin</a:t>
            </a:r>
          </a:p>
          <a:p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Sub = under</a:t>
            </a:r>
          </a:p>
          <a:p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Submerge, Subject</a:t>
            </a:r>
          </a:p>
        </p:txBody>
      </p:sp>
      <p:cxnSp>
        <p:nvCxnSpPr>
          <p:cNvPr id="7" name="Straight Arrow Connector 6"/>
          <p:cNvCxnSpPr>
            <a:stCxn id="2" idx="3"/>
          </p:cNvCxnSpPr>
          <p:nvPr/>
        </p:nvCxnSpPr>
        <p:spPr>
          <a:xfrm>
            <a:off x="2627784" y="1909837"/>
            <a:ext cx="1446296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851920" y="3625658"/>
            <a:ext cx="1868436" cy="4816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785903" y="4758917"/>
            <a:ext cx="602957" cy="481626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371619" y="5380021"/>
            <a:ext cx="4320386" cy="1255933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GB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Link it:</a:t>
            </a:r>
          </a:p>
          <a:p>
            <a:endParaRPr lang="en-GB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Replacement, Exchange, Switch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0529" y="5730172"/>
            <a:ext cx="810183" cy="481626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42517" y="105414"/>
            <a:ext cx="8848326" cy="888427"/>
            <a:chOff x="142517" y="105414"/>
            <a:chExt cx="8848326" cy="888427"/>
          </a:xfrm>
        </p:grpSpPr>
        <p:sp>
          <p:nvSpPr>
            <p:cNvPr id="18" name="Rectangle 17"/>
            <p:cNvSpPr/>
            <p:nvPr/>
          </p:nvSpPr>
          <p:spPr>
            <a:xfrm>
              <a:off x="1499650" y="116632"/>
              <a:ext cx="6168694" cy="7612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499650" y="281056"/>
              <a:ext cx="6172465" cy="708348"/>
              <a:chOff x="1548744" y="345334"/>
              <a:chExt cx="5945711" cy="816397"/>
            </a:xfrm>
          </p:grpSpPr>
          <p:pic>
            <p:nvPicPr>
              <p:cNvPr id="13" name="Picture 2" descr="KBDunkTank sample text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7770"/>
              <a:stretch/>
            </p:blipFill>
            <p:spPr bwMode="auto">
              <a:xfrm>
                <a:off x="1548744" y="345334"/>
                <a:ext cx="4065653" cy="8158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4" descr="KBDunkTank sample text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18030" y="347652"/>
                <a:ext cx="1876425" cy="8140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6" name="Picture 2" descr="Image result for word power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6552" y="105414"/>
              <a:ext cx="1334291" cy="888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https://www.birkenheadparkschool.com/images/logo/BPS_Logo_for_Web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434"/>
            <a:stretch/>
          </p:blipFill>
          <p:spPr bwMode="auto">
            <a:xfrm>
              <a:off x="142517" y="105415"/>
              <a:ext cx="1357133" cy="883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E0239880-AD38-CB46-9E07-C1097441EA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9418" y="3501008"/>
            <a:ext cx="2009720" cy="155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607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DD0459-81B4-7347-8EBA-B3C250D06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832" y="1988840"/>
            <a:ext cx="7596336" cy="3606701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52DE729-6777-B84E-A74D-B27C9DE9C4C4}"/>
              </a:ext>
            </a:extLst>
          </p:cNvPr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636B6C-FB4E-5846-B4FA-5259E98D23A1}"/>
              </a:ext>
            </a:extLst>
          </p:cNvPr>
          <p:cNvSpPr txBox="1"/>
          <p:nvPr/>
        </p:nvSpPr>
        <p:spPr>
          <a:xfrm>
            <a:off x="2204867" y="170928"/>
            <a:ext cx="3078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latin typeface="Comic Sans MS" panose="030F0702030302020204" pitchFamily="66" charset="0"/>
              </a:rPr>
              <a:t>2 Step Function Machines</a:t>
            </a:r>
          </a:p>
        </p:txBody>
      </p:sp>
    </p:spTree>
    <p:extLst>
      <p:ext uri="{BB962C8B-B14F-4D97-AF65-F5344CB8AC3E}">
        <p14:creationId xmlns:p14="http://schemas.microsoft.com/office/powerpoint/2010/main" val="29232568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B55E53-27FC-7A4C-AAB7-091B066AA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340768"/>
            <a:ext cx="8388424" cy="4790659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CF6FF1C-230E-024C-8188-A7532B9F7148}"/>
              </a:ext>
            </a:extLst>
          </p:cNvPr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8582FD-34BD-8844-89B3-45337E31D24F}"/>
              </a:ext>
            </a:extLst>
          </p:cNvPr>
          <p:cNvSpPr txBox="1"/>
          <p:nvPr/>
        </p:nvSpPr>
        <p:spPr>
          <a:xfrm>
            <a:off x="2204867" y="170928"/>
            <a:ext cx="3078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latin typeface="Comic Sans MS" panose="030F0702030302020204" pitchFamily="66" charset="0"/>
              </a:rPr>
              <a:t>2 Step Function Machines</a:t>
            </a:r>
          </a:p>
        </p:txBody>
      </p:sp>
    </p:spTree>
    <p:extLst>
      <p:ext uri="{BB962C8B-B14F-4D97-AF65-F5344CB8AC3E}">
        <p14:creationId xmlns:p14="http://schemas.microsoft.com/office/powerpoint/2010/main" val="34732606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9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23528" y="1183183"/>
            <a:ext cx="8496944" cy="5486177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is-I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710100"/>
            <a:ext cx="7704856" cy="47617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101" y="1654011"/>
            <a:ext cx="7932347" cy="40335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89938" y="1340768"/>
            <a:ext cx="6866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Thursday  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0770" y="508610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Week 5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54072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8047" y="1797768"/>
            <a:ext cx="1607649" cy="3719464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dirty="0">
                <a:latin typeface="Comic Sans MS" panose="030F0702030302020204" pitchFamily="66" charset="0"/>
              </a:rPr>
              <a:t>To be abe to find functions from an expression</a:t>
            </a:r>
          </a:p>
          <a:p>
            <a:pPr algn="ctr"/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4" name="Rounded Rectangle 3"/>
          <p:cNvSpPr/>
          <p:nvPr/>
        </p:nvSpPr>
        <p:spPr>
          <a:xfrm>
            <a:off x="2055970" y="5877272"/>
            <a:ext cx="6908518" cy="98072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2204867" y="170928"/>
            <a:ext cx="3078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latin typeface="Comic Sans MS" panose="030F0702030302020204" pitchFamily="66" charset="0"/>
              </a:rPr>
              <a:t>Finding Functions from Expressions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5970" y="6167581"/>
            <a:ext cx="6665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Input, Output, Bracket, Expression, Variable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E3F476-757E-764D-B9E9-A515207C0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198" y="1700808"/>
            <a:ext cx="56515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31807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3308F3-389B-0A4D-96C7-4824202B3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99" y="2204864"/>
            <a:ext cx="4320480" cy="11251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478EBA-07A6-8748-AA1E-05586C7CD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246" y="4221088"/>
            <a:ext cx="3944786" cy="100811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32CB775-C20B-CB43-B576-421DC9BEB611}"/>
              </a:ext>
            </a:extLst>
          </p:cNvPr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A6473B-33F5-D44E-A672-6B70C55C2F84}"/>
              </a:ext>
            </a:extLst>
          </p:cNvPr>
          <p:cNvSpPr txBox="1"/>
          <p:nvPr/>
        </p:nvSpPr>
        <p:spPr>
          <a:xfrm>
            <a:off x="2204867" y="170928"/>
            <a:ext cx="3078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latin typeface="Comic Sans MS" panose="030F0702030302020204" pitchFamily="66" charset="0"/>
              </a:rPr>
              <a:t>Finding Functions from Expressions</a:t>
            </a:r>
          </a:p>
        </p:txBody>
      </p:sp>
    </p:spTree>
    <p:extLst>
      <p:ext uri="{BB962C8B-B14F-4D97-AF65-F5344CB8AC3E}">
        <p14:creationId xmlns:p14="http://schemas.microsoft.com/office/powerpoint/2010/main" val="189537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6282EE-BFAE-464C-A932-AEEC75291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720" y="2110270"/>
            <a:ext cx="7326560" cy="8434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C534BC-0A2E-724E-B2A5-A0E3A5E64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237308"/>
            <a:ext cx="3759287" cy="955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83340C-598D-AD46-9E1C-0D5F0B49B4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11"/>
          <a:stretch/>
        </p:blipFill>
        <p:spPr>
          <a:xfrm>
            <a:off x="4701147" y="4249904"/>
            <a:ext cx="3672408" cy="955751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E80C7E8-C9C6-4C43-8678-05E91FD23717}"/>
              </a:ext>
            </a:extLst>
          </p:cNvPr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4BC109-1AF0-8145-B0EF-109E37C45E8F}"/>
              </a:ext>
            </a:extLst>
          </p:cNvPr>
          <p:cNvSpPr txBox="1"/>
          <p:nvPr/>
        </p:nvSpPr>
        <p:spPr>
          <a:xfrm>
            <a:off x="2204867" y="170928"/>
            <a:ext cx="3078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latin typeface="Comic Sans MS" panose="030F0702030302020204" pitchFamily="66" charset="0"/>
              </a:rPr>
              <a:t>Finding Functions from Expressions</a:t>
            </a:r>
          </a:p>
        </p:txBody>
      </p:sp>
    </p:spTree>
    <p:extLst>
      <p:ext uri="{BB962C8B-B14F-4D97-AF65-F5344CB8AC3E}">
        <p14:creationId xmlns:p14="http://schemas.microsoft.com/office/powerpoint/2010/main" val="240798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71B61D-284C-AB46-BB7D-3811EEC5B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868" y="2060848"/>
            <a:ext cx="6948264" cy="409974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85F32A9-067B-2A49-99DF-4E8FD5686167}"/>
              </a:ext>
            </a:extLst>
          </p:cNvPr>
          <p:cNvSpPr/>
          <p:nvPr/>
        </p:nvSpPr>
        <p:spPr>
          <a:xfrm>
            <a:off x="1835696" y="3356992"/>
            <a:ext cx="5976664" cy="940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B46B4D-F5DE-754F-A0CF-BBC85CB45BA9}"/>
              </a:ext>
            </a:extLst>
          </p:cNvPr>
          <p:cNvSpPr/>
          <p:nvPr/>
        </p:nvSpPr>
        <p:spPr>
          <a:xfrm>
            <a:off x="1835696" y="4297810"/>
            <a:ext cx="597666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6E3E67-C5AD-5C40-8CB0-10071A6225A5}"/>
              </a:ext>
            </a:extLst>
          </p:cNvPr>
          <p:cNvSpPr/>
          <p:nvPr/>
        </p:nvSpPr>
        <p:spPr>
          <a:xfrm>
            <a:off x="1835696" y="5161906"/>
            <a:ext cx="5976664" cy="1075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20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CC6AC4-20FF-F243-8160-1E73F0578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1395913"/>
            <a:ext cx="8356600" cy="1143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982E53-D69F-3940-8B47-A34B564C1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43" y="2921000"/>
            <a:ext cx="8394700" cy="1016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7D611F-894A-3247-9CF6-D071F4DD5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793" y="4314344"/>
            <a:ext cx="8128000" cy="1041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E9EEEA-3394-DC47-ADF7-A53CF999C6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832" y="5733088"/>
            <a:ext cx="7594600" cy="8509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603ECBB-A375-304B-B5E1-AE08C75C4F2D}"/>
              </a:ext>
            </a:extLst>
          </p:cNvPr>
          <p:cNvSpPr/>
          <p:nvPr/>
        </p:nvSpPr>
        <p:spPr>
          <a:xfrm>
            <a:off x="180295" y="1628800"/>
            <a:ext cx="647289" cy="60132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C3EFF3D-CFEF-614A-9C4D-A9BCBD41EF8A}"/>
              </a:ext>
            </a:extLst>
          </p:cNvPr>
          <p:cNvSpPr/>
          <p:nvPr/>
        </p:nvSpPr>
        <p:spPr>
          <a:xfrm>
            <a:off x="182788" y="3185430"/>
            <a:ext cx="647289" cy="6013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70CB908-E4C4-CF4A-92B4-B12895F7CB73}"/>
              </a:ext>
            </a:extLst>
          </p:cNvPr>
          <p:cNvSpPr/>
          <p:nvPr/>
        </p:nvSpPr>
        <p:spPr>
          <a:xfrm>
            <a:off x="180294" y="4534380"/>
            <a:ext cx="647289" cy="60132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AC122B4-05DE-4F43-ABD8-05D25584AC39}"/>
              </a:ext>
            </a:extLst>
          </p:cNvPr>
          <p:cNvSpPr/>
          <p:nvPr/>
        </p:nvSpPr>
        <p:spPr>
          <a:xfrm>
            <a:off x="180295" y="5780001"/>
            <a:ext cx="647289" cy="60132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8C86A71-98F4-064D-BEFA-D09664314022}"/>
              </a:ext>
            </a:extLst>
          </p:cNvPr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CB68C5-DD5B-7347-943A-E4AB4C37D47D}"/>
              </a:ext>
            </a:extLst>
          </p:cNvPr>
          <p:cNvSpPr txBox="1"/>
          <p:nvPr/>
        </p:nvSpPr>
        <p:spPr>
          <a:xfrm>
            <a:off x="2204867" y="170928"/>
            <a:ext cx="3078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latin typeface="Comic Sans MS" panose="030F0702030302020204" pitchFamily="66" charset="0"/>
              </a:rPr>
              <a:t>Finding Functions from Expressions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3E2249-2157-7A4E-A07D-281E95A3E8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4764" y="5984799"/>
            <a:ext cx="673100" cy="635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09EAE2A-72F7-DF4B-8696-6BF5071B1D63}"/>
              </a:ext>
            </a:extLst>
          </p:cNvPr>
          <p:cNvSpPr txBox="1"/>
          <p:nvPr/>
        </p:nvSpPr>
        <p:spPr>
          <a:xfrm>
            <a:off x="1954684" y="6047896"/>
            <a:ext cx="673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and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572268-27D2-B345-AF28-E35115D66775}"/>
              </a:ext>
            </a:extLst>
          </p:cNvPr>
          <p:cNvSpPr/>
          <p:nvPr/>
        </p:nvSpPr>
        <p:spPr>
          <a:xfrm>
            <a:off x="3605050" y="6158538"/>
            <a:ext cx="391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What is the same and what is different?</a:t>
            </a:r>
          </a:p>
        </p:txBody>
      </p:sp>
    </p:spTree>
    <p:extLst>
      <p:ext uri="{BB962C8B-B14F-4D97-AF65-F5344CB8AC3E}">
        <p14:creationId xmlns:p14="http://schemas.microsoft.com/office/powerpoint/2010/main" val="15074639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C7B8B9-6C17-E541-B974-C40FF5B34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2374690"/>
            <a:ext cx="8102600" cy="1028700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1F33162-A8BF-1A42-94A5-62B262A5A5C3}"/>
              </a:ext>
            </a:extLst>
          </p:cNvPr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9A9531-E918-9C43-844A-A45D62DA7EB4}"/>
              </a:ext>
            </a:extLst>
          </p:cNvPr>
          <p:cNvSpPr txBox="1"/>
          <p:nvPr/>
        </p:nvSpPr>
        <p:spPr>
          <a:xfrm>
            <a:off x="2204867" y="170928"/>
            <a:ext cx="3078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latin typeface="Comic Sans MS" panose="030F0702030302020204" pitchFamily="66" charset="0"/>
              </a:rPr>
              <a:t>Finding Functions from Expressions</a:t>
            </a:r>
          </a:p>
        </p:txBody>
      </p:sp>
    </p:spTree>
    <p:extLst>
      <p:ext uri="{BB962C8B-B14F-4D97-AF65-F5344CB8AC3E}">
        <p14:creationId xmlns:p14="http://schemas.microsoft.com/office/powerpoint/2010/main" val="40688447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FDAC37-3D4F-8943-B90A-0F94A872A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50" y="1988840"/>
            <a:ext cx="7480300" cy="4064000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62D4FB2-D21B-8447-B48F-3E457B7CBC73}"/>
              </a:ext>
            </a:extLst>
          </p:cNvPr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B74B31-89B1-F84D-91C8-D49E5B08EFD9}"/>
              </a:ext>
            </a:extLst>
          </p:cNvPr>
          <p:cNvSpPr txBox="1"/>
          <p:nvPr/>
        </p:nvSpPr>
        <p:spPr>
          <a:xfrm>
            <a:off x="2204867" y="220385"/>
            <a:ext cx="3078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latin typeface="Comic Sans MS" panose="030F0702030302020204" pitchFamily="66" charset="0"/>
              </a:rPr>
              <a:t>True or False?</a:t>
            </a:r>
          </a:p>
        </p:txBody>
      </p:sp>
    </p:spTree>
    <p:extLst>
      <p:ext uri="{BB962C8B-B14F-4D97-AF65-F5344CB8AC3E}">
        <p14:creationId xmlns:p14="http://schemas.microsoft.com/office/powerpoint/2010/main" val="36822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9512" y="1124744"/>
            <a:ext cx="8784976" cy="5733256"/>
          </a:xfrm>
          <a:prstGeom prst="roundRect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en-GB" sz="1600" dirty="0" smtClean="0">
                <a:latin typeface="Comic Sans MS" panose="030F0702030302020204" pitchFamily="66" charset="0"/>
              </a:rPr>
              <a:t>      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1817956" y="332656"/>
            <a:ext cx="385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Homework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39552" y="1346772"/>
            <a:ext cx="7992888" cy="287431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LAST WEEK: LSQ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ANSWERS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671" y="2638822"/>
            <a:ext cx="748665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6956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FDAC37-3D4F-8943-B90A-0F94A872A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50" y="1988840"/>
            <a:ext cx="7480300" cy="4064000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62D4FB2-D21B-8447-B48F-3E457B7CBC73}"/>
              </a:ext>
            </a:extLst>
          </p:cNvPr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B74B31-89B1-F84D-91C8-D49E5B08EFD9}"/>
              </a:ext>
            </a:extLst>
          </p:cNvPr>
          <p:cNvSpPr txBox="1"/>
          <p:nvPr/>
        </p:nvSpPr>
        <p:spPr>
          <a:xfrm>
            <a:off x="2204867" y="220385"/>
            <a:ext cx="3078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latin typeface="Comic Sans MS" panose="030F0702030302020204" pitchFamily="66" charset="0"/>
              </a:rPr>
              <a:t>True or False?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5BEA26-89F2-8F45-BD80-F1DE697F3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2622550"/>
            <a:ext cx="53086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912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C041CC-7E4A-F042-9885-BF7BCEE11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712" y="1809905"/>
            <a:ext cx="6120680" cy="22911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33EB48-27BA-E346-B946-C832C7E77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4365104"/>
            <a:ext cx="6774036" cy="232820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BBD6CF7-8997-654C-882E-645964D39AFE}"/>
              </a:ext>
            </a:extLst>
          </p:cNvPr>
          <p:cNvSpPr/>
          <p:nvPr/>
        </p:nvSpPr>
        <p:spPr>
          <a:xfrm>
            <a:off x="514406" y="1771805"/>
            <a:ext cx="647289" cy="6013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A170A9E-F77D-C04B-85ED-081E4357398C}"/>
              </a:ext>
            </a:extLst>
          </p:cNvPr>
          <p:cNvSpPr/>
          <p:nvPr/>
        </p:nvSpPr>
        <p:spPr>
          <a:xfrm>
            <a:off x="514405" y="4399880"/>
            <a:ext cx="647289" cy="60132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6E9523A-52B3-8B48-AF8C-17A2619F9518}"/>
              </a:ext>
            </a:extLst>
          </p:cNvPr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AE1D31-CDDC-3B46-8DC0-C31889E5E9EF}"/>
              </a:ext>
            </a:extLst>
          </p:cNvPr>
          <p:cNvSpPr txBox="1"/>
          <p:nvPr/>
        </p:nvSpPr>
        <p:spPr>
          <a:xfrm>
            <a:off x="2204867" y="170928"/>
            <a:ext cx="3078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latin typeface="Comic Sans MS" panose="030F0702030302020204" pitchFamily="66" charset="0"/>
              </a:rPr>
              <a:t>Finding Functions from Expressions</a:t>
            </a:r>
          </a:p>
        </p:txBody>
      </p:sp>
    </p:spTree>
    <p:extLst>
      <p:ext uri="{BB962C8B-B14F-4D97-AF65-F5344CB8AC3E}">
        <p14:creationId xmlns:p14="http://schemas.microsoft.com/office/powerpoint/2010/main" val="17886110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9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23528" y="1183183"/>
            <a:ext cx="8496944" cy="5486177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is-I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828" y="1719941"/>
            <a:ext cx="7126548" cy="48078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1719941"/>
            <a:ext cx="7933476" cy="40324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90770" y="508610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Week 6</a:t>
            </a:r>
            <a:endParaRPr lang="en-GB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89938" y="1340768"/>
            <a:ext cx="6866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Tuesday  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58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8047" y="1797768"/>
            <a:ext cx="1607649" cy="3719464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dirty="0">
                <a:latin typeface="Comic Sans MS" panose="030F0702030302020204" pitchFamily="66" charset="0"/>
              </a:rPr>
              <a:t>To be abe to substitute into a two step expression </a:t>
            </a:r>
          </a:p>
          <a:p>
            <a:pPr algn="ctr"/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4" name="Rounded Rectangle 3"/>
          <p:cNvSpPr/>
          <p:nvPr/>
        </p:nvSpPr>
        <p:spPr>
          <a:xfrm>
            <a:off x="2055970" y="5877272"/>
            <a:ext cx="6908518" cy="98072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2204867" y="170928"/>
            <a:ext cx="3078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latin typeface="Comic Sans MS" panose="030F0702030302020204" pitchFamily="66" charset="0"/>
              </a:rPr>
              <a:t>Substitute into a Two Step Expression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75399" y="6167581"/>
            <a:ext cx="6665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Input, Output, Bracket, Substitute, Variable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85ACEF-B1D0-2647-B4AF-8B3CFDE31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1922118"/>
            <a:ext cx="58166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910939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39BA478-6385-9841-A5D6-782D1B9A2FB2}"/>
              </a:ext>
            </a:extLst>
          </p:cNvPr>
          <p:cNvSpPr/>
          <p:nvPr/>
        </p:nvSpPr>
        <p:spPr>
          <a:xfrm>
            <a:off x="251520" y="1196752"/>
            <a:ext cx="8568952" cy="554461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361FF2-587F-7148-9EB0-EC87C117EFC1}"/>
              </a:ext>
            </a:extLst>
          </p:cNvPr>
          <p:cNvSpPr txBox="1"/>
          <p:nvPr/>
        </p:nvSpPr>
        <p:spPr>
          <a:xfrm>
            <a:off x="2123728" y="1260049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>
                <a:latin typeface="Comic Sans MS" panose="030F0902030302020204" pitchFamily="66" charset="0"/>
              </a:rPr>
              <a:t>Whiteboards - Discover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A08CC8-8997-1F4D-8A87-230DF5FBB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812318"/>
            <a:ext cx="6912768" cy="41017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ECFA18-6558-CD47-B888-1AB227643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530" y="5572968"/>
            <a:ext cx="5372100" cy="1168400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BA34951-501B-7D40-B04F-7A954834A665}"/>
              </a:ext>
            </a:extLst>
          </p:cNvPr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458CB7-A460-FB48-A867-E09156550E61}"/>
              </a:ext>
            </a:extLst>
          </p:cNvPr>
          <p:cNvSpPr txBox="1"/>
          <p:nvPr/>
        </p:nvSpPr>
        <p:spPr>
          <a:xfrm>
            <a:off x="2204867" y="170928"/>
            <a:ext cx="3078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latin typeface="Comic Sans MS" panose="030F0702030302020204" pitchFamily="66" charset="0"/>
              </a:rPr>
              <a:t>Substitute into a Two Step Expression</a:t>
            </a:r>
          </a:p>
        </p:txBody>
      </p:sp>
    </p:spTree>
    <p:extLst>
      <p:ext uri="{BB962C8B-B14F-4D97-AF65-F5344CB8AC3E}">
        <p14:creationId xmlns:p14="http://schemas.microsoft.com/office/powerpoint/2010/main" val="317718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E9A258-756B-564D-AAA7-A554F1AD6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492896"/>
            <a:ext cx="4724400" cy="2717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2105BF-0264-A74A-8572-64182BCFA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070301"/>
            <a:ext cx="4724400" cy="422595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C74546A-96A7-5241-A22C-5E8DFF1C02CC}"/>
              </a:ext>
            </a:extLst>
          </p:cNvPr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82EDB9-3134-7645-B3F3-A9D8C5015A8A}"/>
              </a:ext>
            </a:extLst>
          </p:cNvPr>
          <p:cNvSpPr txBox="1"/>
          <p:nvPr/>
        </p:nvSpPr>
        <p:spPr>
          <a:xfrm>
            <a:off x="2204867" y="170928"/>
            <a:ext cx="3078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latin typeface="Comic Sans MS" panose="030F0702030302020204" pitchFamily="66" charset="0"/>
              </a:rPr>
              <a:t>Substitute into a Two Step Expression</a:t>
            </a:r>
          </a:p>
        </p:txBody>
      </p:sp>
    </p:spTree>
    <p:extLst>
      <p:ext uri="{BB962C8B-B14F-4D97-AF65-F5344CB8AC3E}">
        <p14:creationId xmlns:p14="http://schemas.microsoft.com/office/powerpoint/2010/main" val="19479910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59E90C-334E-F341-AE9A-B47976F4B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708920"/>
            <a:ext cx="4608512" cy="21679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1FFCD2-458D-1042-8A03-F28C82CC1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060848"/>
            <a:ext cx="5328592" cy="476640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409A5D0-6186-9442-8FD8-287BE3A1151E}"/>
              </a:ext>
            </a:extLst>
          </p:cNvPr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686C27-B5DA-B64A-9E35-B9517B9FE623}"/>
              </a:ext>
            </a:extLst>
          </p:cNvPr>
          <p:cNvSpPr txBox="1"/>
          <p:nvPr/>
        </p:nvSpPr>
        <p:spPr>
          <a:xfrm>
            <a:off x="2204867" y="170928"/>
            <a:ext cx="3078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latin typeface="Comic Sans MS" panose="030F0702030302020204" pitchFamily="66" charset="0"/>
              </a:rPr>
              <a:t>Substitute into a Two Step Expression</a:t>
            </a:r>
          </a:p>
        </p:txBody>
      </p:sp>
    </p:spTree>
    <p:extLst>
      <p:ext uri="{BB962C8B-B14F-4D97-AF65-F5344CB8AC3E}">
        <p14:creationId xmlns:p14="http://schemas.microsoft.com/office/powerpoint/2010/main" val="19593693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28D6F5-85EC-844A-9FB8-132E8BD43C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1" r="2384"/>
          <a:stretch/>
        </p:blipFill>
        <p:spPr>
          <a:xfrm>
            <a:off x="283173" y="1015038"/>
            <a:ext cx="4710718" cy="56603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633CB97-60F1-E644-8DB5-BCCCBD27AE1F}"/>
              </a:ext>
            </a:extLst>
          </p:cNvPr>
          <p:cNvSpPr/>
          <p:nvPr/>
        </p:nvSpPr>
        <p:spPr>
          <a:xfrm>
            <a:off x="323528" y="1480311"/>
            <a:ext cx="4670363" cy="1440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160767-C593-FD4B-9101-D07FA1030BC0}"/>
              </a:ext>
            </a:extLst>
          </p:cNvPr>
          <p:cNvSpPr/>
          <p:nvPr/>
        </p:nvSpPr>
        <p:spPr>
          <a:xfrm>
            <a:off x="285784" y="3273498"/>
            <a:ext cx="4670364" cy="158417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D7C7E2-843F-2049-967E-4EAF48063015}"/>
              </a:ext>
            </a:extLst>
          </p:cNvPr>
          <p:cNvSpPr/>
          <p:nvPr/>
        </p:nvSpPr>
        <p:spPr>
          <a:xfrm>
            <a:off x="261677" y="5114829"/>
            <a:ext cx="4670365" cy="156054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6665A9-3BF6-354E-A159-42C23E449A74}"/>
              </a:ext>
            </a:extLst>
          </p:cNvPr>
          <p:cNvSpPr/>
          <p:nvPr/>
        </p:nvSpPr>
        <p:spPr>
          <a:xfrm>
            <a:off x="3923928" y="1550729"/>
            <a:ext cx="216024" cy="400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EBFF1A-C645-3746-A568-CF4CFA01FF6B}"/>
              </a:ext>
            </a:extLst>
          </p:cNvPr>
          <p:cNvSpPr/>
          <p:nvPr/>
        </p:nvSpPr>
        <p:spPr>
          <a:xfrm>
            <a:off x="3928843" y="4384418"/>
            <a:ext cx="216024" cy="400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0836F9-FB43-CC4D-ACD6-007F0981413C}"/>
              </a:ext>
            </a:extLst>
          </p:cNvPr>
          <p:cNvSpPr/>
          <p:nvPr/>
        </p:nvSpPr>
        <p:spPr>
          <a:xfrm>
            <a:off x="323528" y="4193299"/>
            <a:ext cx="216024" cy="400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66A3B36-C943-B24B-BC92-B6045CD2C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622" y="2132856"/>
            <a:ext cx="3903245" cy="129614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9325574-C31A-9349-83D6-2BA96E760ED2}"/>
              </a:ext>
            </a:extLst>
          </p:cNvPr>
          <p:cNvSpPr/>
          <p:nvPr/>
        </p:nvSpPr>
        <p:spPr>
          <a:xfrm>
            <a:off x="5193662" y="3584502"/>
            <a:ext cx="36671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902030302020204" pitchFamily="66" charset="0"/>
              </a:rPr>
              <a:t>Dora has made a mistake. </a:t>
            </a:r>
          </a:p>
          <a:p>
            <a:pPr marL="342900" indent="-342900">
              <a:buAutoNum type="alphaLcParenR"/>
            </a:pPr>
            <a:r>
              <a:rPr lang="en-GB" dirty="0">
                <a:latin typeface="Comic Sans MS" panose="030F0902030302020204" pitchFamily="66" charset="0"/>
              </a:rPr>
              <a:t>What calculation should Dora have completed first? Correct her working out. </a:t>
            </a:r>
          </a:p>
          <a:p>
            <a:pPr marL="342900" indent="-342900">
              <a:buAutoNum type="alphaLcParenR"/>
            </a:pPr>
            <a:r>
              <a:rPr lang="en-GB" dirty="0">
                <a:latin typeface="Comic Sans MS" panose="030F0902030302020204" pitchFamily="66" charset="0"/>
              </a:rPr>
              <a:t>What would the expression need, for the answer 144 to be correct?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3C11950-13AB-AA40-928F-3BB634644F93}"/>
              </a:ext>
            </a:extLst>
          </p:cNvPr>
          <p:cNvSpPr/>
          <p:nvPr/>
        </p:nvSpPr>
        <p:spPr>
          <a:xfrm>
            <a:off x="6667204" y="1403505"/>
            <a:ext cx="720080" cy="53836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5B8411A3-03AF-5142-90FD-8B92ACCBBD25}"/>
              </a:ext>
            </a:extLst>
          </p:cNvPr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0BF180-58D5-9F45-ADC3-031D3B68892E}"/>
              </a:ext>
            </a:extLst>
          </p:cNvPr>
          <p:cNvSpPr txBox="1"/>
          <p:nvPr/>
        </p:nvSpPr>
        <p:spPr>
          <a:xfrm>
            <a:off x="2204867" y="170928"/>
            <a:ext cx="3078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latin typeface="Comic Sans MS" panose="030F0702030302020204" pitchFamily="66" charset="0"/>
              </a:rPr>
              <a:t>Substitute into a Two Step Expression</a:t>
            </a:r>
          </a:p>
        </p:txBody>
      </p:sp>
    </p:spTree>
    <p:extLst>
      <p:ext uri="{BB962C8B-B14F-4D97-AF65-F5344CB8AC3E}">
        <p14:creationId xmlns:p14="http://schemas.microsoft.com/office/powerpoint/2010/main" val="27276990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401A8E-3533-E347-84A1-47D739D02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96751"/>
            <a:ext cx="5472608" cy="54594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D7B5265-7C45-A74C-91FE-ED4BD682A6AF}"/>
              </a:ext>
            </a:extLst>
          </p:cNvPr>
          <p:cNvSpPr/>
          <p:nvPr/>
        </p:nvSpPr>
        <p:spPr>
          <a:xfrm>
            <a:off x="323528" y="1532271"/>
            <a:ext cx="5472608" cy="16086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92521C-A4C2-D24B-8100-20A5BC60E8B2}"/>
              </a:ext>
            </a:extLst>
          </p:cNvPr>
          <p:cNvSpPr/>
          <p:nvPr/>
        </p:nvSpPr>
        <p:spPr>
          <a:xfrm>
            <a:off x="285783" y="3273498"/>
            <a:ext cx="5472609" cy="176956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03D92F-06FE-6D4A-8FD6-B47DE75310CC}"/>
              </a:ext>
            </a:extLst>
          </p:cNvPr>
          <p:cNvSpPr/>
          <p:nvPr/>
        </p:nvSpPr>
        <p:spPr>
          <a:xfrm>
            <a:off x="261677" y="5114829"/>
            <a:ext cx="5472610" cy="15413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4098E4-F00F-7149-9540-F0724745CAD4}"/>
              </a:ext>
            </a:extLst>
          </p:cNvPr>
          <p:cNvSpPr txBox="1"/>
          <p:nvPr/>
        </p:nvSpPr>
        <p:spPr>
          <a:xfrm>
            <a:off x="6084168" y="2540803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902030302020204" pitchFamily="66" charset="0"/>
              </a:rPr>
              <a:t>a) Should have squared the 3 first (BIDMAS)</a:t>
            </a:r>
          </a:p>
          <a:p>
            <a:endParaRPr lang="en-GB" dirty="0">
              <a:latin typeface="Comic Sans MS" panose="030F0902030302020204" pitchFamily="66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56EC0BF-EFDC-CF4C-9ED7-7EC6745BE91A}"/>
              </a:ext>
            </a:extLst>
          </p:cNvPr>
          <p:cNvSpPr/>
          <p:nvPr/>
        </p:nvSpPr>
        <p:spPr>
          <a:xfrm>
            <a:off x="6948264" y="1773505"/>
            <a:ext cx="720080" cy="53836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6FD3287-BE13-6142-BF8F-CAE66E2142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530" r="67393" b="1"/>
          <a:stretch/>
        </p:blipFill>
        <p:spPr>
          <a:xfrm>
            <a:off x="6228184" y="3273498"/>
            <a:ext cx="1296144" cy="7405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AA20C2-5961-8744-8977-5D8017FDBE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156" t="-2335"/>
          <a:stretch/>
        </p:blipFill>
        <p:spPr>
          <a:xfrm>
            <a:off x="6228184" y="4032679"/>
            <a:ext cx="1742852" cy="7538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2C042FE-172E-2743-AE38-80B703056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2860" y="5083947"/>
            <a:ext cx="1333500" cy="762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37DD06A-78ED-7647-B742-E31C2AAADDDA}"/>
              </a:ext>
            </a:extLst>
          </p:cNvPr>
          <p:cNvSpPr txBox="1"/>
          <p:nvPr/>
        </p:nvSpPr>
        <p:spPr>
          <a:xfrm>
            <a:off x="6084168" y="5043064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902030302020204" pitchFamily="66" charset="0"/>
              </a:rPr>
              <a:t>b)</a:t>
            </a:r>
          </a:p>
          <a:p>
            <a:endParaRPr lang="en-GB" dirty="0">
              <a:latin typeface="Comic Sans MS" panose="030F0902030302020204" pitchFamily="66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3CAF67A-522C-EE4C-A468-75B07C3C7F07}"/>
              </a:ext>
            </a:extLst>
          </p:cNvPr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E40FD9-3E82-FF46-9331-4732D8FECDE6}"/>
              </a:ext>
            </a:extLst>
          </p:cNvPr>
          <p:cNvSpPr txBox="1"/>
          <p:nvPr/>
        </p:nvSpPr>
        <p:spPr>
          <a:xfrm>
            <a:off x="2204867" y="170928"/>
            <a:ext cx="3078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latin typeface="Comic Sans MS" panose="030F0702030302020204" pitchFamily="66" charset="0"/>
              </a:rPr>
              <a:t>Substitute into a Two Step Expression</a:t>
            </a:r>
          </a:p>
        </p:txBody>
      </p:sp>
    </p:spTree>
    <p:extLst>
      <p:ext uri="{BB962C8B-B14F-4D97-AF65-F5344CB8AC3E}">
        <p14:creationId xmlns:p14="http://schemas.microsoft.com/office/powerpoint/2010/main" val="9880959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31640" y="1844824"/>
                <a:ext cx="6552728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sz="2400" dirty="0" smtClean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2400" dirty="0" smtClean="0">
                    <a:latin typeface="Comic Sans MS" panose="030F0702030302020204" pitchFamily="66" charset="0"/>
                  </a:rPr>
                  <a:t>, work out the value of: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endParaRPr lang="en-GB" sz="3600" dirty="0" smtClean="0">
                  <a:latin typeface="Comic Sans MS" panose="030F0702030302020204" pitchFamily="66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3600" b="0" dirty="0" smtClean="0">
                  <a:latin typeface="Comic Sans MS" panose="030F0702030302020204" pitchFamily="66" charset="0"/>
                </a:endParaRPr>
              </a:p>
              <a:p>
                <a:endParaRPr lang="en-GB" sz="3600" dirty="0">
                  <a:latin typeface="Comic Sans MS" panose="030F0702030302020204" pitchFamily="66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3600" dirty="0" smtClean="0">
                  <a:latin typeface="Comic Sans MS" panose="030F0702030302020204" pitchFamily="66" charset="0"/>
                </a:endParaRPr>
              </a:p>
              <a:p>
                <a:endParaRPr lang="en-GB" sz="2400" dirty="0" smtClean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844824"/>
                <a:ext cx="6552728" cy="3416320"/>
              </a:xfrm>
              <a:prstGeom prst="rect">
                <a:avLst/>
              </a:prstGeom>
              <a:blipFill>
                <a:blip r:embed="rId2"/>
                <a:stretch>
                  <a:fillRect l="-1395" t="-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4981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9512" y="1124744"/>
            <a:ext cx="8784976" cy="5733256"/>
          </a:xfrm>
          <a:prstGeom prst="roundRect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en-GB" sz="1600" dirty="0" smtClean="0">
                <a:latin typeface="Comic Sans MS" panose="030F0702030302020204" pitchFamily="66" charset="0"/>
              </a:rPr>
              <a:t>      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1817956" y="332656"/>
            <a:ext cx="385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Homework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39552" y="1346772"/>
            <a:ext cx="7992888" cy="287431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WEEK: KNOWLEDGE ORGANISER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3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232" y="2276872"/>
            <a:ext cx="6946143" cy="168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962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820712" y="1196752"/>
            <a:ext cx="870942" cy="8268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1622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773066" y="1196752"/>
            <a:ext cx="870942" cy="82685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164288" y="1196752"/>
            <a:ext cx="870942" cy="82685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6746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1979712" y="188769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28" name="TextBox 27"/>
          <p:cNvSpPr txBox="1"/>
          <p:nvPr/>
        </p:nvSpPr>
        <p:spPr>
          <a:xfrm>
            <a:off x="2015716" y="272234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My Question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2856"/>
            <a:ext cx="1865310" cy="45155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105421"/>
            <a:ext cx="2591131" cy="45430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059024"/>
            <a:ext cx="2638344" cy="463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22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616498" y="1522028"/>
            <a:ext cx="870942" cy="8268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1622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102994" y="1522028"/>
            <a:ext cx="870942" cy="82685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740352" y="1522028"/>
            <a:ext cx="870942" cy="82685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6746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1979712" y="188769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28" name="TextBox 27"/>
          <p:cNvSpPr txBox="1"/>
          <p:nvPr/>
        </p:nvSpPr>
        <p:spPr>
          <a:xfrm>
            <a:off x="2015716" y="272234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Answers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16" y="2492896"/>
            <a:ext cx="1474911" cy="41924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492896"/>
            <a:ext cx="1144461" cy="41924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996" y="2492895"/>
            <a:ext cx="1276476" cy="419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5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39BA478-6385-9841-A5D6-782D1B9A2FB2}"/>
              </a:ext>
            </a:extLst>
          </p:cNvPr>
          <p:cNvSpPr/>
          <p:nvPr/>
        </p:nvSpPr>
        <p:spPr>
          <a:xfrm>
            <a:off x="251520" y="1196752"/>
            <a:ext cx="8568952" cy="554461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C68A0E-105F-0046-B3CD-3EAAC6BB1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2101504"/>
            <a:ext cx="7975600" cy="2247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361FF2-587F-7148-9EB0-EC87C117EFC1}"/>
              </a:ext>
            </a:extLst>
          </p:cNvPr>
          <p:cNvSpPr txBox="1"/>
          <p:nvPr/>
        </p:nvSpPr>
        <p:spPr>
          <a:xfrm>
            <a:off x="3143833" y="1290243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>
                <a:latin typeface="Comic Sans MS" panose="030F0902030302020204" pitchFamily="66" charset="0"/>
              </a:rPr>
              <a:t>Whiteboards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EECC77-6EFB-CD4E-B7B7-5E50D3E2E2E0}"/>
              </a:ext>
            </a:extLst>
          </p:cNvPr>
          <p:cNvSpPr txBox="1"/>
          <p:nvPr/>
        </p:nvSpPr>
        <p:spPr>
          <a:xfrm>
            <a:off x="685478" y="4349404"/>
            <a:ext cx="1008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400" dirty="0">
                <a:latin typeface="Comic Sans MS" panose="030F0902030302020204" pitchFamily="66" charset="0"/>
              </a:rPr>
              <a:t>4</a:t>
            </a:r>
          </a:p>
          <a:p>
            <a:pPr marL="342900" indent="-342900">
              <a:buAutoNum type="arabicPeriod"/>
            </a:pPr>
            <a:r>
              <a:rPr lang="en-GB" sz="2400" dirty="0">
                <a:latin typeface="Comic Sans MS" panose="030F0902030302020204" pitchFamily="66" charset="0"/>
              </a:rPr>
              <a:t>6</a:t>
            </a:r>
          </a:p>
          <a:p>
            <a:pPr marL="342900" indent="-342900">
              <a:buAutoNum type="arabicPeriod"/>
            </a:pPr>
            <a:r>
              <a:rPr lang="en-GB" sz="2400" dirty="0">
                <a:latin typeface="Comic Sans MS" panose="030F0902030302020204" pitchFamily="66" charset="0"/>
              </a:rPr>
              <a:t>1.5</a:t>
            </a:r>
          </a:p>
          <a:p>
            <a:pPr marL="342900" indent="-342900">
              <a:buAutoNum type="arabicPeriod"/>
            </a:pPr>
            <a:r>
              <a:rPr lang="en-GB" sz="2400" dirty="0">
                <a:latin typeface="Comic Sans MS" panose="030F0902030302020204" pitchFamily="66" charset="0"/>
              </a:rPr>
              <a:t>-7</a:t>
            </a:r>
          </a:p>
          <a:p>
            <a:endParaRPr lang="en-GB" sz="2400" dirty="0">
              <a:latin typeface="Comic Sans MS" panose="030F09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3DC510-FDFA-AD4F-AA5B-AE0867A81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677" y="6032282"/>
            <a:ext cx="7251700" cy="4826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2D82617-27A1-0047-B615-A0C41368A69B}"/>
              </a:ext>
            </a:extLst>
          </p:cNvPr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92A45D-E880-2640-BBB2-D4C0C78A490B}"/>
              </a:ext>
            </a:extLst>
          </p:cNvPr>
          <p:cNvSpPr txBox="1"/>
          <p:nvPr/>
        </p:nvSpPr>
        <p:spPr>
          <a:xfrm>
            <a:off x="2204867" y="170928"/>
            <a:ext cx="3078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latin typeface="Comic Sans MS" panose="030F0702030302020204" pitchFamily="66" charset="0"/>
              </a:rPr>
              <a:t>Substitute into a Two Step Expression</a:t>
            </a:r>
          </a:p>
        </p:txBody>
      </p:sp>
    </p:spTree>
    <p:extLst>
      <p:ext uri="{BB962C8B-B14F-4D97-AF65-F5344CB8AC3E}">
        <p14:creationId xmlns:p14="http://schemas.microsoft.com/office/powerpoint/2010/main" val="1314507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9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23528" y="1183183"/>
            <a:ext cx="8496944" cy="5486177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is-I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216" y="1710100"/>
            <a:ext cx="6714120" cy="48720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202" y="1805006"/>
            <a:ext cx="7307147" cy="47432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90770" y="508610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Week 5</a:t>
            </a:r>
            <a:endParaRPr lang="en-GB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089938" y="1340768"/>
            <a:ext cx="441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Tuesday  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90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8047" y="1797768"/>
            <a:ext cx="1607649" cy="3719464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dirty="0">
                <a:latin typeface="Comic Sans MS" panose="030F0702030302020204" pitchFamily="66" charset="0"/>
              </a:rPr>
              <a:t>To be able to substitute into a single expression</a:t>
            </a:r>
          </a:p>
          <a:p>
            <a:pPr algn="ctr"/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4" name="Rounded Rectangle 3"/>
          <p:cNvSpPr/>
          <p:nvPr/>
        </p:nvSpPr>
        <p:spPr>
          <a:xfrm>
            <a:off x="2055970" y="5877272"/>
            <a:ext cx="6908518" cy="98072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2204867" y="170928"/>
            <a:ext cx="3078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latin typeface="Comic Sans MS" panose="030F0702030302020204" pitchFamily="66" charset="0"/>
              </a:rPr>
              <a:t>Substitute into a Single Expressions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30571" y="6182970"/>
            <a:ext cx="6665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Expression, Evaluate, Substitute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461128-EFAA-AC4C-B392-D2B9292ACA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958"/>
          <a:stretch/>
        </p:blipFill>
        <p:spPr>
          <a:xfrm>
            <a:off x="2809708" y="1556792"/>
            <a:ext cx="5396791" cy="247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34197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E101397-4F7C-4349-873F-5E0A9A2E7D12}"/>
              </a:ext>
            </a:extLst>
          </p:cNvPr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7770D2-9883-B04F-B6F0-148C1248D6E3}"/>
              </a:ext>
            </a:extLst>
          </p:cNvPr>
          <p:cNvSpPr txBox="1"/>
          <p:nvPr/>
        </p:nvSpPr>
        <p:spPr>
          <a:xfrm>
            <a:off x="2204867" y="170928"/>
            <a:ext cx="3078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latin typeface="Comic Sans MS" panose="030F0702030302020204" pitchFamily="66" charset="0"/>
              </a:rPr>
              <a:t>Substitute into a Single Expressions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D7ABD35-A10C-064B-A4A2-282300048774}"/>
              </a:ext>
            </a:extLst>
          </p:cNvPr>
          <p:cNvSpPr/>
          <p:nvPr/>
        </p:nvSpPr>
        <p:spPr>
          <a:xfrm>
            <a:off x="218962" y="1179040"/>
            <a:ext cx="8673517" cy="556232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DF4BDD-025C-174B-9E47-1C379F0284FD}"/>
              </a:ext>
            </a:extLst>
          </p:cNvPr>
          <p:cNvSpPr txBox="1"/>
          <p:nvPr/>
        </p:nvSpPr>
        <p:spPr>
          <a:xfrm>
            <a:off x="2718055" y="1192615"/>
            <a:ext cx="3078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>
                <a:latin typeface="Comic Sans MS" panose="030F0702030302020204" pitchFamily="66" charset="0"/>
              </a:rPr>
              <a:t>Discussion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3B09F2-C688-0145-BC22-9F1BA88751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715"/>
          <a:stretch/>
        </p:blipFill>
        <p:spPr>
          <a:xfrm>
            <a:off x="953860" y="2163516"/>
            <a:ext cx="6858500" cy="51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9510D7-D0F8-A441-AFC3-1710ACA9DD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909"/>
          <a:stretch/>
        </p:blipFill>
        <p:spPr>
          <a:xfrm>
            <a:off x="953858" y="3861048"/>
            <a:ext cx="6984776" cy="539867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4EC35B7-7D4C-9C44-8623-1B11E0260278}"/>
              </a:ext>
            </a:extLst>
          </p:cNvPr>
          <p:cNvSpPr/>
          <p:nvPr/>
        </p:nvSpPr>
        <p:spPr>
          <a:xfrm>
            <a:off x="1115616" y="5727044"/>
            <a:ext cx="3848358" cy="87447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dirty="0">
                <a:latin typeface="Comic Sans MS" panose="030F0902030302020204" pitchFamily="66" charset="0"/>
              </a:rPr>
              <a:t>Addition is Commutative </a:t>
            </a:r>
          </a:p>
          <a:p>
            <a:pPr algn="ctr"/>
            <a:r>
              <a:rPr lang="is-IS" dirty="0">
                <a:latin typeface="Comic Sans MS" panose="030F0902030302020204" pitchFamily="66" charset="0"/>
              </a:rPr>
              <a:t>Subtraction is not Commutative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0C60A59-6653-B04F-A172-460462AE11EE}"/>
              </a:ext>
            </a:extLst>
          </p:cNvPr>
          <p:cNvSpPr/>
          <p:nvPr/>
        </p:nvSpPr>
        <p:spPr>
          <a:xfrm>
            <a:off x="5623782" y="5731020"/>
            <a:ext cx="2425430" cy="87447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dirty="0">
                <a:latin typeface="Comic Sans MS" panose="030F0902030302020204" pitchFamily="66" charset="0"/>
              </a:rPr>
              <a:t>Commutative means to give the same result</a:t>
            </a:r>
          </a:p>
        </p:txBody>
      </p:sp>
    </p:spTree>
    <p:extLst>
      <p:ext uri="{BB962C8B-B14F-4D97-AF65-F5344CB8AC3E}">
        <p14:creationId xmlns:p14="http://schemas.microsoft.com/office/powerpoint/2010/main" val="179758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E101397-4F7C-4349-873F-5E0A9A2E7D12}"/>
              </a:ext>
            </a:extLst>
          </p:cNvPr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7770D2-9883-B04F-B6F0-148C1248D6E3}"/>
              </a:ext>
            </a:extLst>
          </p:cNvPr>
          <p:cNvSpPr txBox="1"/>
          <p:nvPr/>
        </p:nvSpPr>
        <p:spPr>
          <a:xfrm>
            <a:off x="2204867" y="170928"/>
            <a:ext cx="3078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latin typeface="Comic Sans MS" panose="030F0702030302020204" pitchFamily="66" charset="0"/>
              </a:rPr>
              <a:t>Substitute into a Single Expressions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D7ABD35-A10C-064B-A4A2-282300048774}"/>
              </a:ext>
            </a:extLst>
          </p:cNvPr>
          <p:cNvSpPr/>
          <p:nvPr/>
        </p:nvSpPr>
        <p:spPr>
          <a:xfrm>
            <a:off x="218962" y="1179040"/>
            <a:ext cx="8673517" cy="556232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DF4BDD-025C-174B-9E47-1C379F0284FD}"/>
              </a:ext>
            </a:extLst>
          </p:cNvPr>
          <p:cNvSpPr txBox="1"/>
          <p:nvPr/>
        </p:nvSpPr>
        <p:spPr>
          <a:xfrm>
            <a:off x="2718055" y="1192615"/>
            <a:ext cx="3078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>
                <a:latin typeface="Comic Sans MS" panose="030F0702030302020204" pitchFamily="66" charset="0"/>
              </a:rPr>
              <a:t>Discussion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3B09F2-C688-0145-BC22-9F1BA88751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640" b="35329"/>
          <a:stretch/>
        </p:blipFill>
        <p:spPr>
          <a:xfrm>
            <a:off x="971600" y="2276872"/>
            <a:ext cx="6858492" cy="64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023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DGL Triangle Constructions TDS</Template>
  <TotalTime>4445</TotalTime>
  <Words>577</Words>
  <Application>Microsoft Office PowerPoint</Application>
  <PresentationFormat>On-screen Show (4:3)</PresentationFormat>
  <Paragraphs>217</Paragraphs>
  <Slides>52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Microsoft YaHei</vt:lpstr>
      <vt:lpstr>Arial</vt:lpstr>
      <vt:lpstr>Calibri</vt:lpstr>
      <vt:lpstr>Cambria Math</vt:lpstr>
      <vt:lpstr>Comic Sans MS</vt:lpstr>
      <vt:lpstr>Times New Roman</vt:lpstr>
      <vt:lpstr>Wingdings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cla@birkenheadparkschool.com</dc:creator>
  <cp:lastModifiedBy>Antonia Clarke</cp:lastModifiedBy>
  <cp:revision>200</cp:revision>
  <cp:lastPrinted>2018-05-09T08:13:28Z</cp:lastPrinted>
  <dcterms:created xsi:type="dcterms:W3CDTF">2010-11-01T14:37:27Z</dcterms:created>
  <dcterms:modified xsi:type="dcterms:W3CDTF">2020-09-17T08:47:48Z</dcterms:modified>
</cp:coreProperties>
</file>