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4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3" r:id="rId32"/>
    <p:sldId id="284" r:id="rId33"/>
    <p:sldId id="285" r:id="rId34"/>
    <p:sldId id="281" r:id="rId35"/>
    <p:sldId id="286" r:id="rId36"/>
    <p:sldId id="287" r:id="rId37"/>
    <p:sldId id="288"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33CDD-7C9E-4270-927A-589A6EB74C01}" type="doc">
      <dgm:prSet loTypeId="urn:microsoft.com/office/officeart/2005/8/layout/process2" loCatId="process" qsTypeId="urn:microsoft.com/office/officeart/2005/8/quickstyle/simple3" qsCatId="simple" csTypeId="urn:microsoft.com/office/officeart/2005/8/colors/accent0_1" csCatId="mainScheme" phldr="1"/>
      <dgm:spPr/>
    </dgm:pt>
    <dgm:pt modelId="{17636BA1-B2EC-4D7C-855E-431483F0E5EC}">
      <dgm:prSet phldrT="[Text]" custT="1"/>
      <dgm:spPr/>
      <dgm:t>
        <a:bodyPr lIns="180000" anchor="t" anchorCtr="0"/>
        <a:lstStyle/>
        <a:p>
          <a:pPr algn="l"/>
          <a:r>
            <a:rPr lang="en-GB" sz="1000" b="1" u="none" strike="noStrike">
              <a:effectLst/>
              <a:latin typeface="+mn-lt"/>
              <a:ea typeface="+mn-ea"/>
              <a:cs typeface="+mn-cs"/>
            </a:rPr>
            <a:t>What</a:t>
          </a:r>
          <a:r>
            <a:rPr lang="en-GB" sz="1000" b="0" u="none" strike="noStrike">
              <a:effectLst/>
              <a:latin typeface="+mn-lt"/>
              <a:ea typeface="+mn-ea"/>
              <a:cs typeface="+mn-cs"/>
            </a:rPr>
            <a:t> is the writer trying to tell us about the character/theme/setting? </a:t>
          </a:r>
        </a:p>
        <a:p>
          <a:pPr algn="l"/>
          <a:endParaRPr lang="en-GB" sz="300" b="0" u="none" strike="noStrike">
            <a:effectLst/>
            <a:latin typeface="+mn-lt"/>
            <a:ea typeface="+mn-ea"/>
            <a:cs typeface="+mn-cs"/>
          </a:endParaRPr>
        </a:p>
        <a:p>
          <a:pPr algn="l"/>
          <a:r>
            <a:rPr lang="en-GB" sz="1000" b="1" u="none" strike="noStrike">
              <a:effectLst/>
              <a:latin typeface="+mn-lt"/>
              <a:ea typeface="+mn-ea"/>
              <a:cs typeface="+mn-cs"/>
            </a:rPr>
            <a:t>What</a:t>
          </a:r>
          <a:r>
            <a:rPr lang="en-GB" sz="1000" b="0" u="none" strike="noStrike">
              <a:effectLst/>
              <a:latin typeface="+mn-lt"/>
              <a:ea typeface="+mn-ea"/>
              <a:cs typeface="+mn-cs"/>
            </a:rPr>
            <a:t> emotions are being conveyed? </a:t>
          </a:r>
        </a:p>
        <a:p>
          <a:pPr algn="l"/>
          <a:endParaRPr lang="en-GB" sz="300" b="0" u="none" strike="noStrike">
            <a:effectLst/>
            <a:latin typeface="+mn-lt"/>
            <a:ea typeface="+mn-ea"/>
            <a:cs typeface="+mn-cs"/>
          </a:endParaRPr>
        </a:p>
        <a:p>
          <a:pPr algn="l"/>
          <a:r>
            <a:rPr lang="en-GB" sz="1000" b="1" u="none" strike="noStrike">
              <a:effectLst/>
              <a:latin typeface="+mn-lt"/>
              <a:ea typeface="+mn-ea"/>
              <a:cs typeface="+mn-cs"/>
            </a:rPr>
            <a:t>What</a:t>
          </a:r>
          <a:r>
            <a:rPr lang="en-GB" sz="1000" b="0" u="none" strike="noStrike">
              <a:effectLst/>
              <a:latin typeface="+mn-lt"/>
              <a:ea typeface="+mn-ea"/>
              <a:cs typeface="+mn-cs"/>
            </a:rPr>
            <a:t> do they want us to feel as a reader? </a:t>
          </a:r>
          <a:endParaRPr lang="en-US" sz="1000" b="0" dirty="0"/>
        </a:p>
      </dgm:t>
    </dgm:pt>
    <dgm:pt modelId="{7E339A58-2C6F-460C-8C4F-E91EB7310364}" type="parTrans" cxnId="{4EE5BDC2-C0AE-429A-8F61-A81FEDD5F35B}">
      <dgm:prSet/>
      <dgm:spPr/>
      <dgm:t>
        <a:bodyPr/>
        <a:lstStyle/>
        <a:p>
          <a:endParaRPr lang="en-US" sz="1000"/>
        </a:p>
      </dgm:t>
    </dgm:pt>
    <dgm:pt modelId="{67CD337F-4DC3-45EF-9CD9-7D3010778F98}" type="sibTrans" cxnId="{4EE5BDC2-C0AE-429A-8F61-A81FEDD5F35B}">
      <dgm:prSet/>
      <dgm:spPr/>
      <dgm:t>
        <a:bodyPr/>
        <a:lstStyle/>
        <a:p>
          <a:endParaRPr lang="en-US" sz="1000"/>
        </a:p>
      </dgm:t>
    </dgm:pt>
    <dgm:pt modelId="{D933E467-10A5-4E04-A443-0463899F3B9C}">
      <dgm:prSet phldrT="[Text]" custT="1"/>
      <dgm:spPr/>
      <dgm:t>
        <a:bodyPr lIns="180000" anchor="t" anchorCtr="0"/>
        <a:lstStyle/>
        <a:p>
          <a:pPr algn="l"/>
          <a:endParaRPr lang="en-US" sz="300" b="0"/>
        </a:p>
        <a:p>
          <a:pPr algn="l"/>
          <a:r>
            <a:rPr lang="en-GB" sz="1000" b="1" u="none" strike="noStrike">
              <a:effectLst/>
              <a:latin typeface="+mn-lt"/>
              <a:ea typeface="+mn-ea"/>
              <a:cs typeface="+mn-cs"/>
            </a:rPr>
            <a:t>How</a:t>
          </a:r>
          <a:r>
            <a:rPr lang="en-GB" sz="1000" b="0" u="none" strike="noStrike">
              <a:effectLst/>
              <a:latin typeface="+mn-lt"/>
              <a:ea typeface="+mn-ea"/>
              <a:cs typeface="+mn-cs"/>
            </a:rPr>
            <a:t> is the writer doing this? – element from Language/Form/Structure</a:t>
          </a:r>
        </a:p>
        <a:p>
          <a:pPr algn="l"/>
          <a:endParaRPr lang="en-GB" sz="500" b="0" u="none" strike="noStrike">
            <a:effectLst/>
            <a:latin typeface="+mn-lt"/>
            <a:ea typeface="+mn-ea"/>
            <a:cs typeface="+mn-cs"/>
          </a:endParaRPr>
        </a:p>
        <a:p>
          <a:pPr algn="l"/>
          <a:r>
            <a:rPr lang="en-GB" sz="1000" b="1" u="none" strike="noStrike">
              <a:effectLst/>
              <a:latin typeface="+mn-lt"/>
              <a:ea typeface="+mn-ea"/>
              <a:cs typeface="+mn-cs"/>
            </a:rPr>
            <a:t>How</a:t>
          </a:r>
          <a:r>
            <a:rPr lang="en-GB" sz="1000" b="0" u="none" strike="noStrike">
              <a:effectLst/>
              <a:latin typeface="+mn-lt"/>
              <a:ea typeface="+mn-ea"/>
              <a:cs typeface="+mn-cs"/>
            </a:rPr>
            <a:t> is the using the element of Language/Form/Structure? – analytical verb</a:t>
          </a:r>
        </a:p>
        <a:p>
          <a:pPr algn="l"/>
          <a:endParaRPr lang="en-GB" sz="400" b="0" u="none" strike="noStrike">
            <a:effectLst/>
            <a:latin typeface="+mn-lt"/>
            <a:ea typeface="+mn-ea"/>
            <a:cs typeface="+mn-cs"/>
          </a:endParaRPr>
        </a:p>
        <a:p>
          <a:pPr algn="l"/>
          <a:r>
            <a:rPr lang="en-GB" sz="1000" b="1" u="none" strike="noStrike">
              <a:effectLst/>
              <a:latin typeface="+mn-lt"/>
              <a:ea typeface="+mn-ea"/>
              <a:cs typeface="+mn-cs"/>
            </a:rPr>
            <a:t>How</a:t>
          </a:r>
          <a:r>
            <a:rPr lang="en-GB" sz="1000" b="0" u="none" strike="noStrike">
              <a:effectLst/>
              <a:latin typeface="+mn-lt"/>
              <a:ea typeface="+mn-ea"/>
              <a:cs typeface="+mn-cs"/>
            </a:rPr>
            <a:t> does it tell us something about the context? </a:t>
          </a:r>
          <a:endParaRPr lang="en-US" sz="1000" b="0" dirty="0"/>
        </a:p>
      </dgm:t>
    </dgm:pt>
    <dgm:pt modelId="{30E57F7B-42FA-4A29-A3E8-23C626E401E0}" type="parTrans" cxnId="{0AEB1014-3A81-46E4-9DF9-81B56C3811B0}">
      <dgm:prSet/>
      <dgm:spPr/>
      <dgm:t>
        <a:bodyPr/>
        <a:lstStyle/>
        <a:p>
          <a:endParaRPr lang="en-US" sz="1000"/>
        </a:p>
      </dgm:t>
    </dgm:pt>
    <dgm:pt modelId="{AB7CDAD4-2335-4649-BD25-41769DFF1BDE}" type="sibTrans" cxnId="{0AEB1014-3A81-46E4-9DF9-81B56C3811B0}">
      <dgm:prSet/>
      <dgm:spPr/>
      <dgm:t>
        <a:bodyPr/>
        <a:lstStyle/>
        <a:p>
          <a:endParaRPr lang="en-US" sz="1000"/>
        </a:p>
      </dgm:t>
    </dgm:pt>
    <dgm:pt modelId="{CDA2D55E-2494-401B-A22A-8AC4E01D91EB}">
      <dgm:prSet phldrT="[Text]" custT="1"/>
      <dgm:spPr/>
      <dgm:t>
        <a:bodyPr lIns="180000" anchor="t" anchorCtr="0"/>
        <a:lstStyle/>
        <a:p>
          <a:pPr algn="l"/>
          <a:endParaRPr lang="en-GB" sz="500" b="1" u="none" strike="noStrike" dirty="0">
            <a:effectLst/>
            <a:latin typeface="+mn-lt"/>
            <a:ea typeface="+mn-ea"/>
            <a:cs typeface="+mn-cs"/>
          </a:endParaRPr>
        </a:p>
        <a:p>
          <a:pPr algn="l"/>
          <a:r>
            <a:rPr lang="en-GB" sz="1000" b="1" u="none" strike="noStrike" dirty="0">
              <a:effectLst/>
              <a:latin typeface="+mn-lt"/>
              <a:ea typeface="+mn-ea"/>
              <a:cs typeface="+mn-cs"/>
            </a:rPr>
            <a:t>Why</a:t>
          </a:r>
          <a:r>
            <a:rPr lang="en-GB" sz="1000" b="0" u="none" strike="noStrike" dirty="0">
              <a:effectLst/>
              <a:latin typeface="+mn-lt"/>
              <a:ea typeface="+mn-ea"/>
              <a:cs typeface="+mn-cs"/>
            </a:rPr>
            <a:t> might we interpret it in different ways?</a:t>
          </a:r>
        </a:p>
        <a:p>
          <a:pPr algn="l"/>
          <a:endParaRPr lang="en-GB" sz="300" b="0" u="none" strike="noStrike" dirty="0">
            <a:effectLst/>
            <a:latin typeface="+mn-lt"/>
            <a:ea typeface="+mn-ea"/>
            <a:cs typeface="+mn-cs"/>
          </a:endParaRPr>
        </a:p>
        <a:p>
          <a:pPr algn="l"/>
          <a:r>
            <a:rPr lang="en-GB" sz="1000" b="1" u="none" strike="noStrike" dirty="0">
              <a:effectLst/>
              <a:latin typeface="+mn-lt"/>
              <a:ea typeface="+mn-ea"/>
              <a:cs typeface="+mn-cs"/>
            </a:rPr>
            <a:t>Why</a:t>
          </a:r>
          <a:r>
            <a:rPr lang="en-GB" sz="1000" b="0" u="none" strike="noStrike" dirty="0">
              <a:effectLst/>
              <a:latin typeface="+mn-lt"/>
              <a:ea typeface="+mn-ea"/>
              <a:cs typeface="+mn-cs"/>
            </a:rPr>
            <a:t> did they choose that language? </a:t>
          </a:r>
        </a:p>
        <a:p>
          <a:pPr algn="l"/>
          <a:endParaRPr lang="en-GB" sz="300" b="0" u="none" strike="noStrike" dirty="0">
            <a:effectLst/>
            <a:latin typeface="+mn-lt"/>
            <a:ea typeface="+mn-ea"/>
            <a:cs typeface="+mn-cs"/>
          </a:endParaRPr>
        </a:p>
        <a:p>
          <a:pPr algn="l"/>
          <a:r>
            <a:rPr lang="en-GB" sz="1000" b="1" u="none" strike="noStrike" dirty="0">
              <a:effectLst/>
              <a:latin typeface="+mn-lt"/>
              <a:ea typeface="+mn-ea"/>
              <a:cs typeface="+mn-cs"/>
            </a:rPr>
            <a:t>Why</a:t>
          </a:r>
          <a:r>
            <a:rPr lang="en-GB" sz="1000" b="0" u="none" strike="noStrike" dirty="0">
              <a:effectLst/>
              <a:latin typeface="+mn-lt"/>
              <a:ea typeface="+mn-ea"/>
              <a:cs typeface="+mn-cs"/>
            </a:rPr>
            <a:t> is the writer doing this? </a:t>
          </a:r>
        </a:p>
      </dgm:t>
    </dgm:pt>
    <dgm:pt modelId="{F1D77B6A-B583-407C-9E0A-EE4EE44615DB}" type="parTrans" cxnId="{8588A728-E025-47B1-A880-8C7FE657BF16}">
      <dgm:prSet/>
      <dgm:spPr/>
      <dgm:t>
        <a:bodyPr/>
        <a:lstStyle/>
        <a:p>
          <a:endParaRPr lang="en-US" sz="1000"/>
        </a:p>
      </dgm:t>
    </dgm:pt>
    <dgm:pt modelId="{A9BF1567-FEC7-45CF-A05C-1CC064787F4E}" type="sibTrans" cxnId="{8588A728-E025-47B1-A880-8C7FE657BF16}">
      <dgm:prSet/>
      <dgm:spPr/>
      <dgm:t>
        <a:bodyPr/>
        <a:lstStyle/>
        <a:p>
          <a:endParaRPr lang="en-US" sz="1000"/>
        </a:p>
      </dgm:t>
    </dgm:pt>
    <dgm:pt modelId="{32B895CD-9CE6-4460-B2C4-9BD8664093D4}" type="pres">
      <dgm:prSet presAssocID="{FEC33CDD-7C9E-4270-927A-589A6EB74C01}" presName="linearFlow" presStyleCnt="0">
        <dgm:presLayoutVars>
          <dgm:resizeHandles val="exact"/>
        </dgm:presLayoutVars>
      </dgm:prSet>
      <dgm:spPr/>
    </dgm:pt>
    <dgm:pt modelId="{3DD54C26-3E23-4A9A-AB76-FE5081920E71}" type="pres">
      <dgm:prSet presAssocID="{17636BA1-B2EC-4D7C-855E-431483F0E5EC}" presName="node" presStyleLbl="node1" presStyleIdx="0" presStyleCnt="3" custScaleY="153107" custLinFactNeighborX="-22594" custLinFactNeighborY="6672">
        <dgm:presLayoutVars>
          <dgm:bulletEnabled val="1"/>
        </dgm:presLayoutVars>
      </dgm:prSet>
      <dgm:spPr/>
      <dgm:t>
        <a:bodyPr/>
        <a:lstStyle/>
        <a:p>
          <a:endParaRPr lang="en-US"/>
        </a:p>
      </dgm:t>
    </dgm:pt>
    <dgm:pt modelId="{3150520E-455B-48F8-99A2-81D4732A9CD7}" type="pres">
      <dgm:prSet presAssocID="{67CD337F-4DC3-45EF-9CD9-7D3010778F98}" presName="sibTrans" presStyleLbl="sibTrans2D1" presStyleIdx="0" presStyleCnt="2" custFlipHor="1" custScaleX="86213"/>
      <dgm:spPr/>
      <dgm:t>
        <a:bodyPr/>
        <a:lstStyle/>
        <a:p>
          <a:endParaRPr lang="en-US"/>
        </a:p>
      </dgm:t>
    </dgm:pt>
    <dgm:pt modelId="{EFEEF787-C9FC-4A0C-B999-053300CF20EC}" type="pres">
      <dgm:prSet presAssocID="{67CD337F-4DC3-45EF-9CD9-7D3010778F98}" presName="connectorText" presStyleLbl="sibTrans2D1" presStyleIdx="0" presStyleCnt="2"/>
      <dgm:spPr/>
      <dgm:t>
        <a:bodyPr/>
        <a:lstStyle/>
        <a:p>
          <a:endParaRPr lang="en-US"/>
        </a:p>
      </dgm:t>
    </dgm:pt>
    <dgm:pt modelId="{237332A5-2322-475F-BA94-A6B6EE4153E7}" type="pres">
      <dgm:prSet presAssocID="{D933E467-10A5-4E04-A443-0463899F3B9C}" presName="node" presStyleLbl="node1" presStyleIdx="1" presStyleCnt="3" custScaleY="170366">
        <dgm:presLayoutVars>
          <dgm:bulletEnabled val="1"/>
        </dgm:presLayoutVars>
      </dgm:prSet>
      <dgm:spPr/>
      <dgm:t>
        <a:bodyPr/>
        <a:lstStyle/>
        <a:p>
          <a:endParaRPr lang="en-US"/>
        </a:p>
      </dgm:t>
    </dgm:pt>
    <dgm:pt modelId="{3A2B8ED7-FB04-4F8A-AFDC-DEA21442884D}" type="pres">
      <dgm:prSet presAssocID="{AB7CDAD4-2335-4649-BD25-41769DFF1BDE}" presName="sibTrans" presStyleLbl="sibTrans2D1" presStyleIdx="1" presStyleCnt="2"/>
      <dgm:spPr/>
      <dgm:t>
        <a:bodyPr/>
        <a:lstStyle/>
        <a:p>
          <a:endParaRPr lang="en-US"/>
        </a:p>
      </dgm:t>
    </dgm:pt>
    <dgm:pt modelId="{43C2D3E4-E457-4CF9-B970-3753B873D858}" type="pres">
      <dgm:prSet presAssocID="{AB7CDAD4-2335-4649-BD25-41769DFF1BDE}" presName="connectorText" presStyleLbl="sibTrans2D1" presStyleIdx="1" presStyleCnt="2"/>
      <dgm:spPr/>
      <dgm:t>
        <a:bodyPr/>
        <a:lstStyle/>
        <a:p>
          <a:endParaRPr lang="en-US"/>
        </a:p>
      </dgm:t>
    </dgm:pt>
    <dgm:pt modelId="{05256BB5-EE76-49F1-BDDE-EC4CA84C93D0}" type="pres">
      <dgm:prSet presAssocID="{CDA2D55E-2494-401B-A22A-8AC4E01D91EB}" presName="node" presStyleLbl="node1" presStyleIdx="2" presStyleCnt="3" custScaleY="138142" custLinFactNeighborX="1162" custLinFactNeighborY="563">
        <dgm:presLayoutVars>
          <dgm:bulletEnabled val="1"/>
        </dgm:presLayoutVars>
      </dgm:prSet>
      <dgm:spPr/>
      <dgm:t>
        <a:bodyPr/>
        <a:lstStyle/>
        <a:p>
          <a:endParaRPr lang="en-US"/>
        </a:p>
      </dgm:t>
    </dgm:pt>
  </dgm:ptLst>
  <dgm:cxnLst>
    <dgm:cxn modelId="{4EE5BDC2-C0AE-429A-8F61-A81FEDD5F35B}" srcId="{FEC33CDD-7C9E-4270-927A-589A6EB74C01}" destId="{17636BA1-B2EC-4D7C-855E-431483F0E5EC}" srcOrd="0" destOrd="0" parTransId="{7E339A58-2C6F-460C-8C4F-E91EB7310364}" sibTransId="{67CD337F-4DC3-45EF-9CD9-7D3010778F98}"/>
    <dgm:cxn modelId="{D528E62E-A664-4CC1-825F-56C5CE760A1F}" type="presOf" srcId="{FEC33CDD-7C9E-4270-927A-589A6EB74C01}" destId="{32B895CD-9CE6-4460-B2C4-9BD8664093D4}" srcOrd="0" destOrd="0" presId="urn:microsoft.com/office/officeart/2005/8/layout/process2"/>
    <dgm:cxn modelId="{4A2D5597-12D1-4D65-AF7B-582947C2BCF3}" type="presOf" srcId="{CDA2D55E-2494-401B-A22A-8AC4E01D91EB}" destId="{05256BB5-EE76-49F1-BDDE-EC4CA84C93D0}" srcOrd="0" destOrd="0" presId="urn:microsoft.com/office/officeart/2005/8/layout/process2"/>
    <dgm:cxn modelId="{0AEB1014-3A81-46E4-9DF9-81B56C3811B0}" srcId="{FEC33CDD-7C9E-4270-927A-589A6EB74C01}" destId="{D933E467-10A5-4E04-A443-0463899F3B9C}" srcOrd="1" destOrd="0" parTransId="{30E57F7B-42FA-4A29-A3E8-23C626E401E0}" sibTransId="{AB7CDAD4-2335-4649-BD25-41769DFF1BDE}"/>
    <dgm:cxn modelId="{A4033E81-FAE1-48E5-9C02-A4F6BC8634C3}" type="presOf" srcId="{AB7CDAD4-2335-4649-BD25-41769DFF1BDE}" destId="{43C2D3E4-E457-4CF9-B970-3753B873D858}" srcOrd="1" destOrd="0" presId="urn:microsoft.com/office/officeart/2005/8/layout/process2"/>
    <dgm:cxn modelId="{8588A728-E025-47B1-A880-8C7FE657BF16}" srcId="{FEC33CDD-7C9E-4270-927A-589A6EB74C01}" destId="{CDA2D55E-2494-401B-A22A-8AC4E01D91EB}" srcOrd="2" destOrd="0" parTransId="{F1D77B6A-B583-407C-9E0A-EE4EE44615DB}" sibTransId="{A9BF1567-FEC7-45CF-A05C-1CC064787F4E}"/>
    <dgm:cxn modelId="{85B0BE90-6735-440D-90FE-1BD05A19537C}" type="presOf" srcId="{AB7CDAD4-2335-4649-BD25-41769DFF1BDE}" destId="{3A2B8ED7-FB04-4F8A-AFDC-DEA21442884D}" srcOrd="0" destOrd="0" presId="urn:microsoft.com/office/officeart/2005/8/layout/process2"/>
    <dgm:cxn modelId="{9958994E-DA79-415E-8E14-61F09985A5FD}" type="presOf" srcId="{67CD337F-4DC3-45EF-9CD9-7D3010778F98}" destId="{3150520E-455B-48F8-99A2-81D4732A9CD7}" srcOrd="0" destOrd="0" presId="urn:microsoft.com/office/officeart/2005/8/layout/process2"/>
    <dgm:cxn modelId="{EA44516E-F471-496B-951C-1040A3DD6996}" type="presOf" srcId="{17636BA1-B2EC-4D7C-855E-431483F0E5EC}" destId="{3DD54C26-3E23-4A9A-AB76-FE5081920E71}" srcOrd="0" destOrd="0" presId="urn:microsoft.com/office/officeart/2005/8/layout/process2"/>
    <dgm:cxn modelId="{FCFCC58C-FB0A-464D-AA32-CD50D70BFCEF}" type="presOf" srcId="{67CD337F-4DC3-45EF-9CD9-7D3010778F98}" destId="{EFEEF787-C9FC-4A0C-B999-053300CF20EC}" srcOrd="1" destOrd="0" presId="urn:microsoft.com/office/officeart/2005/8/layout/process2"/>
    <dgm:cxn modelId="{B95B5CA6-0D33-4204-8272-67D861B2EF04}" type="presOf" srcId="{D933E467-10A5-4E04-A443-0463899F3B9C}" destId="{237332A5-2322-475F-BA94-A6B6EE4153E7}" srcOrd="0" destOrd="0" presId="urn:microsoft.com/office/officeart/2005/8/layout/process2"/>
    <dgm:cxn modelId="{5A6CF5D1-6499-4E95-9B24-DEC89C9F940B}" type="presParOf" srcId="{32B895CD-9CE6-4460-B2C4-9BD8664093D4}" destId="{3DD54C26-3E23-4A9A-AB76-FE5081920E71}" srcOrd="0" destOrd="0" presId="urn:microsoft.com/office/officeart/2005/8/layout/process2"/>
    <dgm:cxn modelId="{D2CA9A42-4F24-4248-AD02-A1614AE1D199}" type="presParOf" srcId="{32B895CD-9CE6-4460-B2C4-9BD8664093D4}" destId="{3150520E-455B-48F8-99A2-81D4732A9CD7}" srcOrd="1" destOrd="0" presId="urn:microsoft.com/office/officeart/2005/8/layout/process2"/>
    <dgm:cxn modelId="{23263AF4-A481-4BA4-9B7A-8881A903011D}" type="presParOf" srcId="{3150520E-455B-48F8-99A2-81D4732A9CD7}" destId="{EFEEF787-C9FC-4A0C-B999-053300CF20EC}" srcOrd="0" destOrd="0" presId="urn:microsoft.com/office/officeart/2005/8/layout/process2"/>
    <dgm:cxn modelId="{D3082DB0-5A01-4593-B406-AC93256387FE}" type="presParOf" srcId="{32B895CD-9CE6-4460-B2C4-9BD8664093D4}" destId="{237332A5-2322-475F-BA94-A6B6EE4153E7}" srcOrd="2" destOrd="0" presId="urn:microsoft.com/office/officeart/2005/8/layout/process2"/>
    <dgm:cxn modelId="{34F069DE-C33B-4DAA-A800-91C1FFF86F00}" type="presParOf" srcId="{32B895CD-9CE6-4460-B2C4-9BD8664093D4}" destId="{3A2B8ED7-FB04-4F8A-AFDC-DEA21442884D}" srcOrd="3" destOrd="0" presId="urn:microsoft.com/office/officeart/2005/8/layout/process2"/>
    <dgm:cxn modelId="{E5B462EB-5D3C-413F-8A0F-91BFCEC3B054}" type="presParOf" srcId="{3A2B8ED7-FB04-4F8A-AFDC-DEA21442884D}" destId="{43C2D3E4-E457-4CF9-B970-3753B873D858}" srcOrd="0" destOrd="0" presId="urn:microsoft.com/office/officeart/2005/8/layout/process2"/>
    <dgm:cxn modelId="{F968EB92-5A3B-4141-A1CC-8B5006724E24}" type="presParOf" srcId="{32B895CD-9CE6-4460-B2C4-9BD8664093D4}" destId="{05256BB5-EE76-49F1-BDDE-EC4CA84C93D0}"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C33CDD-7C9E-4270-927A-589A6EB74C01}" type="doc">
      <dgm:prSet loTypeId="urn:microsoft.com/office/officeart/2005/8/layout/process2" loCatId="process" qsTypeId="urn:microsoft.com/office/officeart/2005/8/quickstyle/simple3" qsCatId="simple" csTypeId="urn:microsoft.com/office/officeart/2005/8/colors/accent0_1" csCatId="mainScheme" phldr="1"/>
      <dgm:spPr/>
    </dgm:pt>
    <dgm:pt modelId="{17636BA1-B2EC-4D7C-855E-431483F0E5EC}">
      <dgm:prSet phldrT="[Text]" custT="1"/>
      <dgm:spPr/>
      <dgm:t>
        <a:bodyPr lIns="180000" anchor="t" anchorCtr="0"/>
        <a:lstStyle/>
        <a:p>
          <a:pPr algn="l"/>
          <a:r>
            <a:rPr lang="en-GB" sz="1000" b="1" u="none" strike="noStrike">
              <a:effectLst/>
              <a:latin typeface="+mn-lt"/>
              <a:ea typeface="+mn-ea"/>
              <a:cs typeface="+mn-cs"/>
            </a:rPr>
            <a:t>What</a:t>
          </a:r>
          <a:r>
            <a:rPr lang="en-GB" sz="1000" b="0" u="none" strike="noStrike">
              <a:effectLst/>
              <a:latin typeface="+mn-lt"/>
              <a:ea typeface="+mn-ea"/>
              <a:cs typeface="+mn-cs"/>
            </a:rPr>
            <a:t> is the writer trying to tell us about the character/theme/setting? </a:t>
          </a:r>
        </a:p>
        <a:p>
          <a:pPr algn="l"/>
          <a:endParaRPr lang="en-GB" sz="300" b="0" u="none" strike="noStrike">
            <a:effectLst/>
            <a:latin typeface="+mn-lt"/>
            <a:ea typeface="+mn-ea"/>
            <a:cs typeface="+mn-cs"/>
          </a:endParaRPr>
        </a:p>
        <a:p>
          <a:pPr algn="l"/>
          <a:r>
            <a:rPr lang="en-GB" sz="1000" b="1" u="none" strike="noStrike">
              <a:effectLst/>
              <a:latin typeface="+mn-lt"/>
              <a:ea typeface="+mn-ea"/>
              <a:cs typeface="+mn-cs"/>
            </a:rPr>
            <a:t>What</a:t>
          </a:r>
          <a:r>
            <a:rPr lang="en-GB" sz="1000" b="0" u="none" strike="noStrike">
              <a:effectLst/>
              <a:latin typeface="+mn-lt"/>
              <a:ea typeface="+mn-ea"/>
              <a:cs typeface="+mn-cs"/>
            </a:rPr>
            <a:t> emotions are being conveyed? </a:t>
          </a:r>
        </a:p>
        <a:p>
          <a:pPr algn="l"/>
          <a:endParaRPr lang="en-GB" sz="300" b="0" u="none" strike="noStrike">
            <a:effectLst/>
            <a:latin typeface="+mn-lt"/>
            <a:ea typeface="+mn-ea"/>
            <a:cs typeface="+mn-cs"/>
          </a:endParaRPr>
        </a:p>
        <a:p>
          <a:pPr algn="l"/>
          <a:r>
            <a:rPr lang="en-GB" sz="1000" b="1" u="none" strike="noStrike">
              <a:effectLst/>
              <a:latin typeface="+mn-lt"/>
              <a:ea typeface="+mn-ea"/>
              <a:cs typeface="+mn-cs"/>
            </a:rPr>
            <a:t>What</a:t>
          </a:r>
          <a:r>
            <a:rPr lang="en-GB" sz="1000" b="0" u="none" strike="noStrike">
              <a:effectLst/>
              <a:latin typeface="+mn-lt"/>
              <a:ea typeface="+mn-ea"/>
              <a:cs typeface="+mn-cs"/>
            </a:rPr>
            <a:t> do they want us to feel as a reader? </a:t>
          </a:r>
          <a:endParaRPr lang="en-US" sz="1000" b="0" dirty="0"/>
        </a:p>
      </dgm:t>
    </dgm:pt>
    <dgm:pt modelId="{7E339A58-2C6F-460C-8C4F-E91EB7310364}" type="parTrans" cxnId="{4EE5BDC2-C0AE-429A-8F61-A81FEDD5F35B}">
      <dgm:prSet/>
      <dgm:spPr/>
      <dgm:t>
        <a:bodyPr/>
        <a:lstStyle/>
        <a:p>
          <a:endParaRPr lang="en-US" sz="1000"/>
        </a:p>
      </dgm:t>
    </dgm:pt>
    <dgm:pt modelId="{67CD337F-4DC3-45EF-9CD9-7D3010778F98}" type="sibTrans" cxnId="{4EE5BDC2-C0AE-429A-8F61-A81FEDD5F35B}">
      <dgm:prSet/>
      <dgm:spPr/>
      <dgm:t>
        <a:bodyPr/>
        <a:lstStyle/>
        <a:p>
          <a:endParaRPr lang="en-US" sz="1000"/>
        </a:p>
      </dgm:t>
    </dgm:pt>
    <dgm:pt modelId="{D933E467-10A5-4E04-A443-0463899F3B9C}">
      <dgm:prSet phldrT="[Text]" custT="1"/>
      <dgm:spPr/>
      <dgm:t>
        <a:bodyPr lIns="180000" anchor="t" anchorCtr="0"/>
        <a:lstStyle/>
        <a:p>
          <a:pPr algn="l"/>
          <a:endParaRPr lang="en-US" sz="300" b="0"/>
        </a:p>
        <a:p>
          <a:pPr algn="l"/>
          <a:r>
            <a:rPr lang="en-GB" sz="1000" b="1" u="none" strike="noStrike">
              <a:effectLst/>
              <a:latin typeface="+mn-lt"/>
              <a:ea typeface="+mn-ea"/>
              <a:cs typeface="+mn-cs"/>
            </a:rPr>
            <a:t>How</a:t>
          </a:r>
          <a:r>
            <a:rPr lang="en-GB" sz="1000" b="0" u="none" strike="noStrike">
              <a:effectLst/>
              <a:latin typeface="+mn-lt"/>
              <a:ea typeface="+mn-ea"/>
              <a:cs typeface="+mn-cs"/>
            </a:rPr>
            <a:t> is the writer doing this? – element from Language/Form/Structure</a:t>
          </a:r>
        </a:p>
        <a:p>
          <a:pPr algn="l"/>
          <a:endParaRPr lang="en-GB" sz="500" b="0" u="none" strike="noStrike">
            <a:effectLst/>
            <a:latin typeface="+mn-lt"/>
            <a:ea typeface="+mn-ea"/>
            <a:cs typeface="+mn-cs"/>
          </a:endParaRPr>
        </a:p>
        <a:p>
          <a:pPr algn="l"/>
          <a:r>
            <a:rPr lang="en-GB" sz="1000" b="1" u="none" strike="noStrike">
              <a:effectLst/>
              <a:latin typeface="+mn-lt"/>
              <a:ea typeface="+mn-ea"/>
              <a:cs typeface="+mn-cs"/>
            </a:rPr>
            <a:t>How</a:t>
          </a:r>
          <a:r>
            <a:rPr lang="en-GB" sz="1000" b="0" u="none" strike="noStrike">
              <a:effectLst/>
              <a:latin typeface="+mn-lt"/>
              <a:ea typeface="+mn-ea"/>
              <a:cs typeface="+mn-cs"/>
            </a:rPr>
            <a:t> is the using the element of Language/Form/Structure? – analytical verb</a:t>
          </a:r>
        </a:p>
        <a:p>
          <a:pPr algn="l"/>
          <a:endParaRPr lang="en-GB" sz="400" b="0" u="none" strike="noStrike">
            <a:effectLst/>
            <a:latin typeface="+mn-lt"/>
            <a:ea typeface="+mn-ea"/>
            <a:cs typeface="+mn-cs"/>
          </a:endParaRPr>
        </a:p>
        <a:p>
          <a:pPr algn="l"/>
          <a:r>
            <a:rPr lang="en-GB" sz="1000" b="1" u="none" strike="noStrike">
              <a:effectLst/>
              <a:latin typeface="+mn-lt"/>
              <a:ea typeface="+mn-ea"/>
              <a:cs typeface="+mn-cs"/>
            </a:rPr>
            <a:t>How</a:t>
          </a:r>
          <a:r>
            <a:rPr lang="en-GB" sz="1000" b="0" u="none" strike="noStrike">
              <a:effectLst/>
              <a:latin typeface="+mn-lt"/>
              <a:ea typeface="+mn-ea"/>
              <a:cs typeface="+mn-cs"/>
            </a:rPr>
            <a:t> does it tell us something about the context? </a:t>
          </a:r>
          <a:endParaRPr lang="en-US" sz="1000" b="0" dirty="0"/>
        </a:p>
      </dgm:t>
    </dgm:pt>
    <dgm:pt modelId="{30E57F7B-42FA-4A29-A3E8-23C626E401E0}" type="parTrans" cxnId="{0AEB1014-3A81-46E4-9DF9-81B56C3811B0}">
      <dgm:prSet/>
      <dgm:spPr/>
      <dgm:t>
        <a:bodyPr/>
        <a:lstStyle/>
        <a:p>
          <a:endParaRPr lang="en-US" sz="1000"/>
        </a:p>
      </dgm:t>
    </dgm:pt>
    <dgm:pt modelId="{AB7CDAD4-2335-4649-BD25-41769DFF1BDE}" type="sibTrans" cxnId="{0AEB1014-3A81-46E4-9DF9-81B56C3811B0}">
      <dgm:prSet/>
      <dgm:spPr/>
      <dgm:t>
        <a:bodyPr/>
        <a:lstStyle/>
        <a:p>
          <a:endParaRPr lang="en-US" sz="1000"/>
        </a:p>
      </dgm:t>
    </dgm:pt>
    <dgm:pt modelId="{CDA2D55E-2494-401B-A22A-8AC4E01D91EB}">
      <dgm:prSet phldrT="[Text]" custT="1"/>
      <dgm:spPr/>
      <dgm:t>
        <a:bodyPr lIns="180000" anchor="t" anchorCtr="0"/>
        <a:lstStyle/>
        <a:p>
          <a:pPr algn="l"/>
          <a:endParaRPr lang="en-GB" sz="500" b="1" u="none" strike="noStrike" dirty="0">
            <a:effectLst/>
            <a:latin typeface="+mn-lt"/>
            <a:ea typeface="+mn-ea"/>
            <a:cs typeface="+mn-cs"/>
          </a:endParaRPr>
        </a:p>
        <a:p>
          <a:pPr algn="l"/>
          <a:r>
            <a:rPr lang="en-GB" sz="1000" b="1" u="none" strike="noStrike" dirty="0">
              <a:effectLst/>
              <a:latin typeface="+mn-lt"/>
              <a:ea typeface="+mn-ea"/>
              <a:cs typeface="+mn-cs"/>
            </a:rPr>
            <a:t>Why</a:t>
          </a:r>
          <a:r>
            <a:rPr lang="en-GB" sz="1000" b="0" u="none" strike="noStrike" dirty="0">
              <a:effectLst/>
              <a:latin typeface="+mn-lt"/>
              <a:ea typeface="+mn-ea"/>
              <a:cs typeface="+mn-cs"/>
            </a:rPr>
            <a:t> might we interpret it in different ways?</a:t>
          </a:r>
        </a:p>
        <a:p>
          <a:pPr algn="l"/>
          <a:endParaRPr lang="en-GB" sz="300" b="0" u="none" strike="noStrike" dirty="0">
            <a:effectLst/>
            <a:latin typeface="+mn-lt"/>
            <a:ea typeface="+mn-ea"/>
            <a:cs typeface="+mn-cs"/>
          </a:endParaRPr>
        </a:p>
        <a:p>
          <a:pPr algn="l"/>
          <a:r>
            <a:rPr lang="en-GB" sz="1000" b="1" u="none" strike="noStrike" dirty="0">
              <a:effectLst/>
              <a:latin typeface="+mn-lt"/>
              <a:ea typeface="+mn-ea"/>
              <a:cs typeface="+mn-cs"/>
            </a:rPr>
            <a:t>Why</a:t>
          </a:r>
          <a:r>
            <a:rPr lang="en-GB" sz="1000" b="0" u="none" strike="noStrike" dirty="0">
              <a:effectLst/>
              <a:latin typeface="+mn-lt"/>
              <a:ea typeface="+mn-ea"/>
              <a:cs typeface="+mn-cs"/>
            </a:rPr>
            <a:t> did they choose that language? </a:t>
          </a:r>
        </a:p>
        <a:p>
          <a:pPr algn="l"/>
          <a:endParaRPr lang="en-GB" sz="300" b="0" u="none" strike="noStrike" dirty="0">
            <a:effectLst/>
            <a:latin typeface="+mn-lt"/>
            <a:ea typeface="+mn-ea"/>
            <a:cs typeface="+mn-cs"/>
          </a:endParaRPr>
        </a:p>
        <a:p>
          <a:pPr algn="l"/>
          <a:r>
            <a:rPr lang="en-GB" sz="1000" b="1" u="none" strike="noStrike" dirty="0">
              <a:effectLst/>
              <a:latin typeface="+mn-lt"/>
              <a:ea typeface="+mn-ea"/>
              <a:cs typeface="+mn-cs"/>
            </a:rPr>
            <a:t>Why</a:t>
          </a:r>
          <a:r>
            <a:rPr lang="en-GB" sz="1000" b="0" u="none" strike="noStrike" dirty="0">
              <a:effectLst/>
              <a:latin typeface="+mn-lt"/>
              <a:ea typeface="+mn-ea"/>
              <a:cs typeface="+mn-cs"/>
            </a:rPr>
            <a:t> is the writer doing this? </a:t>
          </a:r>
        </a:p>
      </dgm:t>
    </dgm:pt>
    <dgm:pt modelId="{F1D77B6A-B583-407C-9E0A-EE4EE44615DB}" type="parTrans" cxnId="{8588A728-E025-47B1-A880-8C7FE657BF16}">
      <dgm:prSet/>
      <dgm:spPr/>
      <dgm:t>
        <a:bodyPr/>
        <a:lstStyle/>
        <a:p>
          <a:endParaRPr lang="en-US" sz="1000"/>
        </a:p>
      </dgm:t>
    </dgm:pt>
    <dgm:pt modelId="{A9BF1567-FEC7-45CF-A05C-1CC064787F4E}" type="sibTrans" cxnId="{8588A728-E025-47B1-A880-8C7FE657BF16}">
      <dgm:prSet/>
      <dgm:spPr/>
      <dgm:t>
        <a:bodyPr/>
        <a:lstStyle/>
        <a:p>
          <a:endParaRPr lang="en-US" sz="1000"/>
        </a:p>
      </dgm:t>
    </dgm:pt>
    <dgm:pt modelId="{32B895CD-9CE6-4460-B2C4-9BD8664093D4}" type="pres">
      <dgm:prSet presAssocID="{FEC33CDD-7C9E-4270-927A-589A6EB74C01}" presName="linearFlow" presStyleCnt="0">
        <dgm:presLayoutVars>
          <dgm:resizeHandles val="exact"/>
        </dgm:presLayoutVars>
      </dgm:prSet>
      <dgm:spPr/>
    </dgm:pt>
    <dgm:pt modelId="{3DD54C26-3E23-4A9A-AB76-FE5081920E71}" type="pres">
      <dgm:prSet presAssocID="{17636BA1-B2EC-4D7C-855E-431483F0E5EC}" presName="node" presStyleLbl="node1" presStyleIdx="0" presStyleCnt="3" custScaleY="153107" custLinFactNeighborX="-22594" custLinFactNeighborY="6672">
        <dgm:presLayoutVars>
          <dgm:bulletEnabled val="1"/>
        </dgm:presLayoutVars>
      </dgm:prSet>
      <dgm:spPr/>
      <dgm:t>
        <a:bodyPr/>
        <a:lstStyle/>
        <a:p>
          <a:endParaRPr lang="en-US"/>
        </a:p>
      </dgm:t>
    </dgm:pt>
    <dgm:pt modelId="{3150520E-455B-48F8-99A2-81D4732A9CD7}" type="pres">
      <dgm:prSet presAssocID="{67CD337F-4DC3-45EF-9CD9-7D3010778F98}" presName="sibTrans" presStyleLbl="sibTrans2D1" presStyleIdx="0" presStyleCnt="2" custFlipHor="1" custScaleX="86213"/>
      <dgm:spPr/>
      <dgm:t>
        <a:bodyPr/>
        <a:lstStyle/>
        <a:p>
          <a:endParaRPr lang="en-US"/>
        </a:p>
      </dgm:t>
    </dgm:pt>
    <dgm:pt modelId="{EFEEF787-C9FC-4A0C-B999-053300CF20EC}" type="pres">
      <dgm:prSet presAssocID="{67CD337F-4DC3-45EF-9CD9-7D3010778F98}" presName="connectorText" presStyleLbl="sibTrans2D1" presStyleIdx="0" presStyleCnt="2"/>
      <dgm:spPr/>
      <dgm:t>
        <a:bodyPr/>
        <a:lstStyle/>
        <a:p>
          <a:endParaRPr lang="en-US"/>
        </a:p>
      </dgm:t>
    </dgm:pt>
    <dgm:pt modelId="{237332A5-2322-475F-BA94-A6B6EE4153E7}" type="pres">
      <dgm:prSet presAssocID="{D933E467-10A5-4E04-A443-0463899F3B9C}" presName="node" presStyleLbl="node1" presStyleIdx="1" presStyleCnt="3" custScaleY="170366">
        <dgm:presLayoutVars>
          <dgm:bulletEnabled val="1"/>
        </dgm:presLayoutVars>
      </dgm:prSet>
      <dgm:spPr/>
      <dgm:t>
        <a:bodyPr/>
        <a:lstStyle/>
        <a:p>
          <a:endParaRPr lang="en-US"/>
        </a:p>
      </dgm:t>
    </dgm:pt>
    <dgm:pt modelId="{3A2B8ED7-FB04-4F8A-AFDC-DEA21442884D}" type="pres">
      <dgm:prSet presAssocID="{AB7CDAD4-2335-4649-BD25-41769DFF1BDE}" presName="sibTrans" presStyleLbl="sibTrans2D1" presStyleIdx="1" presStyleCnt="2"/>
      <dgm:spPr/>
      <dgm:t>
        <a:bodyPr/>
        <a:lstStyle/>
        <a:p>
          <a:endParaRPr lang="en-US"/>
        </a:p>
      </dgm:t>
    </dgm:pt>
    <dgm:pt modelId="{43C2D3E4-E457-4CF9-B970-3753B873D858}" type="pres">
      <dgm:prSet presAssocID="{AB7CDAD4-2335-4649-BD25-41769DFF1BDE}" presName="connectorText" presStyleLbl="sibTrans2D1" presStyleIdx="1" presStyleCnt="2"/>
      <dgm:spPr/>
      <dgm:t>
        <a:bodyPr/>
        <a:lstStyle/>
        <a:p>
          <a:endParaRPr lang="en-US"/>
        </a:p>
      </dgm:t>
    </dgm:pt>
    <dgm:pt modelId="{05256BB5-EE76-49F1-BDDE-EC4CA84C93D0}" type="pres">
      <dgm:prSet presAssocID="{CDA2D55E-2494-401B-A22A-8AC4E01D91EB}" presName="node" presStyleLbl="node1" presStyleIdx="2" presStyleCnt="3" custScaleY="138142" custLinFactNeighborX="1162" custLinFactNeighborY="563">
        <dgm:presLayoutVars>
          <dgm:bulletEnabled val="1"/>
        </dgm:presLayoutVars>
      </dgm:prSet>
      <dgm:spPr/>
      <dgm:t>
        <a:bodyPr/>
        <a:lstStyle/>
        <a:p>
          <a:endParaRPr lang="en-US"/>
        </a:p>
      </dgm:t>
    </dgm:pt>
  </dgm:ptLst>
  <dgm:cxnLst>
    <dgm:cxn modelId="{4EE5BDC2-C0AE-429A-8F61-A81FEDD5F35B}" srcId="{FEC33CDD-7C9E-4270-927A-589A6EB74C01}" destId="{17636BA1-B2EC-4D7C-855E-431483F0E5EC}" srcOrd="0" destOrd="0" parTransId="{7E339A58-2C6F-460C-8C4F-E91EB7310364}" sibTransId="{67CD337F-4DC3-45EF-9CD9-7D3010778F98}"/>
    <dgm:cxn modelId="{D528E62E-A664-4CC1-825F-56C5CE760A1F}" type="presOf" srcId="{FEC33CDD-7C9E-4270-927A-589A6EB74C01}" destId="{32B895CD-9CE6-4460-B2C4-9BD8664093D4}" srcOrd="0" destOrd="0" presId="urn:microsoft.com/office/officeart/2005/8/layout/process2"/>
    <dgm:cxn modelId="{4A2D5597-12D1-4D65-AF7B-582947C2BCF3}" type="presOf" srcId="{CDA2D55E-2494-401B-A22A-8AC4E01D91EB}" destId="{05256BB5-EE76-49F1-BDDE-EC4CA84C93D0}" srcOrd="0" destOrd="0" presId="urn:microsoft.com/office/officeart/2005/8/layout/process2"/>
    <dgm:cxn modelId="{0AEB1014-3A81-46E4-9DF9-81B56C3811B0}" srcId="{FEC33CDD-7C9E-4270-927A-589A6EB74C01}" destId="{D933E467-10A5-4E04-A443-0463899F3B9C}" srcOrd="1" destOrd="0" parTransId="{30E57F7B-42FA-4A29-A3E8-23C626E401E0}" sibTransId="{AB7CDAD4-2335-4649-BD25-41769DFF1BDE}"/>
    <dgm:cxn modelId="{A4033E81-FAE1-48E5-9C02-A4F6BC8634C3}" type="presOf" srcId="{AB7CDAD4-2335-4649-BD25-41769DFF1BDE}" destId="{43C2D3E4-E457-4CF9-B970-3753B873D858}" srcOrd="1" destOrd="0" presId="urn:microsoft.com/office/officeart/2005/8/layout/process2"/>
    <dgm:cxn modelId="{8588A728-E025-47B1-A880-8C7FE657BF16}" srcId="{FEC33CDD-7C9E-4270-927A-589A6EB74C01}" destId="{CDA2D55E-2494-401B-A22A-8AC4E01D91EB}" srcOrd="2" destOrd="0" parTransId="{F1D77B6A-B583-407C-9E0A-EE4EE44615DB}" sibTransId="{A9BF1567-FEC7-45CF-A05C-1CC064787F4E}"/>
    <dgm:cxn modelId="{85B0BE90-6735-440D-90FE-1BD05A19537C}" type="presOf" srcId="{AB7CDAD4-2335-4649-BD25-41769DFF1BDE}" destId="{3A2B8ED7-FB04-4F8A-AFDC-DEA21442884D}" srcOrd="0" destOrd="0" presId="urn:microsoft.com/office/officeart/2005/8/layout/process2"/>
    <dgm:cxn modelId="{9958994E-DA79-415E-8E14-61F09985A5FD}" type="presOf" srcId="{67CD337F-4DC3-45EF-9CD9-7D3010778F98}" destId="{3150520E-455B-48F8-99A2-81D4732A9CD7}" srcOrd="0" destOrd="0" presId="urn:microsoft.com/office/officeart/2005/8/layout/process2"/>
    <dgm:cxn modelId="{EA44516E-F471-496B-951C-1040A3DD6996}" type="presOf" srcId="{17636BA1-B2EC-4D7C-855E-431483F0E5EC}" destId="{3DD54C26-3E23-4A9A-AB76-FE5081920E71}" srcOrd="0" destOrd="0" presId="urn:microsoft.com/office/officeart/2005/8/layout/process2"/>
    <dgm:cxn modelId="{FCFCC58C-FB0A-464D-AA32-CD50D70BFCEF}" type="presOf" srcId="{67CD337F-4DC3-45EF-9CD9-7D3010778F98}" destId="{EFEEF787-C9FC-4A0C-B999-053300CF20EC}" srcOrd="1" destOrd="0" presId="urn:microsoft.com/office/officeart/2005/8/layout/process2"/>
    <dgm:cxn modelId="{B95B5CA6-0D33-4204-8272-67D861B2EF04}" type="presOf" srcId="{D933E467-10A5-4E04-A443-0463899F3B9C}" destId="{237332A5-2322-475F-BA94-A6B6EE4153E7}" srcOrd="0" destOrd="0" presId="urn:microsoft.com/office/officeart/2005/8/layout/process2"/>
    <dgm:cxn modelId="{5A6CF5D1-6499-4E95-9B24-DEC89C9F940B}" type="presParOf" srcId="{32B895CD-9CE6-4460-B2C4-9BD8664093D4}" destId="{3DD54C26-3E23-4A9A-AB76-FE5081920E71}" srcOrd="0" destOrd="0" presId="urn:microsoft.com/office/officeart/2005/8/layout/process2"/>
    <dgm:cxn modelId="{D2CA9A42-4F24-4248-AD02-A1614AE1D199}" type="presParOf" srcId="{32B895CD-9CE6-4460-B2C4-9BD8664093D4}" destId="{3150520E-455B-48F8-99A2-81D4732A9CD7}" srcOrd="1" destOrd="0" presId="urn:microsoft.com/office/officeart/2005/8/layout/process2"/>
    <dgm:cxn modelId="{23263AF4-A481-4BA4-9B7A-8881A903011D}" type="presParOf" srcId="{3150520E-455B-48F8-99A2-81D4732A9CD7}" destId="{EFEEF787-C9FC-4A0C-B999-053300CF20EC}" srcOrd="0" destOrd="0" presId="urn:microsoft.com/office/officeart/2005/8/layout/process2"/>
    <dgm:cxn modelId="{D3082DB0-5A01-4593-B406-AC93256387FE}" type="presParOf" srcId="{32B895CD-9CE6-4460-B2C4-9BD8664093D4}" destId="{237332A5-2322-475F-BA94-A6B6EE4153E7}" srcOrd="2" destOrd="0" presId="urn:microsoft.com/office/officeart/2005/8/layout/process2"/>
    <dgm:cxn modelId="{34F069DE-C33B-4DAA-A800-91C1FFF86F00}" type="presParOf" srcId="{32B895CD-9CE6-4460-B2C4-9BD8664093D4}" destId="{3A2B8ED7-FB04-4F8A-AFDC-DEA21442884D}" srcOrd="3" destOrd="0" presId="urn:microsoft.com/office/officeart/2005/8/layout/process2"/>
    <dgm:cxn modelId="{E5B462EB-5D3C-413F-8A0F-91BFCEC3B054}" type="presParOf" srcId="{3A2B8ED7-FB04-4F8A-AFDC-DEA21442884D}" destId="{43C2D3E4-E457-4CF9-B970-3753B873D858}" srcOrd="0" destOrd="0" presId="urn:microsoft.com/office/officeart/2005/8/layout/process2"/>
    <dgm:cxn modelId="{F968EB92-5A3B-4141-A1CC-8B5006724E24}" type="presParOf" srcId="{32B895CD-9CE6-4460-B2C4-9BD8664093D4}" destId="{05256BB5-EE76-49F1-BDDE-EC4CA84C93D0}"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54C26-3E23-4A9A-AB76-FE5081920E71}">
      <dsp:nvSpPr>
        <dsp:cNvPr id="0" name=""/>
        <dsp:cNvSpPr/>
      </dsp:nvSpPr>
      <dsp:spPr>
        <a:xfrm>
          <a:off x="0" y="26696"/>
          <a:ext cx="2858365" cy="1094089"/>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000" tIns="38100" rIns="38100" bIns="38100" numCol="1" spcCol="1270" anchor="t" anchorCtr="0">
          <a:noAutofit/>
        </a:bodyPr>
        <a:lstStyle/>
        <a:p>
          <a:pPr lvl="0" algn="l" defTabSz="444500">
            <a:lnSpc>
              <a:spcPct val="90000"/>
            </a:lnSpc>
            <a:spcBef>
              <a:spcPct val="0"/>
            </a:spcBef>
            <a:spcAft>
              <a:spcPct val="35000"/>
            </a:spcAft>
          </a:pPr>
          <a:r>
            <a:rPr lang="en-GB" sz="1000" b="1" u="none" strike="noStrike" kern="1200">
              <a:effectLst/>
              <a:latin typeface="+mn-lt"/>
              <a:ea typeface="+mn-ea"/>
              <a:cs typeface="+mn-cs"/>
            </a:rPr>
            <a:t>What</a:t>
          </a:r>
          <a:r>
            <a:rPr lang="en-GB" sz="1000" b="0" u="none" strike="noStrike" kern="1200">
              <a:effectLst/>
              <a:latin typeface="+mn-lt"/>
              <a:ea typeface="+mn-ea"/>
              <a:cs typeface="+mn-cs"/>
            </a:rPr>
            <a:t> is the writer trying to tell us about the character/theme/setting? </a:t>
          </a:r>
        </a:p>
        <a:p>
          <a:pPr lvl="0" algn="l" defTabSz="444500">
            <a:lnSpc>
              <a:spcPct val="90000"/>
            </a:lnSpc>
            <a:spcBef>
              <a:spcPct val="0"/>
            </a:spcBef>
            <a:spcAft>
              <a:spcPct val="35000"/>
            </a:spcAft>
          </a:pPr>
          <a:endParaRPr lang="en-GB" sz="300" b="0" u="none" strike="noStrike" kern="1200">
            <a:effectLst/>
            <a:latin typeface="+mn-lt"/>
            <a:ea typeface="+mn-ea"/>
            <a:cs typeface="+mn-cs"/>
          </a:endParaRPr>
        </a:p>
        <a:p>
          <a:pPr lvl="0" algn="l" defTabSz="444500">
            <a:lnSpc>
              <a:spcPct val="90000"/>
            </a:lnSpc>
            <a:spcBef>
              <a:spcPct val="0"/>
            </a:spcBef>
            <a:spcAft>
              <a:spcPct val="35000"/>
            </a:spcAft>
          </a:pPr>
          <a:r>
            <a:rPr lang="en-GB" sz="1000" b="1" u="none" strike="noStrike" kern="1200">
              <a:effectLst/>
              <a:latin typeface="+mn-lt"/>
              <a:ea typeface="+mn-ea"/>
              <a:cs typeface="+mn-cs"/>
            </a:rPr>
            <a:t>What</a:t>
          </a:r>
          <a:r>
            <a:rPr lang="en-GB" sz="1000" b="0" u="none" strike="noStrike" kern="1200">
              <a:effectLst/>
              <a:latin typeface="+mn-lt"/>
              <a:ea typeface="+mn-ea"/>
              <a:cs typeface="+mn-cs"/>
            </a:rPr>
            <a:t> emotions are being conveyed? </a:t>
          </a:r>
        </a:p>
        <a:p>
          <a:pPr lvl="0" algn="l" defTabSz="444500">
            <a:lnSpc>
              <a:spcPct val="90000"/>
            </a:lnSpc>
            <a:spcBef>
              <a:spcPct val="0"/>
            </a:spcBef>
            <a:spcAft>
              <a:spcPct val="35000"/>
            </a:spcAft>
          </a:pPr>
          <a:endParaRPr lang="en-GB" sz="300" b="0" u="none" strike="noStrike" kern="1200">
            <a:effectLst/>
            <a:latin typeface="+mn-lt"/>
            <a:ea typeface="+mn-ea"/>
            <a:cs typeface="+mn-cs"/>
          </a:endParaRPr>
        </a:p>
        <a:p>
          <a:pPr lvl="0" algn="l" defTabSz="444500">
            <a:lnSpc>
              <a:spcPct val="90000"/>
            </a:lnSpc>
            <a:spcBef>
              <a:spcPct val="0"/>
            </a:spcBef>
            <a:spcAft>
              <a:spcPct val="35000"/>
            </a:spcAft>
          </a:pPr>
          <a:r>
            <a:rPr lang="en-GB" sz="1000" b="1" u="none" strike="noStrike" kern="1200">
              <a:effectLst/>
              <a:latin typeface="+mn-lt"/>
              <a:ea typeface="+mn-ea"/>
              <a:cs typeface="+mn-cs"/>
            </a:rPr>
            <a:t>What</a:t>
          </a:r>
          <a:r>
            <a:rPr lang="en-GB" sz="1000" b="0" u="none" strike="noStrike" kern="1200">
              <a:effectLst/>
              <a:latin typeface="+mn-lt"/>
              <a:ea typeface="+mn-ea"/>
              <a:cs typeface="+mn-cs"/>
            </a:rPr>
            <a:t> do they want us to feel as a reader? </a:t>
          </a:r>
          <a:endParaRPr lang="en-US" sz="1000" b="0" kern="1200" dirty="0"/>
        </a:p>
      </dsp:txBody>
      <dsp:txXfrm>
        <a:off x="32045" y="58741"/>
        <a:ext cx="2794275" cy="1029999"/>
      </dsp:txXfrm>
    </dsp:sp>
    <dsp:sp modelId="{3150520E-455B-48F8-99A2-81D4732A9CD7}">
      <dsp:nvSpPr>
        <dsp:cNvPr id="0" name=""/>
        <dsp:cNvSpPr/>
      </dsp:nvSpPr>
      <dsp:spPr>
        <a:xfrm rot="16221249" flipH="1">
          <a:off x="1325786" y="1126731"/>
          <a:ext cx="215616" cy="321566"/>
        </a:xfrm>
        <a:prstGeom prst="rightArrow">
          <a:avLst>
            <a:gd name="adj1" fmla="val 60000"/>
            <a:gd name="adj2" fmla="val 50000"/>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1337324" y="1179706"/>
        <a:ext cx="192940" cy="150931"/>
      </dsp:txXfrm>
    </dsp:sp>
    <dsp:sp modelId="{237332A5-2322-475F-BA94-A6B6EE4153E7}">
      <dsp:nvSpPr>
        <dsp:cNvPr id="0" name=""/>
        <dsp:cNvSpPr/>
      </dsp:nvSpPr>
      <dsp:spPr>
        <a:xfrm>
          <a:off x="9205" y="1454242"/>
          <a:ext cx="2858365" cy="121742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000" tIns="11430" rIns="11430" bIns="11430" numCol="1" spcCol="1270" anchor="t" anchorCtr="0">
          <a:noAutofit/>
        </a:bodyPr>
        <a:lstStyle/>
        <a:p>
          <a:pPr lvl="0" algn="l" defTabSz="133350">
            <a:lnSpc>
              <a:spcPct val="90000"/>
            </a:lnSpc>
            <a:spcBef>
              <a:spcPct val="0"/>
            </a:spcBef>
            <a:spcAft>
              <a:spcPct val="35000"/>
            </a:spcAft>
          </a:pPr>
          <a:endParaRPr lang="en-US" sz="300" b="0" kern="1200"/>
        </a:p>
        <a:p>
          <a:pPr lvl="0" algn="l" defTabSz="133350">
            <a:lnSpc>
              <a:spcPct val="90000"/>
            </a:lnSpc>
            <a:spcBef>
              <a:spcPct val="0"/>
            </a:spcBef>
            <a:spcAft>
              <a:spcPct val="35000"/>
            </a:spcAft>
          </a:pPr>
          <a:r>
            <a:rPr lang="en-GB" sz="1000" b="1" u="none" strike="noStrike" kern="1200">
              <a:effectLst/>
              <a:latin typeface="+mn-lt"/>
              <a:ea typeface="+mn-ea"/>
              <a:cs typeface="+mn-cs"/>
            </a:rPr>
            <a:t>How</a:t>
          </a:r>
          <a:r>
            <a:rPr lang="en-GB" sz="1000" b="0" u="none" strike="noStrike" kern="1200">
              <a:effectLst/>
              <a:latin typeface="+mn-lt"/>
              <a:ea typeface="+mn-ea"/>
              <a:cs typeface="+mn-cs"/>
            </a:rPr>
            <a:t> is the writer doing this? – element from Language/Form/Structure</a:t>
          </a:r>
        </a:p>
        <a:p>
          <a:pPr lvl="0" algn="l" defTabSz="133350">
            <a:lnSpc>
              <a:spcPct val="90000"/>
            </a:lnSpc>
            <a:spcBef>
              <a:spcPct val="0"/>
            </a:spcBef>
            <a:spcAft>
              <a:spcPct val="35000"/>
            </a:spcAft>
          </a:pPr>
          <a:endParaRPr lang="en-GB" sz="500" b="0" u="none" strike="noStrike" kern="1200">
            <a:effectLst/>
            <a:latin typeface="+mn-lt"/>
            <a:ea typeface="+mn-ea"/>
            <a:cs typeface="+mn-cs"/>
          </a:endParaRPr>
        </a:p>
        <a:p>
          <a:pPr lvl="0" algn="l" defTabSz="133350">
            <a:lnSpc>
              <a:spcPct val="90000"/>
            </a:lnSpc>
            <a:spcBef>
              <a:spcPct val="0"/>
            </a:spcBef>
            <a:spcAft>
              <a:spcPct val="35000"/>
            </a:spcAft>
          </a:pPr>
          <a:r>
            <a:rPr lang="en-GB" sz="1000" b="1" u="none" strike="noStrike" kern="1200">
              <a:effectLst/>
              <a:latin typeface="+mn-lt"/>
              <a:ea typeface="+mn-ea"/>
              <a:cs typeface="+mn-cs"/>
            </a:rPr>
            <a:t>How</a:t>
          </a:r>
          <a:r>
            <a:rPr lang="en-GB" sz="1000" b="0" u="none" strike="noStrike" kern="1200">
              <a:effectLst/>
              <a:latin typeface="+mn-lt"/>
              <a:ea typeface="+mn-ea"/>
              <a:cs typeface="+mn-cs"/>
            </a:rPr>
            <a:t> is the using the element of Language/Form/Structure? – analytical verb</a:t>
          </a:r>
        </a:p>
        <a:p>
          <a:pPr lvl="0" algn="l" defTabSz="133350">
            <a:lnSpc>
              <a:spcPct val="90000"/>
            </a:lnSpc>
            <a:spcBef>
              <a:spcPct val="0"/>
            </a:spcBef>
            <a:spcAft>
              <a:spcPct val="35000"/>
            </a:spcAft>
          </a:pPr>
          <a:endParaRPr lang="en-GB" sz="400" b="0" u="none" strike="noStrike" kern="1200">
            <a:effectLst/>
            <a:latin typeface="+mn-lt"/>
            <a:ea typeface="+mn-ea"/>
            <a:cs typeface="+mn-cs"/>
          </a:endParaRPr>
        </a:p>
        <a:p>
          <a:pPr lvl="0" algn="l" defTabSz="133350">
            <a:lnSpc>
              <a:spcPct val="90000"/>
            </a:lnSpc>
            <a:spcBef>
              <a:spcPct val="0"/>
            </a:spcBef>
            <a:spcAft>
              <a:spcPct val="35000"/>
            </a:spcAft>
          </a:pPr>
          <a:r>
            <a:rPr lang="en-GB" sz="1000" b="1" u="none" strike="noStrike" kern="1200">
              <a:effectLst/>
              <a:latin typeface="+mn-lt"/>
              <a:ea typeface="+mn-ea"/>
              <a:cs typeface="+mn-cs"/>
            </a:rPr>
            <a:t>How</a:t>
          </a:r>
          <a:r>
            <a:rPr lang="en-GB" sz="1000" b="0" u="none" strike="noStrike" kern="1200">
              <a:effectLst/>
              <a:latin typeface="+mn-lt"/>
              <a:ea typeface="+mn-ea"/>
              <a:cs typeface="+mn-cs"/>
            </a:rPr>
            <a:t> does it tell us something about the context? </a:t>
          </a:r>
          <a:endParaRPr lang="en-US" sz="1000" b="0" kern="1200" dirty="0"/>
        </a:p>
      </dsp:txBody>
      <dsp:txXfrm>
        <a:off x="44862" y="1489899"/>
        <a:ext cx="2787051" cy="1146106"/>
      </dsp:txXfrm>
    </dsp:sp>
    <dsp:sp modelId="{3A2B8ED7-FB04-4F8A-AFDC-DEA21442884D}">
      <dsp:nvSpPr>
        <dsp:cNvPr id="0" name=""/>
        <dsp:cNvSpPr/>
      </dsp:nvSpPr>
      <dsp:spPr>
        <a:xfrm rot="5378349">
          <a:off x="1308610" y="2690534"/>
          <a:ext cx="269485" cy="321566"/>
        </a:xfrm>
        <a:prstGeom prst="rightArrow">
          <a:avLst>
            <a:gd name="adj1" fmla="val 60000"/>
            <a:gd name="adj2" fmla="val 50000"/>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346628" y="2716575"/>
        <a:ext cx="192940" cy="188640"/>
      </dsp:txXfrm>
    </dsp:sp>
    <dsp:sp modelId="{05256BB5-EE76-49F1-BDDE-EC4CA84C93D0}">
      <dsp:nvSpPr>
        <dsp:cNvPr id="0" name=""/>
        <dsp:cNvSpPr/>
      </dsp:nvSpPr>
      <dsp:spPr>
        <a:xfrm>
          <a:off x="18410" y="3030971"/>
          <a:ext cx="2858365" cy="98715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000" tIns="19050" rIns="19050" bIns="19050" numCol="1" spcCol="1270" anchor="t" anchorCtr="0">
          <a:noAutofit/>
        </a:bodyPr>
        <a:lstStyle/>
        <a:p>
          <a:pPr lvl="0" algn="l" defTabSz="222250">
            <a:lnSpc>
              <a:spcPct val="90000"/>
            </a:lnSpc>
            <a:spcBef>
              <a:spcPct val="0"/>
            </a:spcBef>
            <a:spcAft>
              <a:spcPct val="35000"/>
            </a:spcAft>
          </a:pPr>
          <a:endParaRPr lang="en-GB" sz="500" b="1" u="none" strike="noStrike" kern="1200" dirty="0">
            <a:effectLst/>
            <a:latin typeface="+mn-lt"/>
            <a:ea typeface="+mn-ea"/>
            <a:cs typeface="+mn-cs"/>
          </a:endParaRPr>
        </a:p>
        <a:p>
          <a:pPr lvl="0" algn="l" defTabSz="222250">
            <a:lnSpc>
              <a:spcPct val="90000"/>
            </a:lnSpc>
            <a:spcBef>
              <a:spcPct val="0"/>
            </a:spcBef>
            <a:spcAft>
              <a:spcPct val="35000"/>
            </a:spcAft>
          </a:pPr>
          <a:r>
            <a:rPr lang="en-GB" sz="1000" b="1" u="none" strike="noStrike" kern="1200" dirty="0">
              <a:effectLst/>
              <a:latin typeface="+mn-lt"/>
              <a:ea typeface="+mn-ea"/>
              <a:cs typeface="+mn-cs"/>
            </a:rPr>
            <a:t>Why</a:t>
          </a:r>
          <a:r>
            <a:rPr lang="en-GB" sz="1000" b="0" u="none" strike="noStrike" kern="1200" dirty="0">
              <a:effectLst/>
              <a:latin typeface="+mn-lt"/>
              <a:ea typeface="+mn-ea"/>
              <a:cs typeface="+mn-cs"/>
            </a:rPr>
            <a:t> might we interpret it in different ways?</a:t>
          </a:r>
        </a:p>
        <a:p>
          <a:pPr lvl="0" algn="l" defTabSz="222250">
            <a:lnSpc>
              <a:spcPct val="90000"/>
            </a:lnSpc>
            <a:spcBef>
              <a:spcPct val="0"/>
            </a:spcBef>
            <a:spcAft>
              <a:spcPct val="35000"/>
            </a:spcAft>
          </a:pPr>
          <a:endParaRPr lang="en-GB" sz="300" b="0" u="none" strike="noStrike" kern="1200" dirty="0">
            <a:effectLst/>
            <a:latin typeface="+mn-lt"/>
            <a:ea typeface="+mn-ea"/>
            <a:cs typeface="+mn-cs"/>
          </a:endParaRPr>
        </a:p>
        <a:p>
          <a:pPr lvl="0" algn="l" defTabSz="222250">
            <a:lnSpc>
              <a:spcPct val="90000"/>
            </a:lnSpc>
            <a:spcBef>
              <a:spcPct val="0"/>
            </a:spcBef>
            <a:spcAft>
              <a:spcPct val="35000"/>
            </a:spcAft>
          </a:pPr>
          <a:r>
            <a:rPr lang="en-GB" sz="1000" b="1" u="none" strike="noStrike" kern="1200" dirty="0">
              <a:effectLst/>
              <a:latin typeface="+mn-lt"/>
              <a:ea typeface="+mn-ea"/>
              <a:cs typeface="+mn-cs"/>
            </a:rPr>
            <a:t>Why</a:t>
          </a:r>
          <a:r>
            <a:rPr lang="en-GB" sz="1000" b="0" u="none" strike="noStrike" kern="1200" dirty="0">
              <a:effectLst/>
              <a:latin typeface="+mn-lt"/>
              <a:ea typeface="+mn-ea"/>
              <a:cs typeface="+mn-cs"/>
            </a:rPr>
            <a:t> did they choose that language? </a:t>
          </a:r>
        </a:p>
        <a:p>
          <a:pPr lvl="0" algn="l" defTabSz="222250">
            <a:lnSpc>
              <a:spcPct val="90000"/>
            </a:lnSpc>
            <a:spcBef>
              <a:spcPct val="0"/>
            </a:spcBef>
            <a:spcAft>
              <a:spcPct val="35000"/>
            </a:spcAft>
          </a:pPr>
          <a:endParaRPr lang="en-GB" sz="300" b="0" u="none" strike="noStrike" kern="1200" dirty="0">
            <a:effectLst/>
            <a:latin typeface="+mn-lt"/>
            <a:ea typeface="+mn-ea"/>
            <a:cs typeface="+mn-cs"/>
          </a:endParaRPr>
        </a:p>
        <a:p>
          <a:pPr lvl="0" algn="l" defTabSz="222250">
            <a:lnSpc>
              <a:spcPct val="90000"/>
            </a:lnSpc>
            <a:spcBef>
              <a:spcPct val="0"/>
            </a:spcBef>
            <a:spcAft>
              <a:spcPct val="35000"/>
            </a:spcAft>
          </a:pPr>
          <a:r>
            <a:rPr lang="en-GB" sz="1000" b="1" u="none" strike="noStrike" kern="1200" dirty="0">
              <a:effectLst/>
              <a:latin typeface="+mn-lt"/>
              <a:ea typeface="+mn-ea"/>
              <a:cs typeface="+mn-cs"/>
            </a:rPr>
            <a:t>Why</a:t>
          </a:r>
          <a:r>
            <a:rPr lang="en-GB" sz="1000" b="0" u="none" strike="noStrike" kern="1200" dirty="0">
              <a:effectLst/>
              <a:latin typeface="+mn-lt"/>
              <a:ea typeface="+mn-ea"/>
              <a:cs typeface="+mn-cs"/>
            </a:rPr>
            <a:t> is the writer doing this? </a:t>
          </a:r>
        </a:p>
      </dsp:txBody>
      <dsp:txXfrm>
        <a:off x="47323" y="3059884"/>
        <a:ext cx="2800539" cy="929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54C26-3E23-4A9A-AB76-FE5081920E71}">
      <dsp:nvSpPr>
        <dsp:cNvPr id="0" name=""/>
        <dsp:cNvSpPr/>
      </dsp:nvSpPr>
      <dsp:spPr>
        <a:xfrm>
          <a:off x="0" y="26696"/>
          <a:ext cx="2858365" cy="1094089"/>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000" tIns="38100" rIns="38100" bIns="38100" numCol="1" spcCol="1270" anchor="t" anchorCtr="0">
          <a:noAutofit/>
        </a:bodyPr>
        <a:lstStyle/>
        <a:p>
          <a:pPr lvl="0" algn="l" defTabSz="444500">
            <a:lnSpc>
              <a:spcPct val="90000"/>
            </a:lnSpc>
            <a:spcBef>
              <a:spcPct val="0"/>
            </a:spcBef>
            <a:spcAft>
              <a:spcPct val="35000"/>
            </a:spcAft>
          </a:pPr>
          <a:r>
            <a:rPr lang="en-GB" sz="1000" b="1" u="none" strike="noStrike" kern="1200">
              <a:effectLst/>
              <a:latin typeface="+mn-lt"/>
              <a:ea typeface="+mn-ea"/>
              <a:cs typeface="+mn-cs"/>
            </a:rPr>
            <a:t>What</a:t>
          </a:r>
          <a:r>
            <a:rPr lang="en-GB" sz="1000" b="0" u="none" strike="noStrike" kern="1200">
              <a:effectLst/>
              <a:latin typeface="+mn-lt"/>
              <a:ea typeface="+mn-ea"/>
              <a:cs typeface="+mn-cs"/>
            </a:rPr>
            <a:t> is the writer trying to tell us about the character/theme/setting? </a:t>
          </a:r>
        </a:p>
        <a:p>
          <a:pPr lvl="0" algn="l" defTabSz="444500">
            <a:lnSpc>
              <a:spcPct val="90000"/>
            </a:lnSpc>
            <a:spcBef>
              <a:spcPct val="0"/>
            </a:spcBef>
            <a:spcAft>
              <a:spcPct val="35000"/>
            </a:spcAft>
          </a:pPr>
          <a:endParaRPr lang="en-GB" sz="300" b="0" u="none" strike="noStrike" kern="1200">
            <a:effectLst/>
            <a:latin typeface="+mn-lt"/>
            <a:ea typeface="+mn-ea"/>
            <a:cs typeface="+mn-cs"/>
          </a:endParaRPr>
        </a:p>
        <a:p>
          <a:pPr lvl="0" algn="l" defTabSz="444500">
            <a:lnSpc>
              <a:spcPct val="90000"/>
            </a:lnSpc>
            <a:spcBef>
              <a:spcPct val="0"/>
            </a:spcBef>
            <a:spcAft>
              <a:spcPct val="35000"/>
            </a:spcAft>
          </a:pPr>
          <a:r>
            <a:rPr lang="en-GB" sz="1000" b="1" u="none" strike="noStrike" kern="1200">
              <a:effectLst/>
              <a:latin typeface="+mn-lt"/>
              <a:ea typeface="+mn-ea"/>
              <a:cs typeface="+mn-cs"/>
            </a:rPr>
            <a:t>What</a:t>
          </a:r>
          <a:r>
            <a:rPr lang="en-GB" sz="1000" b="0" u="none" strike="noStrike" kern="1200">
              <a:effectLst/>
              <a:latin typeface="+mn-lt"/>
              <a:ea typeface="+mn-ea"/>
              <a:cs typeface="+mn-cs"/>
            </a:rPr>
            <a:t> emotions are being conveyed? </a:t>
          </a:r>
        </a:p>
        <a:p>
          <a:pPr lvl="0" algn="l" defTabSz="444500">
            <a:lnSpc>
              <a:spcPct val="90000"/>
            </a:lnSpc>
            <a:spcBef>
              <a:spcPct val="0"/>
            </a:spcBef>
            <a:spcAft>
              <a:spcPct val="35000"/>
            </a:spcAft>
          </a:pPr>
          <a:endParaRPr lang="en-GB" sz="300" b="0" u="none" strike="noStrike" kern="1200">
            <a:effectLst/>
            <a:latin typeface="+mn-lt"/>
            <a:ea typeface="+mn-ea"/>
            <a:cs typeface="+mn-cs"/>
          </a:endParaRPr>
        </a:p>
        <a:p>
          <a:pPr lvl="0" algn="l" defTabSz="444500">
            <a:lnSpc>
              <a:spcPct val="90000"/>
            </a:lnSpc>
            <a:spcBef>
              <a:spcPct val="0"/>
            </a:spcBef>
            <a:spcAft>
              <a:spcPct val="35000"/>
            </a:spcAft>
          </a:pPr>
          <a:r>
            <a:rPr lang="en-GB" sz="1000" b="1" u="none" strike="noStrike" kern="1200">
              <a:effectLst/>
              <a:latin typeface="+mn-lt"/>
              <a:ea typeface="+mn-ea"/>
              <a:cs typeface="+mn-cs"/>
            </a:rPr>
            <a:t>What</a:t>
          </a:r>
          <a:r>
            <a:rPr lang="en-GB" sz="1000" b="0" u="none" strike="noStrike" kern="1200">
              <a:effectLst/>
              <a:latin typeface="+mn-lt"/>
              <a:ea typeface="+mn-ea"/>
              <a:cs typeface="+mn-cs"/>
            </a:rPr>
            <a:t> do they want us to feel as a reader? </a:t>
          </a:r>
          <a:endParaRPr lang="en-US" sz="1000" b="0" kern="1200" dirty="0"/>
        </a:p>
      </dsp:txBody>
      <dsp:txXfrm>
        <a:off x="32045" y="58741"/>
        <a:ext cx="2794275" cy="1029999"/>
      </dsp:txXfrm>
    </dsp:sp>
    <dsp:sp modelId="{3150520E-455B-48F8-99A2-81D4732A9CD7}">
      <dsp:nvSpPr>
        <dsp:cNvPr id="0" name=""/>
        <dsp:cNvSpPr/>
      </dsp:nvSpPr>
      <dsp:spPr>
        <a:xfrm rot="16221249" flipH="1">
          <a:off x="1325786" y="1126731"/>
          <a:ext cx="215616" cy="321566"/>
        </a:xfrm>
        <a:prstGeom prst="rightArrow">
          <a:avLst>
            <a:gd name="adj1" fmla="val 60000"/>
            <a:gd name="adj2" fmla="val 50000"/>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1337324" y="1179706"/>
        <a:ext cx="192940" cy="150931"/>
      </dsp:txXfrm>
    </dsp:sp>
    <dsp:sp modelId="{237332A5-2322-475F-BA94-A6B6EE4153E7}">
      <dsp:nvSpPr>
        <dsp:cNvPr id="0" name=""/>
        <dsp:cNvSpPr/>
      </dsp:nvSpPr>
      <dsp:spPr>
        <a:xfrm>
          <a:off x="9205" y="1454242"/>
          <a:ext cx="2858365" cy="121742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000" tIns="11430" rIns="11430" bIns="11430" numCol="1" spcCol="1270" anchor="t" anchorCtr="0">
          <a:noAutofit/>
        </a:bodyPr>
        <a:lstStyle/>
        <a:p>
          <a:pPr lvl="0" algn="l" defTabSz="133350">
            <a:lnSpc>
              <a:spcPct val="90000"/>
            </a:lnSpc>
            <a:spcBef>
              <a:spcPct val="0"/>
            </a:spcBef>
            <a:spcAft>
              <a:spcPct val="35000"/>
            </a:spcAft>
          </a:pPr>
          <a:endParaRPr lang="en-US" sz="300" b="0" kern="1200"/>
        </a:p>
        <a:p>
          <a:pPr lvl="0" algn="l" defTabSz="133350">
            <a:lnSpc>
              <a:spcPct val="90000"/>
            </a:lnSpc>
            <a:spcBef>
              <a:spcPct val="0"/>
            </a:spcBef>
            <a:spcAft>
              <a:spcPct val="35000"/>
            </a:spcAft>
          </a:pPr>
          <a:r>
            <a:rPr lang="en-GB" sz="1000" b="1" u="none" strike="noStrike" kern="1200">
              <a:effectLst/>
              <a:latin typeface="+mn-lt"/>
              <a:ea typeface="+mn-ea"/>
              <a:cs typeface="+mn-cs"/>
            </a:rPr>
            <a:t>How</a:t>
          </a:r>
          <a:r>
            <a:rPr lang="en-GB" sz="1000" b="0" u="none" strike="noStrike" kern="1200">
              <a:effectLst/>
              <a:latin typeface="+mn-lt"/>
              <a:ea typeface="+mn-ea"/>
              <a:cs typeface="+mn-cs"/>
            </a:rPr>
            <a:t> is the writer doing this? – element from Language/Form/Structure</a:t>
          </a:r>
        </a:p>
        <a:p>
          <a:pPr lvl="0" algn="l" defTabSz="133350">
            <a:lnSpc>
              <a:spcPct val="90000"/>
            </a:lnSpc>
            <a:spcBef>
              <a:spcPct val="0"/>
            </a:spcBef>
            <a:spcAft>
              <a:spcPct val="35000"/>
            </a:spcAft>
          </a:pPr>
          <a:endParaRPr lang="en-GB" sz="500" b="0" u="none" strike="noStrike" kern="1200">
            <a:effectLst/>
            <a:latin typeface="+mn-lt"/>
            <a:ea typeface="+mn-ea"/>
            <a:cs typeface="+mn-cs"/>
          </a:endParaRPr>
        </a:p>
        <a:p>
          <a:pPr lvl="0" algn="l" defTabSz="133350">
            <a:lnSpc>
              <a:spcPct val="90000"/>
            </a:lnSpc>
            <a:spcBef>
              <a:spcPct val="0"/>
            </a:spcBef>
            <a:spcAft>
              <a:spcPct val="35000"/>
            </a:spcAft>
          </a:pPr>
          <a:r>
            <a:rPr lang="en-GB" sz="1000" b="1" u="none" strike="noStrike" kern="1200">
              <a:effectLst/>
              <a:latin typeface="+mn-lt"/>
              <a:ea typeface="+mn-ea"/>
              <a:cs typeface="+mn-cs"/>
            </a:rPr>
            <a:t>How</a:t>
          </a:r>
          <a:r>
            <a:rPr lang="en-GB" sz="1000" b="0" u="none" strike="noStrike" kern="1200">
              <a:effectLst/>
              <a:latin typeface="+mn-lt"/>
              <a:ea typeface="+mn-ea"/>
              <a:cs typeface="+mn-cs"/>
            </a:rPr>
            <a:t> is the using the element of Language/Form/Structure? – analytical verb</a:t>
          </a:r>
        </a:p>
        <a:p>
          <a:pPr lvl="0" algn="l" defTabSz="133350">
            <a:lnSpc>
              <a:spcPct val="90000"/>
            </a:lnSpc>
            <a:spcBef>
              <a:spcPct val="0"/>
            </a:spcBef>
            <a:spcAft>
              <a:spcPct val="35000"/>
            </a:spcAft>
          </a:pPr>
          <a:endParaRPr lang="en-GB" sz="400" b="0" u="none" strike="noStrike" kern="1200">
            <a:effectLst/>
            <a:latin typeface="+mn-lt"/>
            <a:ea typeface="+mn-ea"/>
            <a:cs typeface="+mn-cs"/>
          </a:endParaRPr>
        </a:p>
        <a:p>
          <a:pPr lvl="0" algn="l" defTabSz="133350">
            <a:lnSpc>
              <a:spcPct val="90000"/>
            </a:lnSpc>
            <a:spcBef>
              <a:spcPct val="0"/>
            </a:spcBef>
            <a:spcAft>
              <a:spcPct val="35000"/>
            </a:spcAft>
          </a:pPr>
          <a:r>
            <a:rPr lang="en-GB" sz="1000" b="1" u="none" strike="noStrike" kern="1200">
              <a:effectLst/>
              <a:latin typeface="+mn-lt"/>
              <a:ea typeface="+mn-ea"/>
              <a:cs typeface="+mn-cs"/>
            </a:rPr>
            <a:t>How</a:t>
          </a:r>
          <a:r>
            <a:rPr lang="en-GB" sz="1000" b="0" u="none" strike="noStrike" kern="1200">
              <a:effectLst/>
              <a:latin typeface="+mn-lt"/>
              <a:ea typeface="+mn-ea"/>
              <a:cs typeface="+mn-cs"/>
            </a:rPr>
            <a:t> does it tell us something about the context? </a:t>
          </a:r>
          <a:endParaRPr lang="en-US" sz="1000" b="0" kern="1200" dirty="0"/>
        </a:p>
      </dsp:txBody>
      <dsp:txXfrm>
        <a:off x="44862" y="1489899"/>
        <a:ext cx="2787051" cy="1146106"/>
      </dsp:txXfrm>
    </dsp:sp>
    <dsp:sp modelId="{3A2B8ED7-FB04-4F8A-AFDC-DEA21442884D}">
      <dsp:nvSpPr>
        <dsp:cNvPr id="0" name=""/>
        <dsp:cNvSpPr/>
      </dsp:nvSpPr>
      <dsp:spPr>
        <a:xfrm rot="5378349">
          <a:off x="1308610" y="2690534"/>
          <a:ext cx="269485" cy="321566"/>
        </a:xfrm>
        <a:prstGeom prst="rightArrow">
          <a:avLst>
            <a:gd name="adj1" fmla="val 60000"/>
            <a:gd name="adj2" fmla="val 50000"/>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1346628" y="2716575"/>
        <a:ext cx="192940" cy="188640"/>
      </dsp:txXfrm>
    </dsp:sp>
    <dsp:sp modelId="{05256BB5-EE76-49F1-BDDE-EC4CA84C93D0}">
      <dsp:nvSpPr>
        <dsp:cNvPr id="0" name=""/>
        <dsp:cNvSpPr/>
      </dsp:nvSpPr>
      <dsp:spPr>
        <a:xfrm>
          <a:off x="18410" y="3030971"/>
          <a:ext cx="2858365" cy="98715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000" tIns="19050" rIns="19050" bIns="19050" numCol="1" spcCol="1270" anchor="t" anchorCtr="0">
          <a:noAutofit/>
        </a:bodyPr>
        <a:lstStyle/>
        <a:p>
          <a:pPr lvl="0" algn="l" defTabSz="222250">
            <a:lnSpc>
              <a:spcPct val="90000"/>
            </a:lnSpc>
            <a:spcBef>
              <a:spcPct val="0"/>
            </a:spcBef>
            <a:spcAft>
              <a:spcPct val="35000"/>
            </a:spcAft>
          </a:pPr>
          <a:endParaRPr lang="en-GB" sz="500" b="1" u="none" strike="noStrike" kern="1200" dirty="0">
            <a:effectLst/>
            <a:latin typeface="+mn-lt"/>
            <a:ea typeface="+mn-ea"/>
            <a:cs typeface="+mn-cs"/>
          </a:endParaRPr>
        </a:p>
        <a:p>
          <a:pPr lvl="0" algn="l" defTabSz="222250">
            <a:lnSpc>
              <a:spcPct val="90000"/>
            </a:lnSpc>
            <a:spcBef>
              <a:spcPct val="0"/>
            </a:spcBef>
            <a:spcAft>
              <a:spcPct val="35000"/>
            </a:spcAft>
          </a:pPr>
          <a:r>
            <a:rPr lang="en-GB" sz="1000" b="1" u="none" strike="noStrike" kern="1200" dirty="0">
              <a:effectLst/>
              <a:latin typeface="+mn-lt"/>
              <a:ea typeface="+mn-ea"/>
              <a:cs typeface="+mn-cs"/>
            </a:rPr>
            <a:t>Why</a:t>
          </a:r>
          <a:r>
            <a:rPr lang="en-GB" sz="1000" b="0" u="none" strike="noStrike" kern="1200" dirty="0">
              <a:effectLst/>
              <a:latin typeface="+mn-lt"/>
              <a:ea typeface="+mn-ea"/>
              <a:cs typeface="+mn-cs"/>
            </a:rPr>
            <a:t> might we interpret it in different ways?</a:t>
          </a:r>
        </a:p>
        <a:p>
          <a:pPr lvl="0" algn="l" defTabSz="222250">
            <a:lnSpc>
              <a:spcPct val="90000"/>
            </a:lnSpc>
            <a:spcBef>
              <a:spcPct val="0"/>
            </a:spcBef>
            <a:spcAft>
              <a:spcPct val="35000"/>
            </a:spcAft>
          </a:pPr>
          <a:endParaRPr lang="en-GB" sz="300" b="0" u="none" strike="noStrike" kern="1200" dirty="0">
            <a:effectLst/>
            <a:latin typeface="+mn-lt"/>
            <a:ea typeface="+mn-ea"/>
            <a:cs typeface="+mn-cs"/>
          </a:endParaRPr>
        </a:p>
        <a:p>
          <a:pPr lvl="0" algn="l" defTabSz="222250">
            <a:lnSpc>
              <a:spcPct val="90000"/>
            </a:lnSpc>
            <a:spcBef>
              <a:spcPct val="0"/>
            </a:spcBef>
            <a:spcAft>
              <a:spcPct val="35000"/>
            </a:spcAft>
          </a:pPr>
          <a:r>
            <a:rPr lang="en-GB" sz="1000" b="1" u="none" strike="noStrike" kern="1200" dirty="0">
              <a:effectLst/>
              <a:latin typeface="+mn-lt"/>
              <a:ea typeface="+mn-ea"/>
              <a:cs typeface="+mn-cs"/>
            </a:rPr>
            <a:t>Why</a:t>
          </a:r>
          <a:r>
            <a:rPr lang="en-GB" sz="1000" b="0" u="none" strike="noStrike" kern="1200" dirty="0">
              <a:effectLst/>
              <a:latin typeface="+mn-lt"/>
              <a:ea typeface="+mn-ea"/>
              <a:cs typeface="+mn-cs"/>
            </a:rPr>
            <a:t> did they choose that language? </a:t>
          </a:r>
        </a:p>
        <a:p>
          <a:pPr lvl="0" algn="l" defTabSz="222250">
            <a:lnSpc>
              <a:spcPct val="90000"/>
            </a:lnSpc>
            <a:spcBef>
              <a:spcPct val="0"/>
            </a:spcBef>
            <a:spcAft>
              <a:spcPct val="35000"/>
            </a:spcAft>
          </a:pPr>
          <a:endParaRPr lang="en-GB" sz="300" b="0" u="none" strike="noStrike" kern="1200" dirty="0">
            <a:effectLst/>
            <a:latin typeface="+mn-lt"/>
            <a:ea typeface="+mn-ea"/>
            <a:cs typeface="+mn-cs"/>
          </a:endParaRPr>
        </a:p>
        <a:p>
          <a:pPr lvl="0" algn="l" defTabSz="222250">
            <a:lnSpc>
              <a:spcPct val="90000"/>
            </a:lnSpc>
            <a:spcBef>
              <a:spcPct val="0"/>
            </a:spcBef>
            <a:spcAft>
              <a:spcPct val="35000"/>
            </a:spcAft>
          </a:pPr>
          <a:r>
            <a:rPr lang="en-GB" sz="1000" b="1" u="none" strike="noStrike" kern="1200" dirty="0">
              <a:effectLst/>
              <a:latin typeface="+mn-lt"/>
              <a:ea typeface="+mn-ea"/>
              <a:cs typeface="+mn-cs"/>
            </a:rPr>
            <a:t>Why</a:t>
          </a:r>
          <a:r>
            <a:rPr lang="en-GB" sz="1000" b="0" u="none" strike="noStrike" kern="1200" dirty="0">
              <a:effectLst/>
              <a:latin typeface="+mn-lt"/>
              <a:ea typeface="+mn-ea"/>
              <a:cs typeface="+mn-cs"/>
            </a:rPr>
            <a:t> is the writer doing this? </a:t>
          </a:r>
        </a:p>
      </dsp:txBody>
      <dsp:txXfrm>
        <a:off x="47323" y="3059884"/>
        <a:ext cx="2800539" cy="9293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E4F9D-19C2-48D3-B282-4CE689E87DA6}" type="datetimeFigureOut">
              <a:rPr lang="en-GB" smtClean="0"/>
              <a:t>20/09/2020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61C983-C7B5-4ECB-AB82-406DD8F6D0EA}" type="slidenum">
              <a:rPr lang="en-GB" smtClean="0"/>
              <a:t>‹#›</a:t>
            </a:fld>
            <a:endParaRPr lang="en-GB"/>
          </a:p>
        </p:txBody>
      </p:sp>
    </p:spTree>
    <p:extLst>
      <p:ext uri="{BB962C8B-B14F-4D97-AF65-F5344CB8AC3E}">
        <p14:creationId xmlns:p14="http://schemas.microsoft.com/office/powerpoint/2010/main" val="300805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79925" y="4716650"/>
            <a:ext cx="5439400" cy="44684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2" name="Shape 82"/>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17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0AD931-1FE5-403C-B353-3973C44CF1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50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0A414B-0D5C-4505-80AB-80BC805FCD6F}"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B721F-56D3-4DA9-8083-28736C3A4AFF}" type="slidenum">
              <a:rPr lang="en-GB" smtClean="0"/>
              <a:t>‹#›</a:t>
            </a:fld>
            <a:endParaRPr lang="en-GB"/>
          </a:p>
        </p:txBody>
      </p:sp>
    </p:spTree>
    <p:extLst>
      <p:ext uri="{BB962C8B-B14F-4D97-AF65-F5344CB8AC3E}">
        <p14:creationId xmlns:p14="http://schemas.microsoft.com/office/powerpoint/2010/main" val="109844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0A414B-0D5C-4505-80AB-80BC805FCD6F}"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B721F-56D3-4DA9-8083-28736C3A4AFF}" type="slidenum">
              <a:rPr lang="en-GB" smtClean="0"/>
              <a:t>‹#›</a:t>
            </a:fld>
            <a:endParaRPr lang="en-GB"/>
          </a:p>
        </p:txBody>
      </p:sp>
    </p:spTree>
    <p:extLst>
      <p:ext uri="{BB962C8B-B14F-4D97-AF65-F5344CB8AC3E}">
        <p14:creationId xmlns:p14="http://schemas.microsoft.com/office/powerpoint/2010/main" val="247440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0A414B-0D5C-4505-80AB-80BC805FCD6F}"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B721F-56D3-4DA9-8083-28736C3A4AFF}" type="slidenum">
              <a:rPr lang="en-GB" smtClean="0"/>
              <a:t>‹#›</a:t>
            </a:fld>
            <a:endParaRPr lang="en-GB"/>
          </a:p>
        </p:txBody>
      </p:sp>
    </p:spTree>
    <p:extLst>
      <p:ext uri="{BB962C8B-B14F-4D97-AF65-F5344CB8AC3E}">
        <p14:creationId xmlns:p14="http://schemas.microsoft.com/office/powerpoint/2010/main" val="272286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770BE-487A-489D-B97D-E04890D789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9E5430D7-F7CC-4AC4-9545-C9623F225BE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52D2008-5CFE-4DB8-B553-6EB463406F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D2D1FC9-D777-43AD-BDF8-A48678B6F4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871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FD068-DC88-44F8-BF5B-05634D15F6A5}"/>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22C0D38-4608-43AB-AD9E-5020D99FBE7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E927397-FDDC-46E4-89FF-BFBBFA0DEC1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6951A99-0132-434D-AD50-7207792B9A1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6545E89-483C-49C8-BB37-8285925252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532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5305-5D6D-40F9-803E-E8C5AC7BB5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26EC0B-6890-4153-B5CE-9EAE34B790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41FE7-BA4E-42DA-A930-28B5375DCEE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D8BAC44-E891-4052-8685-EF119B0516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DE4B7C8-DF9C-4800-992D-4C04FCF6E2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56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BE1F4-0BBD-4677-9EA0-75CA35411E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C9EFBB-0181-43DE-8C13-0689400889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F5B5A9-E076-4C4D-9356-979D672A62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958E5F-D563-442E-BD1F-791C4C77A3C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6E5497C-F3E4-4C9A-97DA-BFF5ED7E31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0007FCC-B378-4783-8B97-1B903AEE63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898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AB60-05C6-4FA3-BBDA-35D8F80567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DCC689-2C2C-44D7-8D00-A1C03F15B1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7E7E55-B4A3-4C96-B725-7388045625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580377-6D52-472A-B828-A09E01B27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796A48-3813-4493-9345-B43DD88743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D406D9-B606-4976-AD73-934BA51FB23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F73DFA5-7B79-43BD-A7B0-8AF9A1D53F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FDFE6D1B-B2CB-44C0-9C7D-7B53947805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913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641C9-E3B3-4B5A-AEE8-4BC9D04820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4D5864-38C1-47D0-9FFC-133B1AC7C85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D25671D-A7D2-4E35-AAD5-0E68D86E47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DD0A741-3213-4A06-8DCF-EFA753F288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897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68C58E-270E-4538-A1DB-0E4B35238D3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73DA90A-43B5-4802-BCAA-73B0CF699C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15284F0-3FC9-4E66-AE86-E3C455EB62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961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B90F-0B1C-4DCC-A60E-7AB9C0528C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B29AB7-F3F3-42FB-89C9-B5CE7CC233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0B6A060-34D3-458C-AC83-D10323318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D2B4B-10E0-42E9-8E3A-E07C54A2FA9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AACE117-181B-4061-AF85-D66E8ED1D0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99B1910-BB18-4F96-B2E5-905848F00B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04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0A414B-0D5C-4505-80AB-80BC805FCD6F}"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B721F-56D3-4DA9-8083-28736C3A4AFF}" type="slidenum">
              <a:rPr lang="en-GB" smtClean="0"/>
              <a:t>‹#›</a:t>
            </a:fld>
            <a:endParaRPr lang="en-GB"/>
          </a:p>
        </p:txBody>
      </p:sp>
    </p:spTree>
    <p:extLst>
      <p:ext uri="{BB962C8B-B14F-4D97-AF65-F5344CB8AC3E}">
        <p14:creationId xmlns:p14="http://schemas.microsoft.com/office/powerpoint/2010/main" val="802021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3DA98-302F-43D8-9613-6061695AC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0C87F1-FABC-4694-98F0-8B7254741F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5F75C3-EDCD-4455-BE7D-D1B2FB774C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326019-A6DF-4D6C-98CE-7C4A1F5548C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52FCD70-6D24-4C70-B841-B12C24AE1A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F8447DC-A36E-4AB2-A297-4EBA905461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967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4A74-FC25-4F49-9C12-BE31FC60C1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BEF405-03B2-46AB-A248-A7939B75A3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A9DA20-F63F-4B6E-B6D5-C177F477396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229565A-57E3-46CF-9FFF-F196E19616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1D31667-FD2F-4AE3-96E8-6A79FBBB2F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644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DAF856-E93E-4C31-96AD-66574D967B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8C9206-0612-4E60-B7DD-7181E7A7A5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C3DB7B-1443-4403-AC73-4678E05B758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C64DE88-5C96-4664-8262-266FE870CF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158F720-8300-4C2B-B16D-AD016DE11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493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71F74-4188-48C8-A100-9107158073E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5ADE0-C6D5-4306-B551-DF02C78DD94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797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609600" y="1600202"/>
            <a:ext cx="109728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609600" y="6356352"/>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1" name="Shape 21"/>
          <p:cNvSpPr txBox="1">
            <a:spLocks noGrp="1"/>
          </p:cNvSpPr>
          <p:nvPr>
            <p:ph type="ftr" idx="11"/>
          </p:nvPr>
        </p:nvSpPr>
        <p:spPr>
          <a:xfrm>
            <a:off x="4165600" y="6356352"/>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2" name="Shape 2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855596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963084" y="4406902"/>
            <a:ext cx="103632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963084" y="2906713"/>
            <a:ext cx="103632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609600" y="6356352"/>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7" name="Shape 27"/>
          <p:cNvSpPr txBox="1">
            <a:spLocks noGrp="1"/>
          </p:cNvSpPr>
          <p:nvPr>
            <p:ph type="ftr" idx="11"/>
          </p:nvPr>
        </p:nvSpPr>
        <p:spPr>
          <a:xfrm>
            <a:off x="4165600" y="6356352"/>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8" name="Shape 28"/>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376289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660401" y="1600202"/>
            <a:ext cx="58420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6705601" y="1600202"/>
            <a:ext cx="58420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609600" y="6356352"/>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4" name="Shape 34"/>
          <p:cNvSpPr txBox="1">
            <a:spLocks noGrp="1"/>
          </p:cNvSpPr>
          <p:nvPr>
            <p:ph type="ftr" idx="11"/>
          </p:nvPr>
        </p:nvSpPr>
        <p:spPr>
          <a:xfrm>
            <a:off x="4165600" y="6356352"/>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5" name="Shape 35"/>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585394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6193367" y="1535113"/>
            <a:ext cx="5389034"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6193367" y="2174875"/>
            <a:ext cx="5389034"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609600" y="6356352"/>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3" name="Shape 43"/>
          <p:cNvSpPr txBox="1">
            <a:spLocks noGrp="1"/>
          </p:cNvSpPr>
          <p:nvPr>
            <p:ph type="ftr" idx="11"/>
          </p:nvPr>
        </p:nvSpPr>
        <p:spPr>
          <a:xfrm>
            <a:off x="4165600" y="6356352"/>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4" name="Shape 4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4518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609600" y="6356352"/>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8" name="Shape 48"/>
          <p:cNvSpPr txBox="1">
            <a:spLocks noGrp="1"/>
          </p:cNvSpPr>
          <p:nvPr>
            <p:ph type="ftr" idx="11"/>
          </p:nvPr>
        </p:nvSpPr>
        <p:spPr>
          <a:xfrm>
            <a:off x="4165600" y="6356352"/>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9" name="Shape 49"/>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763848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609600" y="6356352"/>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2" name="Shape 52"/>
          <p:cNvSpPr txBox="1">
            <a:spLocks noGrp="1"/>
          </p:cNvSpPr>
          <p:nvPr>
            <p:ph type="ftr" idx="11"/>
          </p:nvPr>
        </p:nvSpPr>
        <p:spPr>
          <a:xfrm>
            <a:off x="4165600" y="6356352"/>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3" name="Shape 53"/>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630540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0A414B-0D5C-4505-80AB-80BC805FCD6F}"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B721F-56D3-4DA9-8083-28736C3A4AFF}" type="slidenum">
              <a:rPr lang="en-GB" smtClean="0"/>
              <a:t>‹#›</a:t>
            </a:fld>
            <a:endParaRPr lang="en-GB"/>
          </a:p>
        </p:txBody>
      </p:sp>
    </p:spTree>
    <p:extLst>
      <p:ext uri="{BB962C8B-B14F-4D97-AF65-F5344CB8AC3E}">
        <p14:creationId xmlns:p14="http://schemas.microsoft.com/office/powerpoint/2010/main" val="2729713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09600" y="273050"/>
            <a:ext cx="4011084"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4766734" y="273052"/>
            <a:ext cx="6815666"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609600" y="1435102"/>
            <a:ext cx="4011084"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609600" y="6356352"/>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9" name="Shape 59"/>
          <p:cNvSpPr txBox="1">
            <a:spLocks noGrp="1"/>
          </p:cNvSpPr>
          <p:nvPr>
            <p:ph type="ftr" idx="11"/>
          </p:nvPr>
        </p:nvSpPr>
        <p:spPr>
          <a:xfrm>
            <a:off x="4165600" y="6356352"/>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0" name="Shape 60"/>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509625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389717" y="4800600"/>
            <a:ext cx="73152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Shape 63"/>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09600" y="6356352"/>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6" name="Shape 66"/>
          <p:cNvSpPr txBox="1">
            <a:spLocks noGrp="1"/>
          </p:cNvSpPr>
          <p:nvPr>
            <p:ph type="ftr" idx="11"/>
          </p:nvPr>
        </p:nvSpPr>
        <p:spPr>
          <a:xfrm>
            <a:off x="4165600" y="6356352"/>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7" name="Shape 67"/>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451503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609600" y="6356352"/>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2" name="Shape 72"/>
          <p:cNvSpPr txBox="1">
            <a:spLocks noGrp="1"/>
          </p:cNvSpPr>
          <p:nvPr>
            <p:ph type="ftr" idx="11"/>
          </p:nvPr>
        </p:nvSpPr>
        <p:spPr>
          <a:xfrm>
            <a:off x="4165600" y="6356352"/>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3" name="Shape 73"/>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171170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8135937" y="1714502"/>
            <a:ext cx="5851525" cy="2971801"/>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2090738" y="-1155699"/>
            <a:ext cx="5851525" cy="8712201"/>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609600" y="6356352"/>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8" name="Shape 78"/>
          <p:cNvSpPr txBox="1">
            <a:spLocks noGrp="1"/>
          </p:cNvSpPr>
          <p:nvPr>
            <p:ph type="ftr" idx="11"/>
          </p:nvPr>
        </p:nvSpPr>
        <p:spPr>
          <a:xfrm>
            <a:off x="4165600" y="6356352"/>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9" name="Shape 79"/>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6435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875"/>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fld id="{7F071F74-4188-48C8-A100-9107158073E5}" type="datetimeFigureOut">
              <a:rPr kumimoji="0" lang="en-GB"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t>20/09/2020</a:t>
            </a:fld>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DEB5ADE0-C6D5-4306-B551-DF02C78DD94F}" type="slidenum">
              <a:rPr kumimoji="0" lang="en-GB"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78495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158A-85BF-46FC-9328-4C1BE34AD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38BBA6-024F-41A0-A1CB-32653442D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6B50D9-E0FE-4034-A5A8-71AE6CA610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5525A-1088-40DD-B1E2-ECEAA282F13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65AA7FC-FA49-48F7-91BA-E808FA346A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DA1AC3F-97AA-4A24-B590-D8F7E40737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ACC29-451F-4177-A397-23FBA956301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362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B543-44E0-4A43-9086-9708863A86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786EB2-12F3-4650-8ACE-77A22C2DC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16E542-F025-451B-9C05-347998762F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5525A-1088-40DD-B1E2-ECEAA282F13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5D3FE1-C734-442C-A183-6222FE41FA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0CAE188-AEC5-4EB6-A383-EA8867FF73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ACC29-451F-4177-A397-23FBA956301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093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A2AD2-2B83-4318-AE99-6862C0CE69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5DA88C-1FB8-4D0D-AC88-87DD0E9217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FC6170-8C68-429D-8A99-D48AA73AED9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5525A-1088-40DD-B1E2-ECEAA282F13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D216596-0488-41F7-9A10-51C00D0F63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098C69F-0068-4928-895A-9D933EB4A1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ACC29-451F-4177-A397-23FBA956301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952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BBD1-D3BD-4B30-AE2A-D2E034E903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056732-73FF-41AF-BEDB-823763342F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C24C4E-402C-4254-B2D7-848FBA6DD1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F8BE18-9CB5-4B1C-A9EF-0F43D74406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5525A-1088-40DD-B1E2-ECEAA282F13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019D675-CDF4-40E5-ABF8-A2FC65C197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1B2B1E6-ED25-4BF8-A494-7AC04A93AB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ACC29-451F-4177-A397-23FBA956301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495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8A68-1375-40BC-833E-560381A24F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A5FE1C-7829-42C5-9038-83B9D64C13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F4DBE6-982D-46E7-BDD9-F91B1CEC2E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2C5D3D-8DF6-47FB-8A90-F277EB0CB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1461BB-EDBB-480F-8950-1B70A9E91C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D958C4-3C49-43D2-A12F-5F36C891D53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5525A-1088-40DD-B1E2-ECEAA282F13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B451C514-AF2B-4556-A6F7-D253FED906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4C55309A-DAC2-4269-83E7-162DC72365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ACC29-451F-4177-A397-23FBA956301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64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0A414B-0D5C-4505-80AB-80BC805FCD6F}" type="datetimeFigureOut">
              <a:rPr lang="en-GB" smtClean="0"/>
              <a:t>20/09/2020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BB721F-56D3-4DA9-8083-28736C3A4AFF}" type="slidenum">
              <a:rPr lang="en-GB" smtClean="0"/>
              <a:t>‹#›</a:t>
            </a:fld>
            <a:endParaRPr lang="en-GB"/>
          </a:p>
        </p:txBody>
      </p:sp>
    </p:spTree>
    <p:extLst>
      <p:ext uri="{BB962C8B-B14F-4D97-AF65-F5344CB8AC3E}">
        <p14:creationId xmlns:p14="http://schemas.microsoft.com/office/powerpoint/2010/main" val="2823453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9C53-405C-4B86-B640-6CA319D727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4AC090-5E02-4432-ACD6-9339D44AC05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5525A-1088-40DD-B1E2-ECEAA282F13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85D7FBB-330A-42FA-94C5-99A1726E57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DCF25E8-7F8F-41F0-877C-DA63ED8CC5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ACC29-451F-4177-A397-23FBA956301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068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C7FEF1-7676-4627-A5E9-AC04808F62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5525A-1088-40DD-B1E2-ECEAA282F13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227DAEA7-3064-4790-93A6-29C826D052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583D948-586F-4DC8-8782-769DBC7C86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ACC29-451F-4177-A397-23FBA956301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638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A4FD-86B5-458E-B43C-93DC35E67E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D8C380-C32D-4063-BC17-4344ED3879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45ACB8-C8AE-40E1-B9F6-C7DBB0889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FD29F6-6E41-4C95-8AE4-1364FCBD96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5525A-1088-40DD-B1E2-ECEAA282F13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48F022B-0DBB-44F3-948D-8A87147C70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7823937-F1FB-4B11-AF90-37C39FA3BD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ACC29-451F-4177-A397-23FBA956301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210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F798-2AA1-4FA3-9D7E-406693A5CC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2C08AD-CFF3-405C-B939-BE457A3C24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F73A652-FE44-436A-B19D-D2037EAA8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13A978-F45E-4EB4-AFEA-12C7885794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5525A-1088-40DD-B1E2-ECEAA282F13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8EDDAE1-3118-4111-A8D2-5162FF5F6F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562C265-5633-4EE2-857D-A3D8B92F7C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ACC29-451F-4177-A397-23FBA956301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1545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770EA-E3CE-41C4-990D-E7CD07F30B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1D2083-17C3-4100-A8EE-86AFD2DA37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2DC6A2-16D8-470E-98CA-C960A84F76C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5525A-1088-40DD-B1E2-ECEAA282F13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FD763FB-4305-4EE6-BA90-E1C4254136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2E81FD3-CB9C-49DA-904D-A19F5AC1BB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ACC29-451F-4177-A397-23FBA956301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7242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A1EED7-90EF-4BE1-94D2-14C7A0F66C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8A6887-D691-40F5-BCED-998A1BAFC9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3FFA35-3860-4557-B35F-B2F6FAC17B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5525A-1088-40DD-B1E2-ECEAA282F13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174C360-1CC8-4EB3-84E0-37FC87C7ED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11F7AD2-04F9-44CF-981B-C7EA85FDB6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ACC29-451F-4177-A397-23FBA956301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9589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1965-138A-41AC-96E8-6217C9EEE2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C5DE6C-CBD5-44D9-97FC-E98236E507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72A8BA-9C3B-4ECD-AF3E-A1F84F4C715E}"/>
              </a:ext>
            </a:extLst>
          </p:cNvPr>
          <p:cNvSpPr>
            <a:spLocks noGrp="1"/>
          </p:cNvSpPr>
          <p:nvPr>
            <p:ph type="dt" sz="half" idx="10"/>
          </p:nvPr>
        </p:nvSpPr>
        <p:spPr>
          <a:xfrm>
            <a:off x="7763256" y="136525"/>
            <a:ext cx="4175760" cy="294957"/>
          </a:xfrm>
        </p:spPr>
        <p:txBody>
          <a:bodyPr/>
          <a:lstStyle>
            <a:lvl1pPr>
              <a:defRPr sz="2400" u="sng">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8D041E7-E5DB-4041-8F6A-F6EE5A990C40}" type="datetime2">
              <a:rPr kumimoji="0" lang="en-GB" sz="2400" b="0" i="0" u="sng"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24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2FCED02-3799-4350-AE8B-449A8FACC9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2F7ED54-0AC7-44DA-BCBF-74E7F526E1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12A02-0DE3-4B36-884E-F8463DBF273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5209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0E73-3166-4169-87AC-24B5C36426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D2C902-569A-4166-811B-1D9D81C46E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8AE37E-9A3F-40B7-8EFB-4C13C81BCF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6C6B85-BFA8-4ED6-BF4E-DA59AF8CC55D}" type="datetime2">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4F92C32-AFEA-4463-91A5-A39DA40E26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565233D-AF72-43D0-89A4-E1DE9CE142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12A02-0DE3-4B36-884E-F8463DBF273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030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B0543-EAFA-47EB-84C1-C17A71C214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12ACB4-1E34-4856-8EA4-665C6D639A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6505EB-30D3-4243-99EE-8BF1DC9A33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58C39F-3E67-4FC9-96B7-7166D44AF4A6}" type="datetime2">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73C4C7B-E6B0-4027-94A0-9ED2899A94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4AB2046-FD41-4A7E-BC2D-90BF3F26B5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12A02-0DE3-4B36-884E-F8463DBF273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9773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CAF42-DB43-45C2-B988-3009852FD8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CDA3E2-A764-4E99-935F-D90A176876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94F5D9-1CEB-4847-A3EE-6996712A27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EC0459-F838-49A3-9393-D933F42053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55E34B-CE5E-4EA5-BB1C-262D3D32BDDC}" type="datetime2">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17B6B84-B40D-49C6-A9E3-4D4E0A2E96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F9FC956-8C7B-4209-9345-AB7A7C6D24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12A02-0DE3-4B36-884E-F8463DBF273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71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30A414B-0D5C-4505-80AB-80BC805FCD6F}" type="datetimeFigureOut">
              <a:rPr lang="en-GB" smtClean="0"/>
              <a:t>20/09/2020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BB721F-56D3-4DA9-8083-28736C3A4AFF}" type="slidenum">
              <a:rPr lang="en-GB" smtClean="0"/>
              <a:t>‹#›</a:t>
            </a:fld>
            <a:endParaRPr lang="en-GB"/>
          </a:p>
        </p:txBody>
      </p:sp>
    </p:spTree>
    <p:extLst>
      <p:ext uri="{BB962C8B-B14F-4D97-AF65-F5344CB8AC3E}">
        <p14:creationId xmlns:p14="http://schemas.microsoft.com/office/powerpoint/2010/main" val="10169843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6737-801A-4E4A-8003-655CE18709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F65B63-BBBF-4CDB-A9CE-FAD6686D62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5B7E86-4B54-4E88-9B9B-2DF10C6012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0C75941-5DB3-4ECD-B532-7D1B731CB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E1C5E0-9800-4B72-81C7-7BDC37DD70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C52AC7-E39D-424D-9ACE-7ABE8757A2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26920C-8739-42CF-9521-C901CB79B651}" type="datetime2">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2932F59D-5AB4-473A-A37D-719AAC393E4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7368E96D-03C2-4CEE-AD81-2265AA245A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12A02-0DE3-4B36-884E-F8463DBF273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6469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7AF3-D8A4-4B2A-87E4-7FD34256A85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EB7E2AF-B889-4B41-986C-DD97A65D247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F170BB-9571-46C7-B0CD-E74AD4849925}" type="datetime2">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5CB9D34-971C-4499-82FD-A72C5FB58D9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E9087B53-C84B-4673-ABCF-4D26C0674E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12A02-0DE3-4B36-884E-F8463DBF273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7731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5F166-9BD3-4D83-97F2-F47332DB09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BA12A9-AF29-4DAE-8A0A-5C523359001D}" type="datetime2">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E5A31B51-2254-4DE2-93A3-B2A847A8AF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0776E15-849D-49A1-A152-45AD4A437E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12A02-0DE3-4B36-884E-F8463DBF273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4506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323D-0964-4397-B73B-42A0487D4F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60D6B1-546D-4DDA-85E1-01147FD690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E8A0D0-746E-4502-B3AC-CCAEDA456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14BFF-42C6-49C8-ADDC-0ADAC35051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1CDDD7-597A-497D-8191-30714DB6230F}" type="datetime2">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1ED36BF-7DCD-4759-9CA7-6EB7205DA5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2B7B807-1472-4017-963A-E4B91CF384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12A02-0DE3-4B36-884E-F8463DBF273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84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7C650-3CE7-47E6-B709-1D6C7833BE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1AEFC6-CEAC-4852-B2DC-D7CF3B9474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BD446D-E5A5-437E-AB8D-A722999DD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3ECA40-F6C5-49A2-A1A4-C770998AC4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EC5DF1-29FC-413D-B9B7-DDDBDE608FF3}" type="datetime2">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518D30F-413D-4262-A355-F92083DA7B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D938FB2-2856-4126-ADFC-80ACE3A01C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12A02-0DE3-4B36-884E-F8463DBF273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6639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52EB4-621F-4851-9C15-7735694B32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A3F6B8-A491-4875-AE2B-FC027F8561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B0DF26-497F-4FF8-9C18-84E4E7A7312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5F435A-EA9D-46C6-A0AE-DBC105F1F52B}" type="datetime2">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DCD4E94-6F42-4B1E-9EBA-4197262188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6A24036-9B49-415E-85E7-473B9586BB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12A02-0DE3-4B36-884E-F8463DBF273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128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A99D52-ED9B-4535-9730-56D6E8BD25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EDCECC-014F-4658-BA95-C1214AB239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1F7F11-C11B-4C63-A6AC-E0790ABAFB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1F7A1B-FECA-4B34-819E-56CEF942E3BE}" type="datetime2">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8074B86-0991-4573-BF1F-7CCFA8B5D6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55FA005-C1E2-4F6C-A107-5F05207130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12A02-0DE3-4B36-884E-F8463DBF273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1409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770BE-487A-489D-B97D-E04890D789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9E5430D7-F7CC-4AC4-9545-C9623F225BE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52D2008-5CFE-4DB8-B553-6EB463406F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D2D1FC9-D777-43AD-BDF8-A48678B6F4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2351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FD068-DC88-44F8-BF5B-05634D15F6A5}"/>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22C0D38-4608-43AB-AD9E-5020D99FBE7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E927397-FDDC-46E4-89FF-BFBBFA0DEC1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6951A99-0132-434D-AD50-7207792B9A1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6545E89-483C-49C8-BB37-8285925252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3641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5305-5D6D-40F9-803E-E8C5AC7BB5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26EC0B-6890-4153-B5CE-9EAE34B790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41FE7-BA4E-42DA-A930-28B5375DCEE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D8BAC44-E891-4052-8685-EF119B0516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DE4B7C8-DF9C-4800-992D-4C04FCF6E2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614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0A414B-0D5C-4505-80AB-80BC805FCD6F}" type="datetimeFigureOut">
              <a:rPr lang="en-GB" smtClean="0"/>
              <a:t>20/09/2020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BB721F-56D3-4DA9-8083-28736C3A4AFF}" type="slidenum">
              <a:rPr lang="en-GB" smtClean="0"/>
              <a:t>‹#›</a:t>
            </a:fld>
            <a:endParaRPr lang="en-GB"/>
          </a:p>
        </p:txBody>
      </p:sp>
    </p:spTree>
    <p:extLst>
      <p:ext uri="{BB962C8B-B14F-4D97-AF65-F5344CB8AC3E}">
        <p14:creationId xmlns:p14="http://schemas.microsoft.com/office/powerpoint/2010/main" val="28508034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BE1F4-0BBD-4677-9EA0-75CA35411E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C9EFBB-0181-43DE-8C13-0689400889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F5B5A9-E076-4C4D-9356-979D672A62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958E5F-D563-442E-BD1F-791C4C77A3C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6E5497C-F3E4-4C9A-97DA-BFF5ED7E31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0007FCC-B378-4783-8B97-1B903AEE63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1832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AB60-05C6-4FA3-BBDA-35D8F80567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DCC689-2C2C-44D7-8D00-A1C03F15B1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7E7E55-B4A3-4C96-B725-7388045625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580377-6D52-472A-B828-A09E01B27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796A48-3813-4493-9345-B43DD88743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D406D9-B606-4976-AD73-934BA51FB23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F73DFA5-7B79-43BD-A7B0-8AF9A1D53F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FDFE6D1B-B2CB-44C0-9C7D-7B53947805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328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641C9-E3B3-4B5A-AEE8-4BC9D04820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4D5864-38C1-47D0-9FFC-133B1AC7C85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D25671D-A7D2-4E35-AAD5-0E68D86E47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DD0A741-3213-4A06-8DCF-EFA753F288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8512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68C58E-270E-4538-A1DB-0E4B35238D3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73DA90A-43B5-4802-BCAA-73B0CF699C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15284F0-3FC9-4E66-AE86-E3C455EB62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5003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B90F-0B1C-4DCC-A60E-7AB9C0528C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B29AB7-F3F3-42FB-89C9-B5CE7CC233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0B6A060-34D3-458C-AC83-D10323318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D2B4B-10E0-42E9-8E3A-E07C54A2FA9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AACE117-181B-4061-AF85-D66E8ED1D0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99B1910-BB18-4F96-B2E5-905848F00B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6819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3DA98-302F-43D8-9613-6061695AC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0C87F1-FABC-4694-98F0-8B7254741F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5F75C3-EDCD-4455-BE7D-D1B2FB774C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326019-A6DF-4D6C-98CE-7C4A1F5548C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52FCD70-6D24-4C70-B841-B12C24AE1A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F8447DC-A36E-4AB2-A297-4EBA905461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2047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4A74-FC25-4F49-9C12-BE31FC60C1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BEF405-03B2-46AB-A248-A7939B75A3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A9DA20-F63F-4B6E-B6D5-C177F477396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229565A-57E3-46CF-9FFF-F196E19616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1D31667-FD2F-4AE3-96E8-6A79FBBB2F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2466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DAF856-E93E-4C31-96AD-66574D967B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8C9206-0612-4E60-B7DD-7181E7A7A5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C3DB7B-1443-4403-AC73-4678E05B758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1E54E-E47C-421E-8FAA-1A1B9118B86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C64DE88-5C96-4664-8262-266FE870CF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158F720-8300-4C2B-B16D-AD016DE11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4796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71F74-4188-48C8-A100-9107158073E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5ADE0-C6D5-4306-B551-DF02C78DD94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19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A414B-0D5C-4505-80AB-80BC805FCD6F}" type="datetimeFigureOut">
              <a:rPr lang="en-GB" smtClean="0"/>
              <a:t>20/09/2020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BB721F-56D3-4DA9-8083-28736C3A4AFF}" type="slidenum">
              <a:rPr lang="en-GB" smtClean="0"/>
              <a:t>‹#›</a:t>
            </a:fld>
            <a:endParaRPr lang="en-GB"/>
          </a:p>
        </p:txBody>
      </p:sp>
    </p:spTree>
    <p:extLst>
      <p:ext uri="{BB962C8B-B14F-4D97-AF65-F5344CB8AC3E}">
        <p14:creationId xmlns:p14="http://schemas.microsoft.com/office/powerpoint/2010/main" val="24294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0A414B-0D5C-4505-80AB-80BC805FCD6F}" type="datetimeFigureOut">
              <a:rPr lang="en-GB" smtClean="0"/>
              <a:t>20/09/2020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BB721F-56D3-4DA9-8083-28736C3A4AFF}" type="slidenum">
              <a:rPr lang="en-GB" smtClean="0"/>
              <a:t>‹#›</a:t>
            </a:fld>
            <a:endParaRPr lang="en-GB"/>
          </a:p>
        </p:txBody>
      </p:sp>
    </p:spTree>
    <p:extLst>
      <p:ext uri="{BB962C8B-B14F-4D97-AF65-F5344CB8AC3E}">
        <p14:creationId xmlns:p14="http://schemas.microsoft.com/office/powerpoint/2010/main" val="114737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0A414B-0D5C-4505-80AB-80BC805FCD6F}" type="datetimeFigureOut">
              <a:rPr lang="en-GB" smtClean="0"/>
              <a:t>20/09/2020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BB721F-56D3-4DA9-8083-28736C3A4AFF}" type="slidenum">
              <a:rPr lang="en-GB" smtClean="0"/>
              <a:t>‹#›</a:t>
            </a:fld>
            <a:endParaRPr lang="en-GB"/>
          </a:p>
        </p:txBody>
      </p:sp>
    </p:spTree>
    <p:extLst>
      <p:ext uri="{BB962C8B-B14F-4D97-AF65-F5344CB8AC3E}">
        <p14:creationId xmlns:p14="http://schemas.microsoft.com/office/powerpoint/2010/main" val="101735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A414B-0D5C-4505-80AB-80BC805FCD6F}" type="datetimeFigureOut">
              <a:rPr lang="en-GB" smtClean="0"/>
              <a:t>20/09/2020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B721F-56D3-4DA9-8083-28736C3A4AFF}" type="slidenum">
              <a:rPr lang="en-GB" smtClean="0"/>
              <a:t>‹#›</a:t>
            </a:fld>
            <a:endParaRPr lang="en-GB"/>
          </a:p>
        </p:txBody>
      </p:sp>
    </p:spTree>
    <p:extLst>
      <p:ext uri="{BB962C8B-B14F-4D97-AF65-F5344CB8AC3E}">
        <p14:creationId xmlns:p14="http://schemas.microsoft.com/office/powerpoint/2010/main" val="3817224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6EB91-B85E-41EE-BD87-36B8B1443336}"/>
              </a:ext>
            </a:extLst>
          </p:cNvPr>
          <p:cNvSpPr>
            <a:spLocks noGrp="1"/>
          </p:cNvSpPr>
          <p:nvPr>
            <p:ph type="title"/>
          </p:nvPr>
        </p:nvSpPr>
        <p:spPr>
          <a:xfrm>
            <a:off x="267748" y="298013"/>
            <a:ext cx="10293991" cy="38302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659F2E-725C-412D-A49D-18645612BF08}"/>
              </a:ext>
            </a:extLst>
          </p:cNvPr>
          <p:cNvSpPr>
            <a:spLocks noGrp="1"/>
          </p:cNvSpPr>
          <p:nvPr>
            <p:ph type="body" idx="1"/>
          </p:nvPr>
        </p:nvSpPr>
        <p:spPr>
          <a:xfrm>
            <a:off x="267747" y="911224"/>
            <a:ext cx="11778843" cy="58102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86DBF52-E7A2-4B5F-A747-78B1E9FBF407}"/>
              </a:ext>
            </a:extLst>
          </p:cNvPr>
          <p:cNvSpPr>
            <a:spLocks noGrp="1"/>
          </p:cNvSpPr>
          <p:nvPr>
            <p:ph type="dt" sz="half" idx="2"/>
          </p:nvPr>
        </p:nvSpPr>
        <p:spPr>
          <a:xfrm>
            <a:off x="9205519" y="2798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Sunday, 13 September 2020</a:t>
            </a:r>
          </a:p>
        </p:txBody>
      </p:sp>
      <p:sp>
        <p:nvSpPr>
          <p:cNvPr id="5" name="Footer Placeholder 4">
            <a:extLst>
              <a:ext uri="{FF2B5EF4-FFF2-40B4-BE49-F238E27FC236}">
                <a16:creationId xmlns:a16="http://schemas.microsoft.com/office/drawing/2014/main" id="{3943B481-5F9F-4D1C-8C9D-11DCE2B386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1FBD58-E0E8-4EF7-B14B-AA371B1F76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FD1181BD-067F-4C01-AC99-7C47E995936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150679" y="4300374"/>
            <a:ext cx="1980384" cy="255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469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609600" y="1600202"/>
            <a:ext cx="109728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609600" y="6356352"/>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 name="Shape 9"/>
          <p:cNvSpPr txBox="1">
            <a:spLocks noGrp="1"/>
          </p:cNvSpPr>
          <p:nvPr>
            <p:ph type="ftr" idx="11"/>
          </p:nvPr>
        </p:nvSpPr>
        <p:spPr>
          <a:xfrm>
            <a:off x="4165600" y="6356352"/>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0" name="Shape 10"/>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58496703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EF31E-3F08-4D27-8DB4-7865F04A27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90CD82-55C6-4BB7-B8B4-E41641B539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256AE3-25F9-466A-B961-0E56C47E8F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B5525A-1088-40DD-B1E2-ECEAA282F13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63544A2-441A-4B32-A4B6-6927BF5EEF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E8F2A87-6A8B-4FA7-B9E6-50CC5CE6E9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EACC29-451F-4177-A397-23FBA956301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7725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3A2EE-2F00-4CB9-8B5A-B8C0244062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2D87E3-BE2C-465C-8A1A-8815C873F3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D024F1-E4FD-4F69-940B-79E2C53B81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796178-9777-4886-B894-6CB46B9A4108}" type="datetime2">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21D1F2B-3A57-40C4-8D7A-B19D16ADEB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C9C23B9-9614-48D5-94E0-355907EF0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812A02-0DE3-4B36-884E-F8463DBF273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2219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6EB91-B85E-41EE-BD87-36B8B1443336}"/>
              </a:ext>
            </a:extLst>
          </p:cNvPr>
          <p:cNvSpPr>
            <a:spLocks noGrp="1"/>
          </p:cNvSpPr>
          <p:nvPr>
            <p:ph type="title"/>
          </p:nvPr>
        </p:nvSpPr>
        <p:spPr>
          <a:xfrm>
            <a:off x="267748" y="298013"/>
            <a:ext cx="10293991" cy="38302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659F2E-725C-412D-A49D-18645612BF08}"/>
              </a:ext>
            </a:extLst>
          </p:cNvPr>
          <p:cNvSpPr>
            <a:spLocks noGrp="1"/>
          </p:cNvSpPr>
          <p:nvPr>
            <p:ph type="body" idx="1"/>
          </p:nvPr>
        </p:nvSpPr>
        <p:spPr>
          <a:xfrm>
            <a:off x="267747" y="911224"/>
            <a:ext cx="11778843" cy="58102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86DBF52-E7A2-4B5F-A747-78B1E9FBF407}"/>
              </a:ext>
            </a:extLst>
          </p:cNvPr>
          <p:cNvSpPr>
            <a:spLocks noGrp="1"/>
          </p:cNvSpPr>
          <p:nvPr>
            <p:ph type="dt" sz="half" idx="2"/>
          </p:nvPr>
        </p:nvSpPr>
        <p:spPr>
          <a:xfrm>
            <a:off x="9205519" y="2798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Sunday, 13 September 2020</a:t>
            </a:r>
          </a:p>
        </p:txBody>
      </p:sp>
      <p:sp>
        <p:nvSpPr>
          <p:cNvPr id="5" name="Footer Placeholder 4">
            <a:extLst>
              <a:ext uri="{FF2B5EF4-FFF2-40B4-BE49-F238E27FC236}">
                <a16:creationId xmlns:a16="http://schemas.microsoft.com/office/drawing/2014/main" id="{3943B481-5F9F-4D1C-8C9D-11DCE2B386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1FBD58-E0E8-4EF7-B14B-AA371B1F76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9BD5D4-D8FA-4CE2-A6A0-84F9C1E717D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FD1181BD-067F-4C01-AC99-7C47E995936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150679" y="4300374"/>
            <a:ext cx="1980384" cy="255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0786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dictionary.cambridge.org/dictionary/english/belief" TargetMode="External"/><Relationship Id="rId2" Type="http://schemas.openxmlformats.org/officeDocument/2006/relationships/hyperlink" Target="https://dictionary.cambridge.org/dictionary/english/opinion"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hyperlink" Target="https://dictionary.cambridge.org/dictionary/english/damaged" TargetMode="External"/><Relationship Id="rId13" Type="http://schemas.openxmlformats.org/officeDocument/2006/relationships/hyperlink" Target="https://dictionary.cambridge.org/dictionary/english/developed" TargetMode="External"/><Relationship Id="rId3" Type="http://schemas.openxmlformats.org/officeDocument/2006/relationships/hyperlink" Target="https://dictionary.cambridge.org/dictionary/english/need" TargetMode="External"/><Relationship Id="rId7" Type="http://schemas.openxmlformats.org/officeDocument/2006/relationships/hyperlink" Target="https://dictionary.cambridge.org/dictionary/english/easily" TargetMode="External"/><Relationship Id="rId12" Type="http://schemas.openxmlformats.org/officeDocument/2006/relationships/hyperlink" Target="https://dictionary.cambridge.org/dictionary/english/shape" TargetMode="External"/><Relationship Id="rId2" Type="http://schemas.openxmlformats.org/officeDocument/2006/relationships/hyperlink" Target="https://dictionary.cambridge.org/" TargetMode="External"/><Relationship Id="rId16" Type="http://schemas.openxmlformats.org/officeDocument/2006/relationships/hyperlink" Target="https://dictionary.cambridge.org/dictionary/english/morally" TargetMode="External"/><Relationship Id="rId1" Type="http://schemas.openxmlformats.org/officeDocument/2006/relationships/slideLayout" Target="../slideLayouts/slideLayout13.xml"/><Relationship Id="rId6" Type="http://schemas.openxmlformats.org/officeDocument/2006/relationships/hyperlink" Target="https://dictionary.cambridge.org/dictionary/english/especially" TargetMode="External"/><Relationship Id="rId11" Type="http://schemas.openxmlformats.org/officeDocument/2006/relationships/hyperlink" Target="https://dictionary.cambridge.org/dictionary/english/bad" TargetMode="External"/><Relationship Id="rId5" Type="http://schemas.openxmlformats.org/officeDocument/2006/relationships/hyperlink" Target="https://dictionary.cambridge.org/dictionary/english/treatment" TargetMode="External"/><Relationship Id="rId15" Type="http://schemas.openxmlformats.org/officeDocument/2006/relationships/hyperlink" Target="https://dictionary.cambridge.org/dictionary/english/unpleasant" TargetMode="External"/><Relationship Id="rId10" Type="http://schemas.openxmlformats.org/officeDocument/2006/relationships/hyperlink" Target="https://dictionary.cambridge.org/dictionary/english/ugly" TargetMode="External"/><Relationship Id="rId4" Type="http://schemas.openxmlformats.org/officeDocument/2006/relationships/hyperlink" Target="https://dictionary.cambridge.org/dictionary/english/careful" TargetMode="External"/><Relationship Id="rId9" Type="http://schemas.openxmlformats.org/officeDocument/2006/relationships/hyperlink" Target="https://dictionary.cambridge.org/dictionary/english/extremely" TargetMode="External"/><Relationship Id="rId14" Type="http://schemas.openxmlformats.org/officeDocument/2006/relationships/hyperlink" Target="https://dictionary.cambridge.org/dictionary/english/normally"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_rels/slide31.xml.rels><?xml version="1.0" encoding="UTF-8" standalone="yes"?>
<Relationships xmlns="http://schemas.openxmlformats.org/package/2006/relationships"><Relationship Id="rId3" Type="http://schemas.openxmlformats.org/officeDocument/2006/relationships/hyperlink" Target="https://dictionary.cambridge.org/dictionary/english/unpleasant" TargetMode="External"/><Relationship Id="rId2" Type="http://schemas.openxmlformats.org/officeDocument/2006/relationships/hyperlink" Target="https://dictionary.cambridge.org/dictionary/english/extremely" TargetMode="External"/><Relationship Id="rId1" Type="http://schemas.openxmlformats.org/officeDocument/2006/relationships/slideLayout" Target="../slideLayouts/slideLayout13.xml"/><Relationship Id="rId6" Type="http://schemas.openxmlformats.org/officeDocument/2006/relationships/hyperlink" Target="https://dictionary.cambridge.org/dictionary/english/hate" TargetMode="External"/><Relationship Id="rId5" Type="http://schemas.openxmlformats.org/officeDocument/2006/relationships/hyperlink" Target="https://dictionary.cambridge.org/dictionary/english/deserving" TargetMode="External"/><Relationship Id="rId4" Type="http://schemas.openxmlformats.org/officeDocument/2006/relationships/hyperlink" Target="https://dictionary.cambridge.org/dictionary/english/caus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ictionary.cambridge.org/dictionary/english/unpleasant" TargetMode="External"/><Relationship Id="rId2" Type="http://schemas.openxmlformats.org/officeDocument/2006/relationships/hyperlink" Target="https://dictionary.cambridge.org/dictionary/english/extremely" TargetMode="External"/><Relationship Id="rId1" Type="http://schemas.openxmlformats.org/officeDocument/2006/relationships/slideLayout" Target="../slideLayouts/slideLayout13.xml"/><Relationship Id="rId6" Type="http://schemas.openxmlformats.org/officeDocument/2006/relationships/hyperlink" Target="https://dictionary.cambridge.org/dictionary/english/hate" TargetMode="External"/><Relationship Id="rId5" Type="http://schemas.openxmlformats.org/officeDocument/2006/relationships/hyperlink" Target="https://dictionary.cambridge.org/dictionary/english/deserving" TargetMode="External"/><Relationship Id="rId4" Type="http://schemas.openxmlformats.org/officeDocument/2006/relationships/hyperlink" Target="https://dictionary.cambridge.org/dictionary/english/cause"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099" y="508084"/>
            <a:ext cx="11260890" cy="2776537"/>
          </a:xfrm>
        </p:spPr>
        <p:txBody>
          <a:bodyPr>
            <a:normAutofit fontScale="90000"/>
          </a:bodyPr>
          <a:lstStyle/>
          <a:p>
            <a:r>
              <a:rPr lang="en-GB" dirty="0"/>
              <a:t>Y8 ‘Frankenstein’ </a:t>
            </a:r>
            <a:br>
              <a:rPr lang="en-GB" dirty="0"/>
            </a:br>
            <a:r>
              <a:rPr lang="en-GB" dirty="0"/>
              <a:t>Home learning</a:t>
            </a:r>
            <a:br>
              <a:rPr lang="en-GB" dirty="0"/>
            </a:br>
            <a:r>
              <a:rPr lang="en-GB" dirty="0"/>
              <a:t>week beginning </a:t>
            </a:r>
            <a:r>
              <a:rPr lang="en-GB" dirty="0" smtClean="0"/>
              <a:t>28</a:t>
            </a:r>
            <a:r>
              <a:rPr lang="en-GB" baseline="30000" dirty="0" smtClean="0"/>
              <a:t>th</a:t>
            </a:r>
            <a:r>
              <a:rPr lang="en-GB" dirty="0" smtClean="0"/>
              <a:t> </a:t>
            </a:r>
            <a:r>
              <a:rPr lang="en-GB" dirty="0"/>
              <a:t>September</a:t>
            </a:r>
            <a:br>
              <a:rPr lang="en-GB" dirty="0"/>
            </a:br>
            <a:endParaRPr lang="en-GB" dirty="0"/>
          </a:p>
        </p:txBody>
      </p:sp>
      <p:sp>
        <p:nvSpPr>
          <p:cNvPr id="3" name="TextBox 2"/>
          <p:cNvSpPr txBox="1"/>
          <p:nvPr/>
        </p:nvSpPr>
        <p:spPr>
          <a:xfrm>
            <a:off x="385011" y="3025929"/>
            <a:ext cx="95049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Instructions: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Complete the activities show on each slide.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Answer in your exercise book</a:t>
            </a:r>
          </a:p>
        </p:txBody>
      </p:sp>
    </p:spTree>
    <p:extLst>
      <p:ext uri="{BB962C8B-B14F-4D97-AF65-F5344CB8AC3E}">
        <p14:creationId xmlns:p14="http://schemas.microsoft.com/office/powerpoint/2010/main" val="3777388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BQ6) Who </a:t>
            </a:r>
            <a:r>
              <a:rPr lang="en-GB" dirty="0" smtClean="0"/>
              <a:t>is the Creature?</a:t>
            </a:r>
            <a:endParaRPr lang="en-GB" dirty="0"/>
          </a:p>
        </p:txBody>
      </p:sp>
      <p:sp>
        <p:nvSpPr>
          <p:cNvPr id="4" name="TextBox 3"/>
          <p:cNvSpPr txBox="1"/>
          <p:nvPr/>
        </p:nvSpPr>
        <p:spPr>
          <a:xfrm>
            <a:off x="384464" y="1884794"/>
            <a:ext cx="7242464" cy="452431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 lived in daily fear, lest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the monster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whom I had created should perpetrate some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new wickedness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When I thought of him and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his crimes and malice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 became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filled with hatred and revenge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Sometimes I could cope with the sullen despair that overwhelmed me: but sometimes the whirlwind passions of my soul drove me to seek some change of place. It was during an episode of this kind that I suddenly left my home, and bending my steps towards the near Alpine valleys, sought in their magnificence to forget myself and my sorrows.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For several days, I journeyed far into the mountains. When I arrived at the summit, I suddenly beheld the figure of a man, at some distance, advancing towards me with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superhuman speed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He bounded over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crevices in the ice, among which I had walked with caution; his stature, also, as he approached, seemed to exceed that of man. It was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the wretch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whom I had created!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I trembled with rage and horror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Devil</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 exclaimed, “do you dare approach me?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Begone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vile insect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or rather, stay,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that I may trample you to dust</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384464" y="810491"/>
            <a:ext cx="7242464" cy="646331"/>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does Shelley show the Frankenstein is afraid of the Creature?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Check your phrases with the phrases in red below.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8177048" y="856657"/>
            <a:ext cx="3331780" cy="1754326"/>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Now choose two phrases and write a </a:t>
            </a:r>
            <a:r>
              <a:rPr kumimoji="0" lang="en-GB" sz="18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rPr>
              <a:t>What? </a:t>
            </a:r>
            <a:r>
              <a:rPr kumimoji="0" lang="en-GB" sz="18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rPr>
              <a:t>How?</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Why?</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Pargraph</a:t>
            </a:r>
            <a:r>
              <a:rPr kumimoji="0" lang="en-GB"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about each phrase.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Use the sentence starters on the next slide to help you.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589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54602" y="0"/>
            <a:ext cx="0" cy="6858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Diagram 9"/>
          <p:cNvGraphicFramePr/>
          <p:nvPr>
            <p:extLst/>
          </p:nvPr>
        </p:nvGraphicFramePr>
        <p:xfrm>
          <a:off x="4428733" y="568897"/>
          <a:ext cx="2876776" cy="4018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4284081" y="120496"/>
            <a:ext cx="20165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What? How? Why?</a:t>
            </a:r>
          </a:p>
        </p:txBody>
      </p:sp>
      <p:sp>
        <p:nvSpPr>
          <p:cNvPr id="19" name="Rectangle 18"/>
          <p:cNvSpPr/>
          <p:nvPr/>
        </p:nvSpPr>
        <p:spPr>
          <a:xfrm>
            <a:off x="893885" y="369319"/>
            <a:ext cx="2621507"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WHAT? Sentence Starters: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The reader gets the impression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The reader is positioned to feel/imagine…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The writer causes the reader to consider… </a:t>
            </a:r>
          </a:p>
        </p:txBody>
      </p:sp>
      <p:sp>
        <p:nvSpPr>
          <p:cNvPr id="20" name="Rectangle 19"/>
          <p:cNvSpPr/>
          <p:nvPr/>
        </p:nvSpPr>
        <p:spPr>
          <a:xfrm>
            <a:off x="834825" y="3316308"/>
            <a:ext cx="3630076"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WHY? Sentence Starters: </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The writer may want us to understand…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This is the turning point in the text because...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Alternatively/possibly/on the other hand/equally… </a:t>
            </a:r>
          </a:p>
        </p:txBody>
      </p:sp>
      <p:graphicFrame>
        <p:nvGraphicFramePr>
          <p:cNvPr id="23" name="Table 22"/>
          <p:cNvGraphicFramePr>
            <a:graphicFrameLocks noGrp="1"/>
          </p:cNvGraphicFramePr>
          <p:nvPr>
            <p:extLst/>
          </p:nvPr>
        </p:nvGraphicFramePr>
        <p:xfrm>
          <a:off x="8108569" y="305162"/>
          <a:ext cx="2121568" cy="4396740"/>
        </p:xfrm>
        <a:graphic>
          <a:graphicData uri="http://schemas.openxmlformats.org/drawingml/2006/table">
            <a:tbl>
              <a:tblPr firstRow="1" bandRow="1">
                <a:tableStyleId>{5C22544A-7EE6-4342-B048-85BDC9FD1C3A}</a:tableStyleId>
              </a:tblPr>
              <a:tblGrid>
                <a:gridCol w="1060784">
                  <a:extLst>
                    <a:ext uri="{9D8B030D-6E8A-4147-A177-3AD203B41FA5}">
                      <a16:colId xmlns:a16="http://schemas.microsoft.com/office/drawing/2014/main" val="2204232235"/>
                    </a:ext>
                  </a:extLst>
                </a:gridCol>
                <a:gridCol w="1060784">
                  <a:extLst>
                    <a:ext uri="{9D8B030D-6E8A-4147-A177-3AD203B41FA5}">
                      <a16:colId xmlns:a16="http://schemas.microsoft.com/office/drawing/2014/main" val="4275767400"/>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LANGUAGE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228466019"/>
                  </a:ext>
                </a:extLst>
              </a:tr>
              <a:tr h="0">
                <a:tc>
                  <a:txBody>
                    <a:bodyPr/>
                    <a:lstStyle/>
                    <a:p>
                      <a:pPr marL="635" lvl="0"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word</a:t>
                      </a:r>
                    </a:p>
                    <a:p>
                      <a:pPr marL="635" lvl="0"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phrases</a:t>
                      </a:r>
                    </a:p>
                    <a:p>
                      <a:pPr marL="635" lvl="0"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symbol</a:t>
                      </a:r>
                    </a:p>
                  </a:txBody>
                  <a:tcP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 lvl="0"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imagery</a:t>
                      </a:r>
                    </a:p>
                    <a:p>
                      <a:pPr marL="635" lvl="0"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repetitions</a:t>
                      </a:r>
                    </a:p>
                    <a:p>
                      <a:pPr marL="635" lvl="0"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contrast</a:t>
                      </a:r>
                    </a:p>
                    <a:p>
                      <a:pPr marL="635" lvl="0" algn="l">
                        <a:lnSpc>
                          <a:spcPct val="107000"/>
                        </a:lnSpc>
                        <a:spcAft>
                          <a:spcPts val="0"/>
                        </a:spcAft>
                      </a:pPr>
                      <a:endPar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 lvl="0" algn="l">
                        <a:lnSpc>
                          <a:spcPct val="107000"/>
                        </a:lnSpc>
                        <a:spcAft>
                          <a:spcPts val="0"/>
                        </a:spcAft>
                      </a:pPr>
                      <a:endPar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4715024"/>
                  </a:ext>
                </a:extLst>
              </a:tr>
              <a:tr h="0">
                <a:tc gridSpan="2">
                  <a:txBody>
                    <a:bodyPr/>
                    <a:lstStyle/>
                    <a:p>
                      <a:pPr algn="l"/>
                      <a:r>
                        <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a:t>
                      </a:r>
                      <a:endParaRPr lang="en-GB" sz="10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41786318"/>
                  </a:ext>
                </a:extLst>
              </a:tr>
              <a:tr h="378351">
                <a:tc>
                  <a:txBody>
                    <a:bodyPr/>
                    <a:lstStyle/>
                    <a:p>
                      <a:pPr marL="635"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genre features</a:t>
                      </a:r>
                    </a:p>
                    <a:p>
                      <a:pPr marL="635"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characterisation</a:t>
                      </a:r>
                    </a:p>
                    <a:p>
                      <a:pPr marL="635"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narrative voice</a:t>
                      </a:r>
                    </a:p>
                  </a:txBody>
                  <a:tcP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atmosphere</a:t>
                      </a:r>
                    </a:p>
                    <a:p>
                      <a:pPr marL="635" marR="0" indent="0" algn="l" defTabSz="914400" rtl="0" eaLnBrk="1" fontAlgn="auto" latinLnBrk="0" hangingPunct="1">
                        <a:lnSpc>
                          <a:spcPct val="107000"/>
                        </a:lnSpc>
                        <a:spcBef>
                          <a:spcPts val="0"/>
                        </a:spcBef>
                        <a:spcAft>
                          <a:spcPts val="0"/>
                        </a:spcAft>
                        <a:buClrTx/>
                        <a:buSzTx/>
                        <a:buFontTx/>
                        <a:buNone/>
                        <a:tabLst/>
                        <a:defRPr/>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tension</a:t>
                      </a:r>
                    </a:p>
                    <a:p>
                      <a:pPr marL="635" marR="0" indent="0" algn="l" defTabSz="914400" rtl="0" eaLnBrk="1" fontAlgn="auto" latinLnBrk="0" hangingPunct="1">
                        <a:lnSpc>
                          <a:spcPct val="107000"/>
                        </a:lnSpc>
                        <a:spcBef>
                          <a:spcPts val="0"/>
                        </a:spcBef>
                        <a:spcAft>
                          <a:spcPts val="0"/>
                        </a:spcAft>
                        <a:buClrTx/>
                        <a:buSzTx/>
                        <a:buFontTx/>
                        <a:buNone/>
                        <a:tabLst/>
                        <a:defRPr/>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setting</a:t>
                      </a:r>
                    </a:p>
                    <a:p>
                      <a:pPr marL="635" marR="0" indent="0" algn="l" defTabSz="914400" rtl="0" eaLnBrk="1" fontAlgn="auto" latinLnBrk="0" hangingPunct="1">
                        <a:lnSpc>
                          <a:spcPct val="107000"/>
                        </a:lnSpc>
                        <a:spcBef>
                          <a:spcPts val="0"/>
                        </a:spcBef>
                        <a:spcAft>
                          <a:spcPts val="0"/>
                        </a:spcAft>
                        <a:buClrTx/>
                        <a:buSzTx/>
                        <a:buFontTx/>
                        <a:buNone/>
                        <a:tabLst/>
                        <a:defRPr/>
                      </a:pPr>
                      <a:endPar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 marR="0" indent="0" algn="l" defTabSz="914400" rtl="0" eaLnBrk="1" fontAlgn="auto" latinLnBrk="0" hangingPunct="1">
                        <a:lnSpc>
                          <a:spcPct val="107000"/>
                        </a:lnSpc>
                        <a:spcBef>
                          <a:spcPts val="0"/>
                        </a:spcBef>
                        <a:spcAft>
                          <a:spcPts val="0"/>
                        </a:spcAft>
                        <a:buClrTx/>
                        <a:buSzTx/>
                        <a:buFontTx/>
                        <a:buNone/>
                        <a:tabLst/>
                        <a:defRPr/>
                      </a:pPr>
                      <a:endPar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653565"/>
                  </a:ext>
                </a:extLst>
              </a:tr>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STRUCTURE</a:t>
                      </a: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1616032615"/>
                  </a:ext>
                </a:extLst>
              </a:tr>
              <a:tr h="0">
                <a:tc>
                  <a:txBody>
                    <a:bodyPr/>
                    <a:lstStyle/>
                    <a:p>
                      <a:pPr marL="635" marR="0" indent="0" algn="l" defTabSz="1280160" rtl="0" eaLnBrk="1" fontAlgn="auto" latinLnBrk="0" hangingPunct="1">
                        <a:lnSpc>
                          <a:spcPct val="107000"/>
                        </a:lnSpc>
                        <a:spcBef>
                          <a:spcPts val="0"/>
                        </a:spcBef>
                        <a:spcAft>
                          <a:spcPts val="0"/>
                        </a:spcAft>
                        <a:buClrTx/>
                        <a:buSzTx/>
                        <a:buFontTx/>
                        <a:buNone/>
                        <a:tabLst/>
                        <a:defRPr/>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shifts</a:t>
                      </a:r>
                    </a:p>
                    <a:p>
                      <a:pPr marL="635" marR="0" indent="0" algn="l" defTabSz="1280160" rtl="0" eaLnBrk="1" fontAlgn="auto" latinLnBrk="0" hangingPunct="1">
                        <a:lnSpc>
                          <a:spcPct val="107000"/>
                        </a:lnSpc>
                        <a:spcBef>
                          <a:spcPts val="0"/>
                        </a:spcBef>
                        <a:spcAft>
                          <a:spcPts val="0"/>
                        </a:spcAft>
                        <a:buClrTx/>
                        <a:buSzTx/>
                        <a:buFontTx/>
                        <a:buNone/>
                        <a:tabLst/>
                        <a:defRPr/>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developments</a:t>
                      </a:r>
                    </a:p>
                    <a:p>
                      <a:pPr marL="635" marR="0" indent="0" algn="l" defTabSz="1280160" rtl="0" eaLnBrk="1" fontAlgn="auto" latinLnBrk="0" hangingPunct="1">
                        <a:lnSpc>
                          <a:spcPct val="107000"/>
                        </a:lnSpc>
                        <a:spcBef>
                          <a:spcPts val="0"/>
                        </a:spcBef>
                        <a:spcAft>
                          <a:spcPts val="0"/>
                        </a:spcAft>
                        <a:buClrTx/>
                        <a:buSzTx/>
                        <a:buFontTx/>
                        <a:buNone/>
                        <a:tabLst/>
                        <a:defRPr/>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chronology</a:t>
                      </a:r>
                    </a:p>
                  </a:txBody>
                  <a:tcP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 marR="0" indent="0" algn="l" defTabSz="1280160" rtl="0" eaLnBrk="1" fontAlgn="auto" latinLnBrk="0" hangingPunct="1">
                        <a:lnSpc>
                          <a:spcPct val="107000"/>
                        </a:lnSpc>
                        <a:spcBef>
                          <a:spcPts val="0"/>
                        </a:spcBef>
                        <a:spcAft>
                          <a:spcPts val="0"/>
                        </a:spcAft>
                        <a:buClrTx/>
                        <a:buSzTx/>
                        <a:buFontTx/>
                        <a:buNone/>
                        <a:tabLst/>
                        <a:defRPr/>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cause</a:t>
                      </a:r>
                      <a:r>
                        <a:rPr lang="en-GB"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e</a:t>
                      </a: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ffect</a:t>
                      </a:r>
                    </a:p>
                    <a:p>
                      <a:pPr marL="635" marR="0" indent="0" algn="l" defTabSz="1280160" rtl="0" eaLnBrk="1" fontAlgn="auto" latinLnBrk="0" hangingPunct="1">
                        <a:lnSpc>
                          <a:spcPct val="107000"/>
                        </a:lnSpc>
                        <a:spcBef>
                          <a:spcPts val="0"/>
                        </a:spcBef>
                        <a:spcAft>
                          <a:spcPts val="0"/>
                        </a:spcAft>
                        <a:buClrTx/>
                        <a:buSzTx/>
                        <a:buFontTx/>
                        <a:buNone/>
                        <a:tabLst/>
                        <a:defRPr/>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foreshadowing</a:t>
                      </a:r>
                    </a:p>
                    <a:p>
                      <a:pPr marL="635" marR="0" indent="0" algn="l" defTabSz="1280160" rtl="0" eaLnBrk="1" fontAlgn="auto" latinLnBrk="0" hangingPunct="1">
                        <a:lnSpc>
                          <a:spcPct val="107000"/>
                        </a:lnSpc>
                        <a:spcBef>
                          <a:spcPts val="0"/>
                        </a:spcBef>
                        <a:spcAft>
                          <a:spcPts val="0"/>
                        </a:spcAft>
                        <a:buClrTx/>
                        <a:buSzTx/>
                        <a:buFontTx/>
                        <a:buNone/>
                        <a:tabLst/>
                        <a:defRPr/>
                      </a:pPr>
                      <a:r>
                        <a:rPr lang="en-GB"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repetition</a:t>
                      </a:r>
                    </a:p>
                    <a:p>
                      <a:pPr marL="635" marR="0" indent="0" algn="l" defTabSz="1280160" rtl="0" eaLnBrk="1" fontAlgn="auto" latinLnBrk="0" hangingPunct="1">
                        <a:lnSpc>
                          <a:spcPct val="107000"/>
                        </a:lnSpc>
                        <a:spcBef>
                          <a:spcPts val="0"/>
                        </a:spcBef>
                        <a:spcAft>
                          <a:spcPts val="0"/>
                        </a:spcAft>
                        <a:buClrTx/>
                        <a:buSzTx/>
                        <a:buFontTx/>
                        <a:buNone/>
                        <a:tabLst/>
                        <a:defRPr/>
                      </a:pPr>
                      <a:endPar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 marR="0" indent="0" algn="l" defTabSz="1280160" rtl="0" eaLnBrk="1" fontAlgn="auto" latinLnBrk="0" hangingPunct="1">
                        <a:lnSpc>
                          <a:spcPct val="107000"/>
                        </a:lnSpc>
                        <a:spcBef>
                          <a:spcPts val="0"/>
                        </a:spcBef>
                        <a:spcAft>
                          <a:spcPts val="0"/>
                        </a:spcAft>
                        <a:buClrTx/>
                        <a:buSzTx/>
                        <a:buFontTx/>
                        <a:buNone/>
                        <a:tabLst/>
                        <a:defRPr/>
                      </a:pPr>
                      <a:endPar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3724156"/>
                  </a:ext>
                </a:extLst>
              </a:tr>
              <a:tr h="0">
                <a:tc gridSpan="2">
                  <a:txBody>
                    <a:bodyPr/>
                    <a:lstStyle/>
                    <a:p>
                      <a:pPr algn="l"/>
                      <a:r>
                        <a:rPr lang="en-GB" sz="1000" b="1" dirty="0"/>
                        <a:t>ANALYTICAL VERBS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1722981119"/>
                  </a:ext>
                </a:extLst>
              </a:tr>
              <a:tr h="0">
                <a:tc>
                  <a:txBody>
                    <a:bodyPr/>
                    <a:lstStyle/>
                    <a:p>
                      <a:r>
                        <a:rPr lang="en-GB" sz="1000" dirty="0"/>
                        <a:t>implies</a:t>
                      </a:r>
                    </a:p>
                    <a:p>
                      <a:r>
                        <a:rPr lang="en-GB" sz="1000" dirty="0"/>
                        <a:t>suggest</a:t>
                      </a:r>
                    </a:p>
                    <a:p>
                      <a:r>
                        <a:rPr lang="en-GB" sz="1000" dirty="0"/>
                        <a:t>symbolises </a:t>
                      </a:r>
                    </a:p>
                  </a:txBody>
                  <a:tcP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portrays</a:t>
                      </a:r>
                    </a:p>
                    <a:p>
                      <a:r>
                        <a:rPr lang="en-GB" sz="1000" dirty="0"/>
                        <a:t>reinforces </a:t>
                      </a:r>
                    </a:p>
                    <a:p>
                      <a:r>
                        <a:rPr lang="en-GB" sz="1000" dirty="0"/>
                        <a:t>evokes </a:t>
                      </a:r>
                    </a:p>
                    <a:p>
                      <a:endParaRPr lang="en-GB" sz="1000" dirty="0"/>
                    </a:p>
                  </a:txBody>
                  <a:tcP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7734562"/>
                  </a:ext>
                </a:extLst>
              </a:tr>
            </a:tbl>
          </a:graphicData>
        </a:graphic>
      </p:graphicFrame>
      <p:sp>
        <p:nvSpPr>
          <p:cNvPr id="32" name="Rectangle 31"/>
          <p:cNvSpPr/>
          <p:nvPr/>
        </p:nvSpPr>
        <p:spPr>
          <a:xfrm>
            <a:off x="893885" y="1807049"/>
            <a:ext cx="3190374"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HOW? Sentence Starters: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select at least one element from Language/Form/Structure + Analytical Verb)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It could be argued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In relation to context, the use of…</a:t>
            </a:r>
          </a:p>
        </p:txBody>
      </p:sp>
      <p:graphicFrame>
        <p:nvGraphicFramePr>
          <p:cNvPr id="14" name="Table 13"/>
          <p:cNvGraphicFramePr>
            <a:graphicFrameLocks noGrp="1"/>
          </p:cNvGraphicFramePr>
          <p:nvPr>
            <p:extLst/>
          </p:nvPr>
        </p:nvGraphicFramePr>
        <p:xfrm>
          <a:off x="461290" y="4655599"/>
          <a:ext cx="9662161" cy="2107886"/>
        </p:xfrm>
        <a:graphic>
          <a:graphicData uri="http://schemas.openxmlformats.org/drawingml/2006/table">
            <a:tbl>
              <a:tblPr firstRow="1" bandRow="1">
                <a:tableStyleId>{5C22544A-7EE6-4342-B048-85BDC9FD1C3A}</a:tableStyleId>
              </a:tblPr>
              <a:tblGrid>
                <a:gridCol w="839002">
                  <a:extLst>
                    <a:ext uri="{9D8B030D-6E8A-4147-A177-3AD203B41FA5}">
                      <a16:colId xmlns:a16="http://schemas.microsoft.com/office/drawing/2014/main" val="2755929166"/>
                    </a:ext>
                  </a:extLst>
                </a:gridCol>
                <a:gridCol w="1576137">
                  <a:extLst>
                    <a:ext uri="{9D8B030D-6E8A-4147-A177-3AD203B41FA5}">
                      <a16:colId xmlns:a16="http://schemas.microsoft.com/office/drawing/2014/main" val="2571260789"/>
                    </a:ext>
                  </a:extLst>
                </a:gridCol>
                <a:gridCol w="2110776">
                  <a:extLst>
                    <a:ext uri="{9D8B030D-6E8A-4147-A177-3AD203B41FA5}">
                      <a16:colId xmlns:a16="http://schemas.microsoft.com/office/drawing/2014/main" val="413813434"/>
                    </a:ext>
                  </a:extLst>
                </a:gridCol>
                <a:gridCol w="1221971">
                  <a:extLst>
                    <a:ext uri="{9D8B030D-6E8A-4147-A177-3AD203B41FA5}">
                      <a16:colId xmlns:a16="http://schemas.microsoft.com/office/drawing/2014/main" val="3065402407"/>
                    </a:ext>
                  </a:extLst>
                </a:gridCol>
                <a:gridCol w="2180121">
                  <a:extLst>
                    <a:ext uri="{9D8B030D-6E8A-4147-A177-3AD203B41FA5}">
                      <a16:colId xmlns:a16="http://schemas.microsoft.com/office/drawing/2014/main" val="2819561847"/>
                    </a:ext>
                  </a:extLst>
                </a:gridCol>
                <a:gridCol w="1734154">
                  <a:extLst>
                    <a:ext uri="{9D8B030D-6E8A-4147-A177-3AD203B41FA5}">
                      <a16:colId xmlns:a16="http://schemas.microsoft.com/office/drawing/2014/main" val="2892221214"/>
                    </a:ext>
                  </a:extLst>
                </a:gridCol>
              </a:tblGrid>
              <a:tr h="439167">
                <a:tc gridSpan="6">
                  <a:txBody>
                    <a:bodyPr/>
                    <a:lstStyle/>
                    <a:p>
                      <a:pPr algn="ctr"/>
                      <a:r>
                        <a:rPr lang="en-GB" sz="1400" dirty="0">
                          <a:solidFill>
                            <a:schemeClr val="tx1"/>
                          </a:solidFill>
                        </a:rPr>
                        <a:t>TOPIC SENTENCES</a:t>
                      </a:r>
                    </a:p>
                    <a:p>
                      <a:pPr algn="ctr"/>
                      <a:r>
                        <a:rPr lang="en-GB" sz="1000" b="0" dirty="0">
                          <a:solidFill>
                            <a:schemeClr val="tx1"/>
                          </a:solidFill>
                        </a:rPr>
                        <a:t>Example</a:t>
                      </a:r>
                      <a:r>
                        <a:rPr lang="en-GB" sz="1000" b="0" baseline="0" dirty="0">
                          <a:solidFill>
                            <a:schemeClr val="tx1"/>
                          </a:solidFill>
                        </a:rPr>
                        <a:t> question: </a:t>
                      </a:r>
                      <a:r>
                        <a:rPr lang="en-GB" sz="1000" b="0" i="1" baseline="0" dirty="0">
                          <a:solidFill>
                            <a:schemeClr val="tx1"/>
                          </a:solidFill>
                        </a:rPr>
                        <a:t>How is Lady Macbeth presented?</a:t>
                      </a:r>
                      <a:endParaRPr lang="en-GB" sz="1000" b="0" i="1" dirty="0">
                        <a:solidFill>
                          <a:schemeClr val="tx1"/>
                        </a:solidFill>
                      </a:endParaRPr>
                    </a:p>
                  </a:txBody>
                  <a:tcPr marL="132080" marR="132080" marT="66040" marB="6604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6233076"/>
                  </a:ext>
                </a:extLst>
              </a:tr>
              <a:tr h="566901">
                <a:tc rowSpan="2">
                  <a:txBody>
                    <a:bodyPr/>
                    <a:lstStyle/>
                    <a:p>
                      <a:r>
                        <a:rPr lang="en-GB" sz="1000" dirty="0">
                          <a:solidFill>
                            <a:schemeClr val="tx1"/>
                          </a:solidFill>
                        </a:rPr>
                        <a:t>Element </a:t>
                      </a:r>
                    </a:p>
                    <a:p>
                      <a:endParaRPr lang="en-GB" sz="1000" dirty="0">
                        <a:solidFill>
                          <a:schemeClr val="tx1"/>
                        </a:solidFill>
                      </a:endParaRPr>
                    </a:p>
                    <a:p>
                      <a:r>
                        <a:rPr lang="en-GB" sz="1000" dirty="0">
                          <a:solidFill>
                            <a:schemeClr val="tx1"/>
                          </a:solidFill>
                        </a:rPr>
                        <a:t>and</a:t>
                      </a:r>
                    </a:p>
                    <a:p>
                      <a:endParaRPr lang="en-GB" sz="1000" dirty="0">
                        <a:solidFill>
                          <a:schemeClr val="tx1"/>
                        </a:solidFill>
                      </a:endParaRPr>
                    </a:p>
                    <a:p>
                      <a:r>
                        <a:rPr lang="en-GB" sz="1000" dirty="0">
                          <a:solidFill>
                            <a:schemeClr val="tx1"/>
                          </a:solidFill>
                        </a:rPr>
                        <a:t>Example</a:t>
                      </a:r>
                    </a:p>
                  </a:txBody>
                  <a:tcPr marL="132080" marR="132080" marT="66040" marB="66040" anchor="ctr">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solidFill>
                            <a:schemeClr val="tx1"/>
                          </a:solidFill>
                        </a:rPr>
                        <a:t>Part</a:t>
                      </a:r>
                      <a:r>
                        <a:rPr lang="en-GB" sz="1000" b="1" baseline="0" dirty="0">
                          <a:solidFill>
                            <a:schemeClr val="tx1"/>
                          </a:solidFill>
                        </a:rPr>
                        <a:t> 1- WHEN?</a:t>
                      </a:r>
                    </a:p>
                    <a:p>
                      <a:r>
                        <a:rPr lang="en-GB" sz="1000" b="1" baseline="0" dirty="0">
                          <a:solidFill>
                            <a:schemeClr val="tx1"/>
                          </a:solidFill>
                        </a:rPr>
                        <a:t> </a:t>
                      </a:r>
                      <a:r>
                        <a:rPr lang="en-GB" sz="1000" b="0" baseline="0" dirty="0">
                          <a:solidFill>
                            <a:schemeClr val="tx1"/>
                          </a:solidFill>
                        </a:rPr>
                        <a:t>I</a:t>
                      </a:r>
                      <a:r>
                        <a:rPr lang="en-GB" sz="1000" dirty="0">
                          <a:solidFill>
                            <a:schemeClr val="tx1"/>
                          </a:solidFill>
                        </a:rPr>
                        <a:t>dentify a moment/part in</a:t>
                      </a:r>
                      <a:r>
                        <a:rPr lang="en-GB" sz="1000" baseline="0" dirty="0">
                          <a:solidFill>
                            <a:schemeClr val="tx1"/>
                          </a:solidFill>
                        </a:rPr>
                        <a:t> the text.</a:t>
                      </a:r>
                      <a:endParaRPr lang="en-GB" sz="1000" dirty="0">
                        <a:solidFill>
                          <a:schemeClr val="tx1"/>
                        </a:solidFill>
                      </a:endParaRP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solidFill>
                            <a:schemeClr val="tx1"/>
                          </a:solidFill>
                        </a:rPr>
                        <a:t>Part</a:t>
                      </a:r>
                      <a:r>
                        <a:rPr lang="en-GB" sz="1000" b="1" baseline="0" dirty="0">
                          <a:solidFill>
                            <a:schemeClr val="tx1"/>
                          </a:solidFill>
                        </a:rPr>
                        <a:t> 2- WHAT?</a:t>
                      </a:r>
                    </a:p>
                    <a:p>
                      <a:r>
                        <a:rPr lang="en-GB" sz="1000" dirty="0">
                          <a:solidFill>
                            <a:schemeClr val="tx1"/>
                          </a:solidFill>
                        </a:rPr>
                        <a:t> ….specific</a:t>
                      </a:r>
                      <a:r>
                        <a:rPr lang="en-GB" sz="1000" baseline="0" dirty="0">
                          <a:solidFill>
                            <a:schemeClr val="tx1"/>
                          </a:solidFill>
                        </a:rPr>
                        <a:t> comment in relation to the question…</a:t>
                      </a:r>
                      <a:endParaRPr lang="en-GB" sz="1000" dirty="0">
                        <a:solidFill>
                          <a:schemeClr val="tx1"/>
                        </a:solidFill>
                      </a:endParaRP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solidFill>
                            <a:schemeClr val="tx1"/>
                          </a:solidFill>
                        </a:rPr>
                        <a:t>Part 3- WHO?</a:t>
                      </a:r>
                      <a:endParaRPr lang="en-GB" sz="1000" b="0" dirty="0">
                        <a:solidFill>
                          <a:schemeClr val="tx1"/>
                        </a:solidFill>
                      </a:endParaRPr>
                    </a:p>
                    <a:p>
                      <a:r>
                        <a:rPr lang="en-GB" sz="1000" dirty="0">
                          <a:solidFill>
                            <a:schemeClr val="tx1"/>
                          </a:solidFill>
                        </a:rPr>
                        <a:t>relate back to the writer</a:t>
                      </a: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solidFill>
                            <a:schemeClr val="tx1"/>
                          </a:solidFill>
                        </a:rPr>
                        <a:t>Part 4- HOW?</a:t>
                      </a:r>
                    </a:p>
                    <a:p>
                      <a:r>
                        <a:rPr lang="en-GB" sz="1000" dirty="0">
                          <a:solidFill>
                            <a:schemeClr val="tx1"/>
                          </a:solidFill>
                        </a:rPr>
                        <a:t> …Identify </a:t>
                      </a:r>
                      <a:r>
                        <a:rPr lang="en-GB" sz="1000" b="1" dirty="0">
                          <a:solidFill>
                            <a:schemeClr val="tx1"/>
                          </a:solidFill>
                        </a:rPr>
                        <a:t>technique</a:t>
                      </a:r>
                      <a:r>
                        <a:rPr lang="en-GB" sz="1000" baseline="0" dirty="0">
                          <a:solidFill>
                            <a:schemeClr val="tx1"/>
                          </a:solidFill>
                        </a:rPr>
                        <a:t> and </a:t>
                      </a:r>
                      <a:r>
                        <a:rPr lang="en-GB" sz="1000" i="1" baseline="0" dirty="0">
                          <a:solidFill>
                            <a:schemeClr val="tx1"/>
                          </a:solidFill>
                        </a:rPr>
                        <a:t>add in embedded evidence</a:t>
                      </a:r>
                      <a:r>
                        <a:rPr lang="en-GB" sz="1000" baseline="0" dirty="0">
                          <a:solidFill>
                            <a:schemeClr val="tx1"/>
                          </a:solidFill>
                        </a:rPr>
                        <a:t> ….</a:t>
                      </a:r>
                      <a:endParaRPr lang="en-GB" sz="1000" dirty="0">
                        <a:solidFill>
                          <a:schemeClr val="tx1"/>
                        </a:solidFill>
                      </a:endParaRP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solidFill>
                            <a:schemeClr val="tx1"/>
                          </a:solidFill>
                        </a:rPr>
                        <a:t>Part 5- WHY?</a:t>
                      </a:r>
                      <a:endParaRPr lang="en-GB" sz="1000" b="0" dirty="0">
                        <a:solidFill>
                          <a:schemeClr val="tx1"/>
                        </a:solidFill>
                      </a:endParaRPr>
                    </a:p>
                    <a:p>
                      <a:r>
                        <a:rPr lang="en-GB" sz="1000" dirty="0">
                          <a:solidFill>
                            <a:schemeClr val="tx1"/>
                          </a:solidFill>
                        </a:rPr>
                        <a:t>analytical</a:t>
                      </a:r>
                      <a:r>
                        <a:rPr lang="en-GB" sz="1000" baseline="0" dirty="0">
                          <a:solidFill>
                            <a:schemeClr val="tx1"/>
                          </a:solidFill>
                        </a:rPr>
                        <a:t> verb… which leads to exploration</a:t>
                      </a:r>
                      <a:endParaRPr lang="en-GB" sz="1000" dirty="0">
                        <a:solidFill>
                          <a:schemeClr val="tx1"/>
                        </a:solidFill>
                      </a:endParaRP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9678998"/>
                  </a:ext>
                </a:extLst>
              </a:tr>
              <a:tr h="510383">
                <a:tc vMerge="1">
                  <a:txBody>
                    <a:bodyPr/>
                    <a:lstStyle/>
                    <a:p>
                      <a:endParaRPr lang="en-GB" sz="1000" dirty="0">
                        <a:solidFill>
                          <a:schemeClr val="tx1"/>
                        </a:solidFill>
                      </a:endParaRPr>
                    </a:p>
                  </a:txBody>
                  <a:tcPr marL="132080" marR="132080" marT="66040" marB="660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1" dirty="0">
                          <a:solidFill>
                            <a:schemeClr val="tx1"/>
                          </a:solidFill>
                        </a:rPr>
                        <a:t>When</a:t>
                      </a:r>
                      <a:r>
                        <a:rPr lang="en-GB" sz="1000" baseline="0" dirty="0">
                          <a:solidFill>
                            <a:schemeClr val="tx1"/>
                          </a:solidFill>
                        </a:rPr>
                        <a:t> Macbeth</a:t>
                      </a:r>
                      <a:r>
                        <a:rPr lang="en-GB" sz="1000" dirty="0">
                          <a:solidFill>
                            <a:schemeClr val="tx1"/>
                          </a:solidFill>
                        </a:rPr>
                        <a:t> returns</a:t>
                      </a:r>
                      <a:r>
                        <a:rPr lang="en-GB" sz="1000" baseline="0" dirty="0">
                          <a:solidFill>
                            <a:schemeClr val="tx1"/>
                          </a:solidFill>
                        </a:rPr>
                        <a:t> from killing King Duncan</a:t>
                      </a:r>
                      <a:endParaRPr lang="en-GB" sz="1000" dirty="0">
                        <a:solidFill>
                          <a:schemeClr val="tx1"/>
                        </a:solidFill>
                      </a:endParaRP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solidFill>
                            <a:schemeClr val="tx1"/>
                          </a:solidFill>
                        </a:rPr>
                        <a:t>,</a:t>
                      </a:r>
                      <a:r>
                        <a:rPr lang="en-GB" sz="1000" baseline="0" dirty="0">
                          <a:solidFill>
                            <a:schemeClr val="tx1"/>
                          </a:solidFill>
                        </a:rPr>
                        <a:t> we witness </a:t>
                      </a:r>
                      <a:r>
                        <a:rPr lang="en-GB" sz="1000" b="1" dirty="0">
                          <a:solidFill>
                            <a:schemeClr val="tx1"/>
                          </a:solidFill>
                        </a:rPr>
                        <a:t>Lady</a:t>
                      </a:r>
                      <a:r>
                        <a:rPr lang="en-GB" sz="1000" b="1" baseline="0" dirty="0">
                          <a:solidFill>
                            <a:schemeClr val="tx1"/>
                          </a:solidFill>
                        </a:rPr>
                        <a:t> Macbeth’s control</a:t>
                      </a:r>
                      <a:r>
                        <a:rPr lang="en-GB" sz="1000" baseline="0" dirty="0">
                          <a:solidFill>
                            <a:schemeClr val="tx1"/>
                          </a:solidFill>
                        </a:rPr>
                        <a:t> over her husband….</a:t>
                      </a:r>
                      <a:endParaRPr lang="en-GB" sz="1000" dirty="0">
                        <a:solidFill>
                          <a:schemeClr val="tx1"/>
                        </a:solidFill>
                      </a:endParaRP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solidFill>
                            <a:schemeClr val="tx1"/>
                          </a:solidFill>
                        </a:rPr>
                        <a:t>through</a:t>
                      </a:r>
                      <a:r>
                        <a:rPr lang="en-GB" sz="1000" baseline="0" dirty="0">
                          <a:solidFill>
                            <a:schemeClr val="tx1"/>
                          </a:solidFill>
                        </a:rPr>
                        <a:t> </a:t>
                      </a:r>
                      <a:r>
                        <a:rPr lang="en-GB" sz="1000" b="1" dirty="0">
                          <a:solidFill>
                            <a:schemeClr val="tx1"/>
                          </a:solidFill>
                        </a:rPr>
                        <a:t>Shakespeare’s</a:t>
                      </a:r>
                      <a:r>
                        <a:rPr lang="en-GB" sz="1000" dirty="0">
                          <a:solidFill>
                            <a:schemeClr val="tx1"/>
                          </a:solidFill>
                        </a:rPr>
                        <a:t>….</a:t>
                      </a: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280160" rtl="0" eaLnBrk="1" latinLnBrk="0" hangingPunct="1"/>
                      <a:r>
                        <a:rPr lang="en-GB" sz="1000" kern="1200" dirty="0">
                          <a:solidFill>
                            <a:schemeClr val="tx1"/>
                          </a:solidFill>
                          <a:latin typeface="+mn-lt"/>
                          <a:ea typeface="+mn-ea"/>
                          <a:cs typeface="+mn-cs"/>
                        </a:rPr>
                        <a:t>….use of the </a:t>
                      </a:r>
                      <a:r>
                        <a:rPr lang="en-GB" sz="1000" b="1" kern="1200" dirty="0">
                          <a:solidFill>
                            <a:schemeClr val="tx1"/>
                          </a:solidFill>
                          <a:latin typeface="+mn-lt"/>
                          <a:ea typeface="+mn-ea"/>
                          <a:cs typeface="+mn-cs"/>
                        </a:rPr>
                        <a:t>imperative</a:t>
                      </a:r>
                      <a:r>
                        <a:rPr lang="en-GB" sz="1000" kern="1200" dirty="0">
                          <a:solidFill>
                            <a:schemeClr val="tx1"/>
                          </a:solidFill>
                          <a:latin typeface="+mn-lt"/>
                          <a:ea typeface="+mn-ea"/>
                          <a:cs typeface="+mn-cs"/>
                        </a:rPr>
                        <a:t> </a:t>
                      </a:r>
                      <a:r>
                        <a:rPr lang="en-GB" sz="1000" i="1" kern="1200" dirty="0">
                          <a:solidFill>
                            <a:schemeClr val="tx1"/>
                          </a:solidFill>
                          <a:latin typeface="+mn-lt"/>
                          <a:ea typeface="+mn-ea"/>
                          <a:cs typeface="+mn-cs"/>
                        </a:rPr>
                        <a:t>‘Wash this filthy witness from your hands’….</a:t>
                      </a: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solidFill>
                            <a:schemeClr val="tx1"/>
                          </a:solidFill>
                        </a:rPr>
                        <a:t>….to</a:t>
                      </a:r>
                      <a:r>
                        <a:rPr lang="en-GB" sz="1000" baseline="0" dirty="0">
                          <a:solidFill>
                            <a:schemeClr val="tx1"/>
                          </a:solidFill>
                        </a:rPr>
                        <a:t> </a:t>
                      </a:r>
                      <a:r>
                        <a:rPr lang="en-GB" sz="1000" b="1" baseline="0" dirty="0">
                          <a:solidFill>
                            <a:schemeClr val="tx1"/>
                          </a:solidFill>
                        </a:rPr>
                        <a:t>illustrate</a:t>
                      </a:r>
                      <a:r>
                        <a:rPr lang="en-GB" sz="1000" baseline="0" dirty="0">
                          <a:solidFill>
                            <a:schemeClr val="tx1"/>
                          </a:solidFill>
                        </a:rPr>
                        <a:t>…</a:t>
                      </a:r>
                      <a:endParaRPr lang="en-GB" sz="1000" dirty="0">
                        <a:solidFill>
                          <a:schemeClr val="tx1"/>
                        </a:solidFill>
                      </a:endParaRP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3626133"/>
                  </a:ext>
                </a:extLst>
              </a:tr>
              <a:tr h="510383">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000" dirty="0">
                          <a:solidFill>
                            <a:schemeClr val="tx1"/>
                          </a:solidFill>
                        </a:rPr>
                        <a:t>Completed</a:t>
                      </a: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solidFill>
                        <a:schemeClr val="bg2">
                          <a:lumMod val="25000"/>
                        </a:schemeClr>
                      </a:solid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000" b="1" dirty="0">
                          <a:solidFill>
                            <a:schemeClr val="tx1"/>
                          </a:solidFill>
                        </a:rPr>
                        <a:t>When</a:t>
                      </a:r>
                      <a:r>
                        <a:rPr lang="en-GB" sz="1000" dirty="0">
                          <a:solidFill>
                            <a:schemeClr val="tx1"/>
                          </a:solidFill>
                        </a:rPr>
                        <a:t> Macbeth returns from killing King Duncan,</a:t>
                      </a:r>
                      <a:r>
                        <a:rPr lang="en-GB" sz="1000" baseline="0" dirty="0">
                          <a:solidFill>
                            <a:schemeClr val="tx1"/>
                          </a:solidFill>
                        </a:rPr>
                        <a:t> we witness </a:t>
                      </a:r>
                      <a:r>
                        <a:rPr lang="en-GB" sz="1000" b="1" baseline="0" dirty="0">
                          <a:solidFill>
                            <a:schemeClr val="tx1"/>
                          </a:solidFill>
                        </a:rPr>
                        <a:t>Lady Macbeth’s control </a:t>
                      </a:r>
                      <a:r>
                        <a:rPr lang="en-GB" sz="1000" baseline="0" dirty="0">
                          <a:solidFill>
                            <a:schemeClr val="tx1"/>
                          </a:solidFill>
                        </a:rPr>
                        <a:t>over him through </a:t>
                      </a:r>
                      <a:r>
                        <a:rPr lang="en-GB" sz="1000" b="1" baseline="0" dirty="0">
                          <a:solidFill>
                            <a:schemeClr val="tx1"/>
                          </a:solidFill>
                        </a:rPr>
                        <a:t>Shakespeare’s</a:t>
                      </a:r>
                      <a:r>
                        <a:rPr lang="en-GB" sz="1000" baseline="0" dirty="0">
                          <a:solidFill>
                            <a:schemeClr val="tx1"/>
                          </a:solidFill>
                        </a:rPr>
                        <a:t> use of </a:t>
                      </a:r>
                      <a:r>
                        <a:rPr lang="en-GB" sz="1000" kern="1200" dirty="0">
                          <a:solidFill>
                            <a:schemeClr val="tx1"/>
                          </a:solidFill>
                          <a:latin typeface="+mn-lt"/>
                          <a:ea typeface="+mn-ea"/>
                          <a:cs typeface="+mn-cs"/>
                        </a:rPr>
                        <a:t>the </a:t>
                      </a:r>
                      <a:r>
                        <a:rPr lang="en-GB" sz="1000" b="1" kern="1200" dirty="0">
                          <a:solidFill>
                            <a:schemeClr val="tx1"/>
                          </a:solidFill>
                          <a:latin typeface="+mn-lt"/>
                          <a:ea typeface="+mn-ea"/>
                          <a:cs typeface="+mn-cs"/>
                        </a:rPr>
                        <a:t>imperative</a:t>
                      </a:r>
                      <a:r>
                        <a:rPr lang="en-GB" sz="1000" kern="1200" dirty="0">
                          <a:solidFill>
                            <a:schemeClr val="tx1"/>
                          </a:solidFill>
                          <a:latin typeface="+mn-lt"/>
                          <a:ea typeface="+mn-ea"/>
                          <a:cs typeface="+mn-cs"/>
                        </a:rPr>
                        <a:t> ‘</a:t>
                      </a:r>
                      <a:r>
                        <a:rPr lang="en-GB" sz="1000" i="1" kern="1200" dirty="0">
                          <a:solidFill>
                            <a:schemeClr val="tx1"/>
                          </a:solidFill>
                          <a:latin typeface="+mn-lt"/>
                          <a:ea typeface="+mn-ea"/>
                          <a:cs typeface="+mn-cs"/>
                        </a:rPr>
                        <a:t>Wash this filthy witness from your hands</a:t>
                      </a:r>
                      <a:r>
                        <a:rPr lang="en-GB" sz="1000" kern="1200" dirty="0">
                          <a:solidFill>
                            <a:schemeClr val="tx1"/>
                          </a:solidFill>
                          <a:latin typeface="+mn-lt"/>
                          <a:ea typeface="+mn-ea"/>
                          <a:cs typeface="+mn-cs"/>
                        </a:rPr>
                        <a:t>’ to </a:t>
                      </a:r>
                      <a:r>
                        <a:rPr lang="en-GB" sz="1000" b="1" kern="1200" dirty="0">
                          <a:solidFill>
                            <a:schemeClr val="tx1"/>
                          </a:solidFill>
                          <a:latin typeface="+mn-lt"/>
                          <a:ea typeface="+mn-ea"/>
                          <a:cs typeface="+mn-cs"/>
                        </a:rPr>
                        <a:t>illustrate</a:t>
                      </a:r>
                      <a:r>
                        <a:rPr lang="en-GB" sz="1000" kern="1200" dirty="0">
                          <a:solidFill>
                            <a:schemeClr val="tx1"/>
                          </a:solidFill>
                          <a:latin typeface="+mn-lt"/>
                          <a:ea typeface="+mn-ea"/>
                          <a:cs typeface="+mn-cs"/>
                        </a:rPr>
                        <a:t>…</a:t>
                      </a:r>
                      <a:endParaRPr lang="en-GB" sz="1000" dirty="0">
                        <a:solidFill>
                          <a:schemeClr val="tx1"/>
                        </a:solidFill>
                      </a:endParaRP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solidFill>
                        <a:schemeClr val="bg2">
                          <a:lumMod val="25000"/>
                        </a:schemeClr>
                      </a:solid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1280160" rtl="0" eaLnBrk="1" latinLnBrk="0" hangingPunct="1"/>
                      <a:endParaRPr lang="en-GB"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822590"/>
                  </a:ext>
                </a:extLst>
              </a:tr>
            </a:tbl>
          </a:graphicData>
        </a:graphic>
      </p:graphicFrame>
      <p:sp>
        <p:nvSpPr>
          <p:cNvPr id="2" name="Action Button: Help 1">
            <a:hlinkClick r:id="" action="ppaction://noaction" highlightClick="1"/>
            <a:extLst>
              <a:ext uri="{FF2B5EF4-FFF2-40B4-BE49-F238E27FC236}">
                <a16:creationId xmlns:a16="http://schemas.microsoft.com/office/drawing/2014/main" id="{5F0DC987-D781-45C9-BF51-8EB28820097C}"/>
              </a:ext>
            </a:extLst>
          </p:cNvPr>
          <p:cNvSpPr/>
          <p:nvPr/>
        </p:nvSpPr>
        <p:spPr>
          <a:xfrm>
            <a:off x="10496983" y="358168"/>
            <a:ext cx="1544749" cy="2316449"/>
          </a:xfrm>
          <a:prstGeom prst="actionButtonHelp">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72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Lesson 7 </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99817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83898" y="585659"/>
            <a:ext cx="6400800" cy="892398"/>
          </a:xfrm>
          <a:solidFill>
            <a:schemeClr val="accent5">
              <a:lumMod val="20000"/>
              <a:lumOff val="80000"/>
            </a:schemeClr>
          </a:solidFill>
          <a:ln w="28575">
            <a:solidFill>
              <a:schemeClr val="accent5"/>
            </a:solidFill>
          </a:ln>
        </p:spPr>
        <p:txBody>
          <a:bodyPr>
            <a:normAutofit fontScale="85000" lnSpcReduction="20000"/>
          </a:bodyPr>
          <a:lstStyle/>
          <a:p>
            <a:r>
              <a:rPr lang="en-GB" sz="8000" b="1" dirty="0">
                <a:solidFill>
                  <a:schemeClr val="accent4">
                    <a:lumMod val="75000"/>
                  </a:schemeClr>
                </a:solidFill>
              </a:rPr>
              <a:t>English</a:t>
            </a:r>
            <a:r>
              <a:rPr lang="en-GB" sz="8000" b="1" dirty="0"/>
              <a:t> </a:t>
            </a:r>
            <a:r>
              <a:rPr lang="en-GB" sz="80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1" name="Picture 7" descr="Image result for fruit and veg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9337" y="-189696"/>
            <a:ext cx="2127915" cy="17732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594256"/>
            <a:ext cx="1109564" cy="11095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79506" y="1700691"/>
            <a:ext cx="95165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FFFF00"/>
                  </a:solidFill>
                </a:ln>
                <a:solidFill>
                  <a:prstClr val="black"/>
                </a:solidFill>
                <a:effectLst/>
                <a:uLnTx/>
                <a:uFillTx/>
                <a:latin typeface="Calibri" panose="020F0502020204030204"/>
                <a:ea typeface="+mn-ea"/>
                <a:cs typeface="+mn-cs"/>
              </a:rPr>
              <a:t>1</a:t>
            </a:r>
          </a:p>
        </p:txBody>
      </p:sp>
      <p:pic>
        <p:nvPicPr>
          <p:cNvPr id="1037" name="Picture 13" descr="Image result for fruit no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156" y="2709042"/>
            <a:ext cx="780701" cy="10461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24257" y="2831850"/>
            <a:ext cx="1132890" cy="923330"/>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00B0F0"/>
                  </a:solidFill>
                </a:ln>
                <a:solidFill>
                  <a:prstClr val="black"/>
                </a:solidFill>
                <a:effectLst/>
                <a:uLnTx/>
                <a:uFillTx/>
                <a:latin typeface="Calibri" panose="020F0502020204030204"/>
                <a:ea typeface="+mn-ea"/>
                <a:cs typeface="+mn-cs"/>
              </a:rPr>
              <a:t>2</a:t>
            </a:r>
          </a:p>
        </p:txBody>
      </p:sp>
      <p:pic>
        <p:nvPicPr>
          <p:cNvPr id="1040" name="Picture 16" descr="Image result for vegetable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2168" y="3854001"/>
            <a:ext cx="1011127" cy="971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95027" y="3902145"/>
            <a:ext cx="76548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FF0000"/>
                  </a:solidFill>
                </a:ln>
                <a:solidFill>
                  <a:prstClr val="black"/>
                </a:solidFill>
                <a:effectLst/>
                <a:uLnTx/>
                <a:uFillTx/>
                <a:latin typeface="Calibri" panose="020F0502020204030204"/>
                <a:ea typeface="+mn-ea"/>
                <a:cs typeface="+mn-cs"/>
              </a:rPr>
              <a:t>3</a:t>
            </a:r>
          </a:p>
        </p:txBody>
      </p:sp>
      <p:pic>
        <p:nvPicPr>
          <p:cNvPr id="1042" name="Picture 18" descr="Image result for vegetable no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371" y="4825475"/>
            <a:ext cx="981050" cy="981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77770" y="4861839"/>
            <a:ext cx="17281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7030A0"/>
                  </a:solidFill>
                </a:ln>
                <a:solidFill>
                  <a:prstClr val="black"/>
                </a:solidFill>
                <a:effectLst/>
                <a:uLnTx/>
                <a:uFillTx/>
                <a:latin typeface="Calibri" panose="020F0502020204030204"/>
                <a:ea typeface="+mn-ea"/>
                <a:cs typeface="+mn-cs"/>
              </a:rPr>
              <a:t>4</a:t>
            </a:r>
          </a:p>
        </p:txBody>
      </p:sp>
      <p:pic>
        <p:nvPicPr>
          <p:cNvPr id="1045" name="Picture 21" descr="Image result for vegetable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4920" y="5832596"/>
            <a:ext cx="918863" cy="9960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93243" y="5832595"/>
            <a:ext cx="11874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F79646"/>
                  </a:solidFill>
                </a:ln>
                <a:solidFill>
                  <a:prstClr val="black"/>
                </a:solidFill>
                <a:effectLst/>
                <a:uLnTx/>
                <a:uFillTx/>
                <a:latin typeface="Calibri" panose="020F0502020204030204"/>
                <a:ea typeface="+mn-ea"/>
                <a:cs typeface="+mn-cs"/>
              </a:rPr>
              <a:t>5</a:t>
            </a:r>
          </a:p>
        </p:txBody>
      </p:sp>
      <p:sp>
        <p:nvSpPr>
          <p:cNvPr id="12" name="TextBox 11"/>
          <p:cNvSpPr txBox="1"/>
          <p:nvPr/>
        </p:nvSpPr>
        <p:spPr>
          <a:xfrm>
            <a:off x="2980675" y="2053563"/>
            <a:ext cx="7593616" cy="461665"/>
          </a:xfrm>
          <a:prstGeom prst="rect">
            <a:avLst/>
          </a:prstGeom>
          <a:noFill/>
          <a:ln w="28575">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Write a sentence using the word </a:t>
            </a:r>
            <a:r>
              <a:rPr kumimoji="0" lang="en-GB" altLang="en-US" sz="2400" b="0" i="1" u="none" strike="noStrike" kern="1200" cap="none" spc="0" normalizeH="0" baseline="0" noProof="0" dirty="0" smtClean="0">
                <a:ln>
                  <a:noFill/>
                </a:ln>
                <a:solidFill>
                  <a:prstClr val="black"/>
                </a:solidFill>
                <a:effectLst/>
                <a:uLnTx/>
                <a:uFillTx/>
                <a:latin typeface="Calibri" panose="020F0502020204030204"/>
                <a:ea typeface="+mn-ea"/>
                <a:cs typeface="+mn-cs"/>
              </a:rPr>
              <a:t>create</a:t>
            </a:r>
            <a:endPar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2949421" y="2831850"/>
            <a:ext cx="7363797" cy="830997"/>
          </a:xfrm>
          <a:prstGeom prst="rect">
            <a:avLst/>
          </a:prstGeom>
          <a:no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Recall a phrase which shows Frankenstein’s fear of the Creature.</a:t>
            </a:r>
            <a:endPar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2833372" y="3885370"/>
            <a:ext cx="8101853" cy="830997"/>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What idea links the words Frankenstein uses to describe the Creature?</a:t>
            </a:r>
            <a:endPar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2957686" y="4846558"/>
            <a:ext cx="8508890" cy="830997"/>
          </a:xfrm>
          <a:prstGeom prst="rect">
            <a:avLst/>
          </a:prstGeom>
          <a:noFill/>
          <a:ln w="28575">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Add </a:t>
            </a: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commas to </a:t>
            </a:r>
            <a:r>
              <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sentence:  </a:t>
            </a: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GB" altLang="en-US" sz="2400" b="0" i="1" u="none" strike="noStrike" kern="1200" cap="none" spc="0" normalizeH="0" baseline="0" noProof="0" dirty="0" smtClean="0">
                <a:ln>
                  <a:noFill/>
                </a:ln>
                <a:solidFill>
                  <a:prstClr val="black"/>
                </a:solidFill>
                <a:effectLst/>
                <a:uLnTx/>
                <a:uFillTx/>
                <a:latin typeface="Calibri" panose="020F0502020204030204"/>
                <a:ea typeface="+mn-ea"/>
                <a:cs typeface="+mn-cs"/>
              </a:rPr>
              <a:t>Listen </a:t>
            </a:r>
            <a:r>
              <a:rPr kumimoji="0" lang="en-GB" altLang="en-US" sz="2400" b="0" i="1" u="none" strike="noStrike" kern="1200" cap="none" spc="0" normalizeH="0" baseline="0" noProof="0" dirty="0">
                <a:ln>
                  <a:noFill/>
                </a:ln>
                <a:solidFill>
                  <a:prstClr val="black"/>
                </a:solidFill>
                <a:effectLst/>
                <a:uLnTx/>
                <a:uFillTx/>
                <a:latin typeface="Calibri" panose="020F0502020204030204"/>
                <a:ea typeface="+mn-ea"/>
                <a:cs typeface="+mn-cs"/>
              </a:rPr>
              <a:t>to my tale; and then, if you can, and if you will, destroy the work of your </a:t>
            </a:r>
            <a:r>
              <a:rPr kumimoji="0" lang="en-GB" altLang="en-US" sz="2400" b="0" i="1" u="none" strike="noStrike" kern="1200" cap="none" spc="0" normalizeH="0" baseline="0" noProof="0" dirty="0" smtClean="0">
                <a:ln>
                  <a:noFill/>
                </a:ln>
                <a:solidFill>
                  <a:prstClr val="black"/>
                </a:solidFill>
                <a:effectLst/>
                <a:uLnTx/>
                <a:uFillTx/>
                <a:latin typeface="Calibri" panose="020F0502020204030204"/>
                <a:ea typeface="+mn-ea"/>
                <a:cs typeface="+mn-cs"/>
              </a:rPr>
              <a:t>hands.”</a:t>
            </a:r>
            <a:endParaRPr kumimoji="0" lang="en-GB" alt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2980675" y="6235997"/>
            <a:ext cx="8485901" cy="461665"/>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What pronoun shows he is addressing Frankenstein?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3F527FBA-909C-44AA-A527-7D25F4938A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298AAC-BC48-4CB5-B196-F533D78C0FE5}" type="datetime2">
              <a:rPr kumimoji="0" lang="en-GB" sz="2400" b="0" i="0" u="sng"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2400" b="0" i="0" u="sng"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952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BQ6) Who </a:t>
            </a:r>
            <a:r>
              <a:rPr lang="en-GB" dirty="0" smtClean="0"/>
              <a:t>is the Creature? </a:t>
            </a:r>
            <a:endParaRPr lang="en-GB" dirty="0"/>
          </a:p>
        </p:txBody>
      </p:sp>
      <p:sp>
        <p:nvSpPr>
          <p:cNvPr id="6" name="Content Placeholder 5"/>
          <p:cNvSpPr>
            <a:spLocks noGrp="1"/>
          </p:cNvSpPr>
          <p:nvPr>
            <p:ph idx="1"/>
          </p:nvPr>
        </p:nvSpPr>
        <p:spPr>
          <a:xfrm>
            <a:off x="267748" y="1114098"/>
            <a:ext cx="11778843" cy="557048"/>
          </a:xfrm>
        </p:spPr>
        <p:txBody>
          <a:bodyPr/>
          <a:lstStyle/>
          <a:p>
            <a:pPr marL="0" indent="0">
              <a:buNone/>
            </a:pPr>
            <a:r>
              <a:rPr lang="en-GB" dirty="0" smtClean="0"/>
              <a:t>How does Shelley show that the Creature is vulnerable?  </a:t>
            </a:r>
            <a:endParaRPr lang="en-GB"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6C6B85-BFA8-4ED6-BF4E-DA59AF8CC55D}" type="datetime2">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393872" y="2140269"/>
            <a:ext cx="7678073" cy="313932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is with considerable difficulty that I remember my first hours and days: all the events of that period appear confused and indistinct. I saw, felt, heard, and smelt, at the same time. I walked, and, I believe, descended; but the light was oppressive to my eyes; and, the heat wearying me as I walked, I sought a place where I could receive shade. This was the forest near Ingolstadt; and here I lay by the side of a brook. I felt tormented by hunger and thirst, and I ate some berries which I found hanging on the trees, or lying on the ground. I slaked my thirst at the brook. I felt cold also, and half-frightened. Before I had quitted your apartment, I had covered myself with some clothes; but these were insufficient. I was a poor, helpless, miserable wretch; I knew, and could distinguish, nothing; but feeling pain invade me on all sides, I sat down and wept</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8607973" y="1444043"/>
            <a:ext cx="3174124" cy="2585323"/>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What pronoun does Shelley use?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Why does she use this?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What do we learn about the Creature’s feelings? </a:t>
            </a:r>
          </a:p>
        </p:txBody>
      </p:sp>
    </p:spTree>
    <p:extLst>
      <p:ext uri="{BB962C8B-B14F-4D97-AF65-F5344CB8AC3E}">
        <p14:creationId xmlns:p14="http://schemas.microsoft.com/office/powerpoint/2010/main" val="2866344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BQ6) Who </a:t>
            </a:r>
            <a:r>
              <a:rPr lang="en-GB" dirty="0" smtClean="0"/>
              <a:t>is the Creature? </a:t>
            </a:r>
            <a:endParaRPr lang="en-GB" dirty="0"/>
          </a:p>
        </p:txBody>
      </p:sp>
      <p:sp>
        <p:nvSpPr>
          <p:cNvPr id="6" name="Content Placeholder 5"/>
          <p:cNvSpPr>
            <a:spLocks noGrp="1"/>
          </p:cNvSpPr>
          <p:nvPr>
            <p:ph idx="1"/>
          </p:nvPr>
        </p:nvSpPr>
        <p:spPr>
          <a:xfrm>
            <a:off x="267748" y="1114098"/>
            <a:ext cx="11778843" cy="557048"/>
          </a:xfrm>
        </p:spPr>
        <p:txBody>
          <a:bodyPr/>
          <a:lstStyle/>
          <a:p>
            <a:pPr marL="0" indent="0">
              <a:buNone/>
            </a:pPr>
            <a:r>
              <a:rPr lang="en-GB" dirty="0" smtClean="0"/>
              <a:t>How does Shelley show that the Creature is vulnerable?  </a:t>
            </a:r>
            <a:endParaRPr lang="en-GB"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6C6B85-BFA8-4ED6-BF4E-DA59AF8CC55D}" type="datetime2">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393872" y="2140269"/>
            <a:ext cx="7678073" cy="313932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is with considerable difficulty that I remember my first hours and days: all the events of that period appear confused and indistinct. I saw, felt, heard, and smelt, at the same time. I walked, and, I believe, descended; but the light was oppressive to my eyes; and, the heat wearying me as I walked, I sought a place where I could receive shade. This was the forest near Ingolstadt; and here I lay by the side of a brook. I felt tormented by hunger and thirst, and I ate some berries which I found hanging on the trees, or lying on the ground. I slaked my thirst at the brook. I felt cold also, and half-frightened. Before I had quitted your apartment, I had covered myself with some clothes; but these were insufficient. I was a poor, helpless, miserable wretch; I knew, and could distinguish, nothing; but feeling pain invade me on all sides, I sat down and wept</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8607973" y="1444043"/>
            <a:ext cx="3174124" cy="1477328"/>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Task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Write a list of the words and phrases, Shelley uses to show the Creature’s feelings.</a:t>
            </a:r>
          </a:p>
        </p:txBody>
      </p:sp>
    </p:spTree>
    <p:extLst>
      <p:ext uri="{BB962C8B-B14F-4D97-AF65-F5344CB8AC3E}">
        <p14:creationId xmlns:p14="http://schemas.microsoft.com/office/powerpoint/2010/main" val="4129666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BQ6) Who </a:t>
            </a:r>
            <a:r>
              <a:rPr lang="en-GB" dirty="0" smtClean="0"/>
              <a:t>is the Creature? </a:t>
            </a:r>
            <a:endParaRPr lang="en-GB" dirty="0"/>
          </a:p>
        </p:txBody>
      </p:sp>
      <p:sp>
        <p:nvSpPr>
          <p:cNvPr id="6" name="Content Placeholder 5"/>
          <p:cNvSpPr>
            <a:spLocks noGrp="1"/>
          </p:cNvSpPr>
          <p:nvPr>
            <p:ph idx="1"/>
          </p:nvPr>
        </p:nvSpPr>
        <p:spPr>
          <a:xfrm>
            <a:off x="267748" y="1114098"/>
            <a:ext cx="11778843" cy="557048"/>
          </a:xfrm>
        </p:spPr>
        <p:txBody>
          <a:bodyPr/>
          <a:lstStyle/>
          <a:p>
            <a:pPr marL="0" indent="0">
              <a:buNone/>
            </a:pPr>
            <a:r>
              <a:rPr lang="en-GB" dirty="0" smtClean="0"/>
              <a:t>How does Shelley show that the Creature is vulnerable?  </a:t>
            </a:r>
            <a:endParaRPr lang="en-GB"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6C6B85-BFA8-4ED6-BF4E-DA59AF8CC55D}" type="datetime2">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397235" y="1671146"/>
            <a:ext cx="7678073" cy="313932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is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with considerable difficulty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that I remember my first hours and days: all the events of that period appear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confused and indistinct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 saw, felt, heard, and smelt, at the same time. I walked, and, I believe, descended; but the light was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oppressive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to my eyes; and,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the heat wearying me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 I walked, I sought a place where I could receive shade. This was the forest near Ingolstadt; and here I lay by the side of a brook.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I felt tormented by hunger and thirst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and I ate some berries which I found hanging on the trees, or lying on the ground. I slaked my thirst at the brook. I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felt cold also, and half-frightened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Before I had quitted your apartment, I had covered myself with some clothes; but these were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insufficient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 was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a poor, helpless, miserable wretch</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 knew, and could distinguish, nothing; but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feeling pain invade me on all sides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 sat down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and wept</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397234" y="5038581"/>
            <a:ext cx="9114627" cy="1200329"/>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Task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Choose one phrase, write it in your book, leaving space around it and annotate it with comments on the emotive language. </a:t>
            </a:r>
          </a:p>
        </p:txBody>
      </p:sp>
      <p:sp>
        <p:nvSpPr>
          <p:cNvPr id="3" name="TextBox 2"/>
          <p:cNvSpPr txBox="1"/>
          <p:nvPr/>
        </p:nvSpPr>
        <p:spPr>
          <a:xfrm>
            <a:off x="8318590" y="2270236"/>
            <a:ext cx="3526570" cy="830997"/>
          </a:xfrm>
          <a:prstGeom prst="rect">
            <a:avLst/>
          </a:prstGeom>
          <a:noFill/>
          <a:ln>
            <a:solidFill>
              <a:schemeClr val="bg1">
                <a:lumMod val="9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smtClean="0">
                <a:ln>
                  <a:noFill/>
                </a:ln>
                <a:solidFill>
                  <a:prstClr val="white"/>
                </a:solidFill>
                <a:effectLst/>
                <a:uLnTx/>
                <a:uFillTx/>
                <a:latin typeface="Calibri" panose="020F0502020204030204"/>
                <a:ea typeface="+mn-ea"/>
                <a:cs typeface="+mn-cs"/>
              </a:rPr>
              <a:t>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Calibri" panose="020F0502020204030204"/>
                <a:ea typeface="+mn-ea"/>
                <a:cs typeface="+mn-cs"/>
              </a:rPr>
              <a:t>‘I </a:t>
            </a: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felt tormented by hunger and </a:t>
            </a:r>
            <a:r>
              <a:rPr kumimoji="0" lang="en-GB" sz="1600" b="0" i="0" u="none" strike="noStrike" kern="1200" cap="none" spc="0" normalizeH="0" baseline="0" noProof="0" dirty="0" smtClean="0">
                <a:ln>
                  <a:noFill/>
                </a:ln>
                <a:solidFill>
                  <a:prstClr val="white"/>
                </a:solidFill>
                <a:effectLst/>
                <a:uLnTx/>
                <a:uFillTx/>
                <a:latin typeface="Calibri" panose="020F0502020204030204"/>
                <a:ea typeface="+mn-ea"/>
                <a:cs typeface="+mn-cs"/>
              </a:rPr>
              <a:t>thirst..’</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Arrow Connector 9"/>
          <p:cNvCxnSpPr/>
          <p:nvPr/>
        </p:nvCxnSpPr>
        <p:spPr>
          <a:xfrm flipH="1">
            <a:off x="9017876" y="3079531"/>
            <a:ext cx="304800" cy="9328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0321159" y="1324303"/>
            <a:ext cx="240580" cy="1429407"/>
          </a:xfrm>
          <a:prstGeom prst="straightConnector1">
            <a:avLst/>
          </a:prstGeom>
          <a:ln>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0935576" y="2931146"/>
            <a:ext cx="304800" cy="9328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874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BQ6) Who </a:t>
            </a:r>
            <a:r>
              <a:rPr lang="en-GB" dirty="0" smtClean="0"/>
              <a:t>is the Creature? </a:t>
            </a:r>
            <a:endParaRPr lang="en-GB" dirty="0"/>
          </a:p>
        </p:txBody>
      </p:sp>
      <p:sp>
        <p:nvSpPr>
          <p:cNvPr id="6" name="Content Placeholder 5"/>
          <p:cNvSpPr>
            <a:spLocks noGrp="1"/>
          </p:cNvSpPr>
          <p:nvPr>
            <p:ph idx="1"/>
          </p:nvPr>
        </p:nvSpPr>
        <p:spPr>
          <a:xfrm>
            <a:off x="267748" y="1114098"/>
            <a:ext cx="11778843" cy="557048"/>
          </a:xfrm>
        </p:spPr>
        <p:txBody>
          <a:bodyPr/>
          <a:lstStyle/>
          <a:p>
            <a:pPr marL="0" indent="0">
              <a:buNone/>
            </a:pPr>
            <a:r>
              <a:rPr lang="en-GB" dirty="0" smtClean="0"/>
              <a:t>How does Shelley show that the Creature is vulnerable?  </a:t>
            </a:r>
            <a:endParaRPr lang="en-GB"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6C6B85-BFA8-4ED6-BF4E-DA59AF8CC55D}" type="datetime2">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397235" y="1671146"/>
            <a:ext cx="7678073" cy="313932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is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with considerable difficulty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that I remember my first hours and days: all the events of that period appear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confused and indistinct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 saw, felt, heard, and smelt, at the same time. I walked, and, I believe, descended; but the light was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oppressive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to my eyes; and,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the heat wearying me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 I walked, I sought a place where I could receive shade. This was the forest near Ingolstadt; and here I lay by the side of a brook.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I felt tormented by hunger and thirst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and I ate some berries which I found hanging on the trees, or lying on the ground. I slaked my thirst at the brook. I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felt cold also, and half-frightened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Before I had quitted your apartment, I had covered myself with some clothes; but these were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insufficient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 was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a poor, helpless, miserable wretch</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 knew, and could distinguish, nothing; but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feeling pain invade me on all sides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 sat down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and wept</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397235" y="4922967"/>
            <a:ext cx="9114627" cy="1754326"/>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Task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Choose one phrase, write it in your book, leaving space around it and annotate it with comments on the emotive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Task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Write a </a:t>
            </a:r>
            <a:r>
              <a:rPr kumimoji="0" lang="en-GB" sz="18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rPr>
              <a:t>What? </a:t>
            </a:r>
            <a:r>
              <a:rPr kumimoji="0" lang="en-GB" sz="18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rPr>
              <a:t>How?</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Why?</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Explaining how Shelly shows that the Creature is vulnerable.</a:t>
            </a:r>
            <a:endPar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8318590" y="2270236"/>
            <a:ext cx="3526570" cy="830997"/>
          </a:xfrm>
          <a:prstGeom prst="rect">
            <a:avLst/>
          </a:prstGeom>
          <a:noFill/>
          <a:ln>
            <a:solidFill>
              <a:schemeClr val="bg1">
                <a:lumMod val="9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smtClean="0">
                <a:ln>
                  <a:noFill/>
                </a:ln>
                <a:solidFill>
                  <a:prstClr val="white"/>
                </a:solidFill>
                <a:effectLst/>
                <a:uLnTx/>
                <a:uFillTx/>
                <a:latin typeface="Calibri" panose="020F0502020204030204"/>
                <a:ea typeface="+mn-ea"/>
                <a:cs typeface="+mn-cs"/>
              </a:rPr>
              <a:t>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Calibri" panose="020F0502020204030204"/>
                <a:ea typeface="+mn-ea"/>
                <a:cs typeface="+mn-cs"/>
              </a:rPr>
              <a:t>‘I </a:t>
            </a: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felt tormented by hunger and </a:t>
            </a:r>
            <a:r>
              <a:rPr kumimoji="0" lang="en-GB" sz="1600" b="0" i="0" u="none" strike="noStrike" kern="1200" cap="none" spc="0" normalizeH="0" baseline="0" noProof="0" dirty="0" smtClean="0">
                <a:ln>
                  <a:noFill/>
                </a:ln>
                <a:solidFill>
                  <a:prstClr val="white"/>
                </a:solidFill>
                <a:effectLst/>
                <a:uLnTx/>
                <a:uFillTx/>
                <a:latin typeface="Calibri" panose="020F0502020204030204"/>
                <a:ea typeface="+mn-ea"/>
                <a:cs typeface="+mn-cs"/>
              </a:rPr>
              <a:t>thirst..’</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Arrow Connector 9"/>
          <p:cNvCxnSpPr/>
          <p:nvPr/>
        </p:nvCxnSpPr>
        <p:spPr>
          <a:xfrm flipH="1">
            <a:off x="9017876" y="3079531"/>
            <a:ext cx="304800" cy="9328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0321159" y="1324303"/>
            <a:ext cx="240580" cy="1429407"/>
          </a:xfrm>
          <a:prstGeom prst="straightConnector1">
            <a:avLst/>
          </a:prstGeom>
          <a:ln>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0935576" y="2931146"/>
            <a:ext cx="304800" cy="93288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18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Lesson 8 </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66405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61648" y="160338"/>
            <a:ext cx="6400800" cy="892398"/>
          </a:xfrm>
          <a:solidFill>
            <a:schemeClr val="accent5">
              <a:lumMod val="20000"/>
              <a:lumOff val="80000"/>
            </a:schemeClr>
          </a:solidFill>
          <a:ln w="28575">
            <a:solidFill>
              <a:schemeClr val="accent5"/>
            </a:solidFill>
          </a:ln>
        </p:spPr>
        <p:txBody>
          <a:bodyPr>
            <a:normAutofit fontScale="85000" lnSpcReduction="20000"/>
          </a:bodyPr>
          <a:lstStyle/>
          <a:p>
            <a:r>
              <a:rPr lang="en-GB" sz="8000" b="1" dirty="0">
                <a:solidFill>
                  <a:schemeClr val="accent4">
                    <a:lumMod val="75000"/>
                  </a:schemeClr>
                </a:solidFill>
              </a:rPr>
              <a:t>English</a:t>
            </a:r>
            <a:r>
              <a:rPr lang="en-GB" sz="8000" b="1" dirty="0"/>
              <a:t> </a:t>
            </a:r>
            <a:r>
              <a:rPr lang="en-GB" sz="80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1" name="Picture 7" descr="Image result for fruit and veg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9337" y="-189696"/>
            <a:ext cx="2127915" cy="17732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594256"/>
            <a:ext cx="1109564" cy="11095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79506" y="1700691"/>
            <a:ext cx="95165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FFFF00"/>
                  </a:solidFill>
                </a:ln>
                <a:solidFill>
                  <a:prstClr val="black"/>
                </a:solidFill>
                <a:effectLst/>
                <a:uLnTx/>
                <a:uFillTx/>
                <a:latin typeface="Calibri" panose="020F0502020204030204"/>
                <a:ea typeface="+mn-ea"/>
                <a:cs typeface="+mn-cs"/>
              </a:rPr>
              <a:t>1</a:t>
            </a:r>
          </a:p>
        </p:txBody>
      </p:sp>
      <p:pic>
        <p:nvPicPr>
          <p:cNvPr id="1037" name="Picture 13" descr="Image result for fruit no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156" y="2709042"/>
            <a:ext cx="780701" cy="10461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24257" y="2831850"/>
            <a:ext cx="1132890" cy="923330"/>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00B0F0"/>
                  </a:solidFill>
                </a:ln>
                <a:solidFill>
                  <a:prstClr val="black"/>
                </a:solidFill>
                <a:effectLst/>
                <a:uLnTx/>
                <a:uFillTx/>
                <a:latin typeface="Calibri" panose="020F0502020204030204"/>
                <a:ea typeface="+mn-ea"/>
                <a:cs typeface="+mn-cs"/>
              </a:rPr>
              <a:t>2</a:t>
            </a:r>
          </a:p>
        </p:txBody>
      </p:sp>
      <p:pic>
        <p:nvPicPr>
          <p:cNvPr id="1040" name="Picture 16" descr="Image result for vegetable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2168" y="3854001"/>
            <a:ext cx="1011127" cy="971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95027" y="3902145"/>
            <a:ext cx="76548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FF0000"/>
                  </a:solidFill>
                </a:ln>
                <a:solidFill>
                  <a:prstClr val="black"/>
                </a:solidFill>
                <a:effectLst/>
                <a:uLnTx/>
                <a:uFillTx/>
                <a:latin typeface="Calibri" panose="020F0502020204030204"/>
                <a:ea typeface="+mn-ea"/>
                <a:cs typeface="+mn-cs"/>
              </a:rPr>
              <a:t>3</a:t>
            </a:r>
          </a:p>
        </p:txBody>
      </p:sp>
      <p:pic>
        <p:nvPicPr>
          <p:cNvPr id="1042" name="Picture 18" descr="Image result for vegetable no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371" y="4825475"/>
            <a:ext cx="981050" cy="981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77770" y="4861839"/>
            <a:ext cx="17281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7030A0"/>
                  </a:solidFill>
                </a:ln>
                <a:solidFill>
                  <a:prstClr val="black"/>
                </a:solidFill>
                <a:effectLst/>
                <a:uLnTx/>
                <a:uFillTx/>
                <a:latin typeface="Calibri" panose="020F0502020204030204"/>
                <a:ea typeface="+mn-ea"/>
                <a:cs typeface="+mn-cs"/>
              </a:rPr>
              <a:t>4</a:t>
            </a:r>
          </a:p>
        </p:txBody>
      </p:sp>
      <p:pic>
        <p:nvPicPr>
          <p:cNvPr id="1045" name="Picture 21" descr="Image result for vegetable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4920" y="5832596"/>
            <a:ext cx="918863" cy="9960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93243" y="5832595"/>
            <a:ext cx="11874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F79646"/>
                  </a:solidFill>
                </a:ln>
                <a:solidFill>
                  <a:prstClr val="black"/>
                </a:solidFill>
                <a:effectLst/>
                <a:uLnTx/>
                <a:uFillTx/>
                <a:latin typeface="Calibri" panose="020F0502020204030204"/>
                <a:ea typeface="+mn-ea"/>
                <a:cs typeface="+mn-cs"/>
              </a:rPr>
              <a:t>5</a:t>
            </a:r>
          </a:p>
        </p:txBody>
      </p:sp>
      <p:sp>
        <p:nvSpPr>
          <p:cNvPr id="12" name="TextBox 11"/>
          <p:cNvSpPr txBox="1"/>
          <p:nvPr/>
        </p:nvSpPr>
        <p:spPr>
          <a:xfrm>
            <a:off x="2980675" y="2053563"/>
            <a:ext cx="7593616" cy="461665"/>
          </a:xfrm>
          <a:prstGeom prst="rect">
            <a:avLst/>
          </a:prstGeom>
          <a:noFill/>
          <a:ln w="28575">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Write three words which use the prefix </a:t>
            </a:r>
            <a:r>
              <a:rPr kumimoji="0" lang="en-GB" altLang="en-US" sz="2400" b="0" i="1" u="none" strike="noStrike" kern="1200" cap="none" spc="0" normalizeH="0" baseline="0" noProof="0" dirty="0" err="1" smtClean="0">
                <a:ln>
                  <a:noFill/>
                </a:ln>
                <a:solidFill>
                  <a:prstClr val="black"/>
                </a:solidFill>
                <a:effectLst/>
                <a:uLnTx/>
                <a:uFillTx/>
                <a:latin typeface="Calibri" panose="020F0502020204030204"/>
                <a:ea typeface="+mn-ea"/>
                <a:cs typeface="+mn-cs"/>
              </a:rPr>
              <a:t>creat</a:t>
            </a:r>
            <a:r>
              <a:rPr kumimoji="0" lang="en-GB" altLang="en-US" sz="2400" b="0" i="1"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2949421" y="2831850"/>
            <a:ext cx="7363797" cy="461665"/>
          </a:xfrm>
          <a:prstGeom prst="rect">
            <a:avLst/>
          </a:prstGeom>
          <a:no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Does Frankenstein take responsibility for his creation?</a:t>
            </a:r>
            <a:endPar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2833372" y="3885370"/>
            <a:ext cx="8101853" cy="830997"/>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What technique is used in this phrase ‘</a:t>
            </a:r>
            <a:r>
              <a:rPr kumimoji="0" lang="en-GB" sz="2400" b="0" i="1" u="none" strike="noStrike" kern="1200" cap="none" spc="0" normalizeH="0" baseline="0" noProof="0" dirty="0" smtClean="0">
                <a:ln>
                  <a:noFill/>
                </a:ln>
                <a:solidFill>
                  <a:prstClr val="black"/>
                </a:solidFill>
                <a:effectLst/>
                <a:uLnTx/>
                <a:uFillTx/>
                <a:latin typeface="Calibri" panose="020F0502020204030204"/>
                <a:ea typeface="+mn-ea"/>
                <a:cs typeface="+mn-cs"/>
              </a:rPr>
              <a:t>a </a:t>
            </a: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poor, helpless, miserable </a:t>
            </a:r>
            <a:r>
              <a:rPr kumimoji="0" lang="en-GB" sz="2400" b="0" i="1" u="none" strike="noStrike" kern="1200" cap="none" spc="0" normalizeH="0" baseline="0" noProof="0" dirty="0" smtClean="0">
                <a:ln>
                  <a:noFill/>
                </a:ln>
                <a:solidFill>
                  <a:prstClr val="black"/>
                </a:solidFill>
                <a:effectLst/>
                <a:uLnTx/>
                <a:uFillTx/>
                <a:latin typeface="Calibri" panose="020F0502020204030204"/>
                <a:ea typeface="+mn-ea"/>
                <a:cs typeface="+mn-cs"/>
              </a:rPr>
              <a:t>wretch’?</a:t>
            </a:r>
            <a:endParaRPr kumimoji="0" lang="en-GB" alt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2957686" y="4964850"/>
            <a:ext cx="8508890" cy="461665"/>
          </a:xfrm>
          <a:prstGeom prst="rect">
            <a:avLst/>
          </a:prstGeom>
          <a:noFill/>
          <a:ln w="28575">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Write a synonym for </a:t>
            </a:r>
            <a:r>
              <a:rPr kumimoji="0" lang="en-GB" altLang="en-US" sz="2400" b="0" i="1" u="none" strike="noStrike" kern="1200" cap="none" spc="0" normalizeH="0" baseline="0" noProof="0" dirty="0" smtClean="0">
                <a:ln>
                  <a:noFill/>
                </a:ln>
                <a:solidFill>
                  <a:prstClr val="black"/>
                </a:solidFill>
                <a:effectLst/>
                <a:uLnTx/>
                <a:uFillTx/>
                <a:latin typeface="Calibri" panose="020F0502020204030204"/>
                <a:ea typeface="+mn-ea"/>
                <a:cs typeface="+mn-cs"/>
              </a:rPr>
              <a:t>miserable</a:t>
            </a:r>
            <a:endParaRPr kumimoji="0" lang="en-GB" alt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2980675" y="5969116"/>
            <a:ext cx="8485901" cy="461665"/>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Ho</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 many adjectives are used in the phrase above?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3F527FBA-909C-44AA-A527-7D25F4938A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298AAC-BC48-4CB5-B196-F533D78C0FE5}" type="datetime2">
              <a:rPr kumimoji="0" lang="en-GB" sz="2400" b="0" i="0" u="sng"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2400" b="0" i="0" u="sng"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2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2898170" y="62238"/>
            <a:ext cx="6774118" cy="325089"/>
          </a:xfrm>
          <a:prstGeom prst="rect">
            <a:avLst/>
          </a:prstGeom>
          <a:noFill/>
          <a:ln>
            <a:noFill/>
          </a:ln>
        </p:spPr>
        <p:txBody>
          <a:bodyPr spcFirstLastPara="1" wrap="square" lIns="74283" tIns="37131" rIns="74283" bIns="37131"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950" b="1" i="0" u="none" strike="noStrike" kern="0" cap="none" spc="0" normalizeH="0" baseline="0" noProof="0" dirty="0">
                <a:ln>
                  <a:noFill/>
                </a:ln>
                <a:solidFill>
                  <a:srgbClr val="FF0000"/>
                </a:solidFill>
                <a:effectLst/>
                <a:uLnTx/>
                <a:uFillTx/>
                <a:latin typeface="Amatic SC"/>
                <a:ea typeface="Amatic SC"/>
                <a:cs typeface="Amatic SC"/>
                <a:sym typeface="Amatic SC"/>
              </a:rPr>
              <a:t>Knowledge </a:t>
            </a:r>
            <a:r>
              <a:rPr kumimoji="0" lang="en-US" sz="1950" b="1" i="0" u="none" strike="noStrike" kern="0" cap="none" spc="0" normalizeH="0" baseline="0" noProof="0" dirty="0" err="1">
                <a:ln>
                  <a:noFill/>
                </a:ln>
                <a:solidFill>
                  <a:srgbClr val="FF0000"/>
                </a:solidFill>
                <a:effectLst/>
                <a:uLnTx/>
                <a:uFillTx/>
                <a:latin typeface="Amatic SC"/>
                <a:ea typeface="Amatic SC"/>
                <a:cs typeface="Amatic SC"/>
                <a:sym typeface="Amatic SC"/>
              </a:rPr>
              <a:t>Organiser</a:t>
            </a:r>
            <a:r>
              <a:rPr kumimoji="0" lang="en-US" sz="1950" b="1" i="0" u="none" strike="noStrike" kern="0" cap="none" spc="0" normalizeH="0" baseline="0" noProof="0" dirty="0">
                <a:ln>
                  <a:noFill/>
                </a:ln>
                <a:solidFill>
                  <a:srgbClr val="FF0000"/>
                </a:solidFill>
                <a:effectLst/>
                <a:uLnTx/>
                <a:uFillTx/>
                <a:latin typeface="Amatic SC"/>
                <a:ea typeface="Amatic SC"/>
                <a:cs typeface="Amatic SC"/>
                <a:sym typeface="Amatic SC"/>
              </a:rPr>
              <a:t> – </a:t>
            </a:r>
            <a:r>
              <a:rPr kumimoji="0" lang="en-US" sz="1950" b="1" i="1" u="none" strike="noStrike" kern="0" cap="none" spc="0" normalizeH="0" baseline="0" noProof="0" dirty="0">
                <a:ln>
                  <a:noFill/>
                </a:ln>
                <a:solidFill>
                  <a:srgbClr val="FF0000"/>
                </a:solidFill>
                <a:effectLst/>
                <a:uLnTx/>
                <a:uFillTx/>
                <a:latin typeface="Amatic SC"/>
                <a:ea typeface="Amatic SC"/>
                <a:cs typeface="Amatic SC"/>
                <a:sym typeface="Amatic SC"/>
              </a:rPr>
              <a:t>‘Frankenstein</a:t>
            </a:r>
            <a:r>
              <a:rPr kumimoji="0" lang="en-US" sz="1950" b="1" i="0" u="none" strike="noStrike" kern="0" cap="none" spc="0" normalizeH="0" baseline="0" noProof="0" dirty="0">
                <a:ln>
                  <a:noFill/>
                </a:ln>
                <a:solidFill>
                  <a:srgbClr val="FF0000"/>
                </a:solidFill>
                <a:effectLst/>
                <a:uLnTx/>
                <a:uFillTx/>
                <a:latin typeface="Amatic SC"/>
                <a:ea typeface="Amatic SC"/>
                <a:cs typeface="Amatic SC"/>
                <a:sym typeface="Amatic SC"/>
              </a:rPr>
              <a:t>’ </a:t>
            </a:r>
            <a:endParaRPr kumimoji="0" sz="1950" b="1" i="0" u="none" strike="noStrike" kern="0" cap="none" spc="0" normalizeH="0" baseline="0" noProof="0" dirty="0">
              <a:ln>
                <a:noFill/>
              </a:ln>
              <a:solidFill>
                <a:srgbClr val="FF0000"/>
              </a:solidFill>
              <a:effectLst/>
              <a:uLnTx/>
              <a:uFillTx/>
              <a:latin typeface="Amatic SC"/>
              <a:ea typeface="Amatic SC"/>
              <a:cs typeface="Amatic SC"/>
              <a:sym typeface="Amatic SC"/>
            </a:endParaRPr>
          </a:p>
        </p:txBody>
      </p:sp>
      <p:graphicFrame>
        <p:nvGraphicFramePr>
          <p:cNvPr id="85" name="Shape 85"/>
          <p:cNvGraphicFramePr/>
          <p:nvPr>
            <p:extLst/>
          </p:nvPr>
        </p:nvGraphicFramePr>
        <p:xfrm>
          <a:off x="1239727" y="891302"/>
          <a:ext cx="4369869" cy="445778"/>
        </p:xfrm>
        <a:graphic>
          <a:graphicData uri="http://schemas.openxmlformats.org/drawingml/2006/table">
            <a:tbl>
              <a:tblPr firstRow="1" bandRow="1">
                <a:noFill/>
              </a:tblPr>
              <a:tblGrid>
                <a:gridCol w="382936">
                  <a:extLst>
                    <a:ext uri="{9D8B030D-6E8A-4147-A177-3AD203B41FA5}">
                      <a16:colId xmlns:a16="http://schemas.microsoft.com/office/drawing/2014/main" val="20000"/>
                    </a:ext>
                  </a:extLst>
                </a:gridCol>
                <a:gridCol w="3986933">
                  <a:extLst>
                    <a:ext uri="{9D8B030D-6E8A-4147-A177-3AD203B41FA5}">
                      <a16:colId xmlns:a16="http://schemas.microsoft.com/office/drawing/2014/main" val="20001"/>
                    </a:ext>
                  </a:extLst>
                </a:gridCol>
              </a:tblGrid>
              <a:tr h="445778">
                <a:tc>
                  <a:txBody>
                    <a:bodyPr/>
                    <a:lstStyle/>
                    <a:p>
                      <a:pPr marL="0" marR="0" lvl="0" indent="0" algn="ctr" rtl="0">
                        <a:spcBef>
                          <a:spcPts val="0"/>
                        </a:spcBef>
                        <a:spcAft>
                          <a:spcPts val="0"/>
                        </a:spcAft>
                        <a:buNone/>
                      </a:pPr>
                      <a:r>
                        <a:rPr lang="en-US" sz="800" b="1" u="none" strike="noStrike" cap="none" dirty="0">
                          <a:latin typeface="Century Gothic"/>
                          <a:ea typeface="Century Gothic"/>
                          <a:cs typeface="Century Gothic"/>
                          <a:sym typeface="Century Gothic"/>
                        </a:rPr>
                        <a:t>1</a:t>
                      </a:r>
                      <a:endParaRPr sz="800" b="1" u="none" strike="noStrike" cap="none" dirty="0">
                        <a:latin typeface="Century Gothic"/>
                        <a:ea typeface="Century Gothic"/>
                        <a:cs typeface="Century Gothic"/>
                        <a:sym typeface="Century Gothic"/>
                      </a:endParaRPr>
                    </a:p>
                  </a:txBody>
                  <a:tcPr marL="74303" marR="74303" marT="37152" marB="37152"/>
                </a:tc>
                <a:tc>
                  <a:txBody>
                    <a:bodyPr/>
                    <a:lstStyle/>
                    <a:p>
                      <a:pPr marL="0" marR="0" lvl="0" indent="0" algn="l" rtl="0">
                        <a:spcBef>
                          <a:spcPts val="0"/>
                        </a:spcBef>
                        <a:spcAft>
                          <a:spcPts val="0"/>
                        </a:spcAft>
                        <a:buNone/>
                      </a:pPr>
                      <a:r>
                        <a:rPr lang="en-GB" sz="800" dirty="0">
                          <a:latin typeface="Calibri" panose="020F0502020204030204" pitchFamily="34" charset="0"/>
                          <a:cs typeface="Calibri" panose="020F0502020204030204" pitchFamily="34" charset="0"/>
                        </a:rPr>
                        <a:t>The Romantic movement was a </a:t>
                      </a:r>
                      <a:r>
                        <a:rPr lang="en-GB" sz="800" dirty="0" smtClean="0">
                          <a:latin typeface="Calibri" panose="020F0502020204030204" pitchFamily="34" charset="0"/>
                          <a:cs typeface="Calibri" panose="020F0502020204030204" pitchFamily="34" charset="0"/>
                        </a:rPr>
                        <a:t>rebellion</a:t>
                      </a:r>
                      <a:r>
                        <a:rPr lang="en-GB" sz="800" baseline="0" dirty="0" smtClean="0">
                          <a:latin typeface="Calibri" panose="020F0502020204030204" pitchFamily="34" charset="0"/>
                          <a:cs typeface="Calibri" panose="020F0502020204030204" pitchFamily="34" charset="0"/>
                        </a:rPr>
                        <a:t> against the </a:t>
                      </a:r>
                      <a:r>
                        <a:rPr lang="en-GB" sz="800" baseline="0" dirty="0">
                          <a:latin typeface="Calibri" panose="020F0502020204030204" pitchFamily="34" charset="0"/>
                          <a:cs typeface="Calibri" panose="020F0502020204030204" pitchFamily="34" charset="0"/>
                        </a:rPr>
                        <a:t>industrial revolution. The Romantics believed in the power of nature, art and the imagination. They felt that great art came from strong </a:t>
                      </a:r>
                      <a:r>
                        <a:rPr lang="en-GB" sz="800" baseline="0" dirty="0" smtClean="0">
                          <a:latin typeface="Calibri" panose="020F0502020204030204" pitchFamily="34" charset="0"/>
                          <a:cs typeface="Calibri" panose="020F0502020204030204" pitchFamily="34" charset="0"/>
                        </a:rPr>
                        <a:t>emotions and nature rather than machines</a:t>
                      </a:r>
                      <a:r>
                        <a:rPr lang="en-GB" sz="800" baseline="0" dirty="0" smtClean="0"/>
                        <a:t>. </a:t>
                      </a:r>
                      <a:endParaRPr sz="800" dirty="0">
                        <a:latin typeface="Love Ya Like A Sister"/>
                        <a:ea typeface="Love Ya Like A Sister"/>
                        <a:cs typeface="Love Ya Like A Sister"/>
                        <a:sym typeface="Love Ya Like A Sister"/>
                      </a:endParaRPr>
                    </a:p>
                  </a:txBody>
                  <a:tcPr marL="74303" marR="74303" marT="37152" marB="37152"/>
                </a:tc>
                <a:extLst>
                  <a:ext uri="{0D108BD9-81ED-4DB2-BD59-A6C34878D82A}">
                    <a16:rowId xmlns:a16="http://schemas.microsoft.com/office/drawing/2014/main" val="10000"/>
                  </a:ext>
                </a:extLst>
              </a:tr>
            </a:tbl>
          </a:graphicData>
        </a:graphic>
      </p:graphicFrame>
      <p:graphicFrame>
        <p:nvGraphicFramePr>
          <p:cNvPr id="87" name="Shape 87"/>
          <p:cNvGraphicFramePr/>
          <p:nvPr>
            <p:extLst/>
          </p:nvPr>
        </p:nvGraphicFramePr>
        <p:xfrm>
          <a:off x="1236052" y="3150860"/>
          <a:ext cx="4347106" cy="1859188"/>
        </p:xfrm>
        <a:graphic>
          <a:graphicData uri="http://schemas.openxmlformats.org/drawingml/2006/table">
            <a:tbl>
              <a:tblPr firstRow="1" bandRow="1">
                <a:noFill/>
              </a:tblPr>
              <a:tblGrid>
                <a:gridCol w="735060">
                  <a:extLst>
                    <a:ext uri="{9D8B030D-6E8A-4147-A177-3AD203B41FA5}">
                      <a16:colId xmlns:a16="http://schemas.microsoft.com/office/drawing/2014/main" val="20000"/>
                    </a:ext>
                  </a:extLst>
                </a:gridCol>
                <a:gridCol w="3612046">
                  <a:extLst>
                    <a:ext uri="{9D8B030D-6E8A-4147-A177-3AD203B41FA5}">
                      <a16:colId xmlns:a16="http://schemas.microsoft.com/office/drawing/2014/main" val="20001"/>
                    </a:ext>
                  </a:extLst>
                </a:gridCol>
              </a:tblGrid>
              <a:tr h="631516">
                <a:tc>
                  <a:txBody>
                    <a:bodyPr/>
                    <a:lstStyle/>
                    <a:p>
                      <a:pPr marL="0" marR="0" lvl="0" indent="0" algn="l" rtl="0">
                        <a:spcBef>
                          <a:spcPts val="0"/>
                        </a:spcBef>
                        <a:spcAft>
                          <a:spcPts val="0"/>
                        </a:spcAft>
                        <a:buNone/>
                      </a:pPr>
                      <a:r>
                        <a:rPr lang="en-US" sz="1000" b="1" baseline="0" dirty="0" smtClean="0">
                          <a:solidFill>
                            <a:srgbClr val="00B050"/>
                          </a:solidFill>
                          <a:latin typeface="Love Ya Like A Sister"/>
                          <a:ea typeface="Love Ya Like A Sister"/>
                          <a:cs typeface="Love Ya Like A Sister"/>
                          <a:sym typeface="Love Ya Like A Sister"/>
                        </a:rPr>
                        <a:t>Themes</a:t>
                      </a:r>
                    </a:p>
                    <a:p>
                      <a:pPr marL="0" marR="0" lvl="0" indent="0" algn="l" rtl="0">
                        <a:spcBef>
                          <a:spcPts val="0"/>
                        </a:spcBef>
                        <a:spcAft>
                          <a:spcPts val="0"/>
                        </a:spcAft>
                        <a:buNone/>
                      </a:pPr>
                      <a:r>
                        <a:rPr lang="en-US" sz="700" b="0" baseline="0" dirty="0" smtClean="0">
                          <a:latin typeface="Love Ya Like A Sister"/>
                          <a:ea typeface="Love Ya Like A Sister"/>
                          <a:cs typeface="Love Ya Like A Sister"/>
                          <a:sym typeface="Love Ya Like A Sister"/>
                        </a:rPr>
                        <a:t>5</a:t>
                      </a:r>
                      <a:r>
                        <a:rPr lang="en-US" sz="700" b="0" baseline="0" dirty="0">
                          <a:latin typeface="Love Ya Like A Sister"/>
                          <a:ea typeface="Love Ya Like A Sister"/>
                          <a:cs typeface="Love Ya Like A Sister"/>
                          <a:sym typeface="Love Ya Like A Sister"/>
                        </a:rPr>
                        <a:t>. </a:t>
                      </a:r>
                    </a:p>
                    <a:p>
                      <a:pPr marL="0" marR="0" lvl="0" indent="0" algn="l" rtl="0">
                        <a:spcBef>
                          <a:spcPts val="0"/>
                        </a:spcBef>
                        <a:spcAft>
                          <a:spcPts val="0"/>
                        </a:spcAft>
                        <a:buNone/>
                      </a:pPr>
                      <a:r>
                        <a:rPr lang="en-US" sz="700" b="0" baseline="0" dirty="0" smtClean="0">
                          <a:latin typeface="Love Ya Like A Sister"/>
                          <a:ea typeface="Love Ya Like A Sister"/>
                          <a:cs typeface="Love Ya Like A Sister"/>
                          <a:sym typeface="Love Ya Like A Sister"/>
                        </a:rPr>
                        <a:t>Science </a:t>
                      </a:r>
                      <a:r>
                        <a:rPr lang="en-US" sz="700" b="0" baseline="0" dirty="0">
                          <a:latin typeface="Love Ya Like A Sister"/>
                          <a:ea typeface="Love Ya Like A Sister"/>
                          <a:cs typeface="Love Ya Like A Sister"/>
                          <a:sym typeface="Love Ya Like A Sister"/>
                        </a:rPr>
                        <a:t>and technology</a:t>
                      </a:r>
                      <a:endParaRPr sz="700" b="0" dirty="0">
                        <a:latin typeface="Love Ya Like A Sister"/>
                        <a:ea typeface="Love Ya Like A Sister"/>
                        <a:cs typeface="Love Ya Like A Sister"/>
                        <a:sym typeface="Love Ya Like A Sister"/>
                      </a:endParaRPr>
                    </a:p>
                  </a:txBody>
                  <a:tcPr marL="74303" marR="74303" marT="37152" marB="37152"/>
                </a:tc>
                <a:tc>
                  <a:txBody>
                    <a:bodyPr/>
                    <a:lstStyle/>
                    <a:p>
                      <a:pPr marL="0" marR="0" lvl="0" indent="0" algn="l" rtl="0">
                        <a:spcBef>
                          <a:spcPts val="0"/>
                        </a:spcBef>
                        <a:spcAft>
                          <a:spcPts val="0"/>
                        </a:spcAft>
                        <a:buFont typeface="Arial" pitchFamily="34" charset="0"/>
                        <a:buNone/>
                      </a:pPr>
                      <a:r>
                        <a:rPr lang="en-GB" sz="700" b="0" i="0" u="none" strike="noStrike" cap="none" dirty="0">
                          <a:solidFill>
                            <a:schemeClr val="tx1"/>
                          </a:solidFill>
                          <a:effectLst/>
                          <a:latin typeface="Calibri"/>
                          <a:ea typeface="Calibri"/>
                          <a:cs typeface="Calibri"/>
                          <a:sym typeface="Arial"/>
                        </a:rPr>
                        <a:t>Scientific discovery leads to tragedy, and misery for all of the characters. Therefore, many people think that Frankenstein shows us the dangers of scientific discovery. Christians believe that only God can create life, but in Frankenstein, Victor creates life. Because the monster turns out to be hideous, Shelley might be warning us that man should not play the role of God. </a:t>
                      </a:r>
                    </a:p>
                  </a:txBody>
                  <a:tcPr marL="74303" marR="74303" marT="37152" marB="37152"/>
                </a:tc>
                <a:extLst>
                  <a:ext uri="{0D108BD9-81ED-4DB2-BD59-A6C34878D82A}">
                    <a16:rowId xmlns:a16="http://schemas.microsoft.com/office/drawing/2014/main" val="10000"/>
                  </a:ext>
                </a:extLst>
              </a:tr>
              <a:tr h="408631">
                <a:tc>
                  <a:txBody>
                    <a:bodyPr/>
                    <a:lstStyle/>
                    <a:p>
                      <a:pPr marL="0" marR="0" lvl="0" indent="0" algn="l" rtl="0">
                        <a:spcBef>
                          <a:spcPts val="0"/>
                        </a:spcBef>
                        <a:spcAft>
                          <a:spcPts val="0"/>
                        </a:spcAft>
                        <a:buNone/>
                      </a:pPr>
                      <a:r>
                        <a:rPr lang="en-US" sz="700" b="0" baseline="0" dirty="0">
                          <a:latin typeface="Love Ya Like A Sister"/>
                          <a:ea typeface="Love Ya Like A Sister"/>
                          <a:cs typeface="Love Ya Like A Sister"/>
                          <a:sym typeface="Love Ya Like A Sister"/>
                        </a:rPr>
                        <a:t>6.  </a:t>
                      </a:r>
                    </a:p>
                    <a:p>
                      <a:pPr marL="0" marR="0" lvl="0" indent="0" algn="l" rtl="0">
                        <a:spcBef>
                          <a:spcPts val="0"/>
                        </a:spcBef>
                        <a:spcAft>
                          <a:spcPts val="0"/>
                        </a:spcAft>
                        <a:buNone/>
                      </a:pPr>
                      <a:r>
                        <a:rPr lang="en-US" sz="700" b="0" baseline="0" dirty="0" smtClean="0">
                          <a:latin typeface="Love Ya Like A Sister"/>
                          <a:ea typeface="Love Ya Like A Sister"/>
                          <a:cs typeface="Love Ya Like A Sister"/>
                          <a:sym typeface="Love Ya Like A Sister"/>
                        </a:rPr>
                        <a:t>Ambition</a:t>
                      </a:r>
                    </a:p>
                    <a:p>
                      <a:pPr marL="0" marR="0" lvl="0" indent="0" algn="l" rtl="0">
                        <a:spcBef>
                          <a:spcPts val="0"/>
                        </a:spcBef>
                        <a:spcAft>
                          <a:spcPts val="0"/>
                        </a:spcAft>
                        <a:buNone/>
                      </a:pPr>
                      <a:r>
                        <a:rPr lang="en-US" sz="700" b="0" baseline="0" dirty="0" smtClean="0">
                          <a:latin typeface="Love Ya Like A Sister"/>
                          <a:ea typeface="Love Ya Like A Sister"/>
                          <a:cs typeface="Love Ya Like A Sister"/>
                          <a:sym typeface="Love Ya Like A Sister"/>
                        </a:rPr>
                        <a:t>Hubris</a:t>
                      </a:r>
                      <a:endParaRPr lang="en-US" sz="700" b="0" dirty="0">
                        <a:latin typeface="Love Ya Like A Sister"/>
                        <a:ea typeface="Love Ya Like A Sister"/>
                        <a:cs typeface="Love Ya Like A Sister"/>
                        <a:sym typeface="Love Ya Like A Sister"/>
                      </a:endParaRPr>
                    </a:p>
                  </a:txBody>
                  <a:tcPr marL="74303" marR="74303" marT="37152" marB="37152"/>
                </a:tc>
                <a:tc>
                  <a:txBody>
                    <a:bodyPr/>
                    <a:lstStyle/>
                    <a:p>
                      <a:pPr marL="0" marR="0" lvl="0" indent="0" algn="l" rtl="0">
                        <a:lnSpc>
                          <a:spcPct val="100000"/>
                        </a:lnSpc>
                        <a:spcBef>
                          <a:spcPts val="0"/>
                        </a:spcBef>
                        <a:spcAft>
                          <a:spcPts val="0"/>
                        </a:spcAft>
                        <a:buClr>
                          <a:schemeClr val="dk1"/>
                        </a:buClr>
                        <a:buFont typeface="Century Gothic"/>
                        <a:buNone/>
                      </a:pPr>
                      <a:r>
                        <a:rPr lang="en-GB" sz="700" b="0" i="0" u="none" strike="noStrike" cap="none" dirty="0">
                          <a:solidFill>
                            <a:schemeClr val="dk1"/>
                          </a:solidFill>
                          <a:effectLst/>
                          <a:latin typeface="Calibri"/>
                          <a:ea typeface="Calibri"/>
                          <a:cs typeface="Calibri"/>
                          <a:sym typeface="Arial"/>
                        </a:rPr>
                        <a:t>Victor</a:t>
                      </a:r>
                      <a:r>
                        <a:rPr lang="en-GB" sz="700" b="0" i="0" u="none" strike="noStrike" cap="none" baseline="0" dirty="0">
                          <a:solidFill>
                            <a:schemeClr val="dk1"/>
                          </a:solidFill>
                          <a:effectLst/>
                          <a:latin typeface="Calibri"/>
                          <a:ea typeface="Calibri"/>
                          <a:cs typeface="Calibri"/>
                          <a:sym typeface="Arial"/>
                        </a:rPr>
                        <a:t> </a:t>
                      </a:r>
                      <a:r>
                        <a:rPr lang="en-GB" sz="700" b="0" i="0" u="none" strike="noStrike" cap="none" dirty="0">
                          <a:solidFill>
                            <a:schemeClr val="dk1"/>
                          </a:solidFill>
                          <a:effectLst/>
                          <a:latin typeface="Calibri"/>
                          <a:ea typeface="Calibri"/>
                          <a:cs typeface="Calibri"/>
                          <a:sym typeface="Arial"/>
                        </a:rPr>
                        <a:t>and Walton are both very ambitious but they bot have flaws. Both Victor and Walton dream of changing society and bringing glory to themselves through their scientific achievements. Yet their ambitions also make them imperfect</a:t>
                      </a:r>
                      <a:r>
                        <a:rPr lang="en-GB" sz="700" b="0" i="0" u="none" strike="noStrike" cap="none" dirty="0" smtClean="0">
                          <a:solidFill>
                            <a:schemeClr val="dk1"/>
                          </a:solidFill>
                          <a:effectLst/>
                          <a:latin typeface="Calibri"/>
                          <a:ea typeface="Calibri"/>
                          <a:cs typeface="Calibri"/>
                          <a:sym typeface="Arial"/>
                        </a:rPr>
                        <a:t>.</a:t>
                      </a:r>
                      <a:endParaRPr sz="700" dirty="0">
                        <a:latin typeface="Love Ya Like A Sister"/>
                        <a:ea typeface="Love Ya Like A Sister"/>
                        <a:cs typeface="Love Ya Like A Sister"/>
                        <a:sym typeface="Love Ya Like A Sister"/>
                      </a:endParaRPr>
                    </a:p>
                  </a:txBody>
                  <a:tcPr marL="74303" marR="74303" marT="37152" marB="37152"/>
                </a:tc>
                <a:extLst>
                  <a:ext uri="{0D108BD9-81ED-4DB2-BD59-A6C34878D82A}">
                    <a16:rowId xmlns:a16="http://schemas.microsoft.com/office/drawing/2014/main" val="10001"/>
                  </a:ext>
                </a:extLst>
              </a:tr>
              <a:tr h="520073">
                <a:tc>
                  <a:txBody>
                    <a:bodyPr/>
                    <a:lstStyle/>
                    <a:p>
                      <a:pPr marL="0" marR="0" lvl="0" indent="0" algn="l" rtl="0">
                        <a:spcBef>
                          <a:spcPts val="0"/>
                        </a:spcBef>
                        <a:spcAft>
                          <a:spcPts val="0"/>
                        </a:spcAft>
                        <a:buNone/>
                      </a:pPr>
                      <a:r>
                        <a:rPr lang="en-US" sz="700" b="0" dirty="0">
                          <a:latin typeface="Love Ya Like A Sister"/>
                          <a:ea typeface="Love Ya Like A Sister"/>
                          <a:cs typeface="Love Ya Like A Sister"/>
                          <a:sym typeface="Love Ya Like A Sister"/>
                        </a:rPr>
                        <a:t>7.</a:t>
                      </a:r>
                      <a:r>
                        <a:rPr lang="en-US" sz="700" b="0" baseline="0" dirty="0">
                          <a:latin typeface="Love Ya Like A Sister"/>
                          <a:ea typeface="Love Ya Like A Sister"/>
                          <a:cs typeface="Love Ya Like A Sister"/>
                          <a:sym typeface="Love Ya Like A Sister"/>
                        </a:rPr>
                        <a:t> </a:t>
                      </a:r>
                    </a:p>
                    <a:p>
                      <a:pPr marL="0" marR="0" lvl="0" indent="0" algn="l" rtl="0">
                        <a:spcBef>
                          <a:spcPts val="0"/>
                        </a:spcBef>
                        <a:spcAft>
                          <a:spcPts val="0"/>
                        </a:spcAft>
                        <a:buNone/>
                      </a:pPr>
                      <a:r>
                        <a:rPr lang="en-US" sz="700" b="0" baseline="0" dirty="0">
                          <a:latin typeface="Love Ya Like A Sister"/>
                          <a:ea typeface="Love Ya Like A Sister"/>
                          <a:cs typeface="Love Ya Like A Sister"/>
                          <a:sym typeface="Love Ya Like A Sister"/>
                        </a:rPr>
                        <a:t>Nature Vs Nurture</a:t>
                      </a:r>
                      <a:endParaRPr sz="700" b="0" dirty="0">
                        <a:latin typeface="Love Ya Like A Sister"/>
                        <a:ea typeface="Love Ya Like A Sister"/>
                        <a:cs typeface="Love Ya Like A Sister"/>
                        <a:sym typeface="Love Ya Like A Sister"/>
                      </a:endParaRPr>
                    </a:p>
                  </a:txBody>
                  <a:tcPr marL="74303" marR="74303" marT="37152" marB="37152"/>
                </a:tc>
                <a:tc>
                  <a:txBody>
                    <a:bodyPr/>
                    <a:lstStyle/>
                    <a:p>
                      <a:pPr marL="0" marR="0" lvl="0" indent="0" algn="l" rtl="0">
                        <a:lnSpc>
                          <a:spcPct val="100000"/>
                        </a:lnSpc>
                        <a:spcBef>
                          <a:spcPts val="0"/>
                        </a:spcBef>
                        <a:spcAft>
                          <a:spcPts val="0"/>
                        </a:spcAft>
                        <a:buNone/>
                      </a:pPr>
                      <a:r>
                        <a:rPr lang="en-GB" sz="700" b="0" i="0" u="none" strike="noStrike" cap="none" dirty="0">
                          <a:solidFill>
                            <a:schemeClr val="dk1"/>
                          </a:solidFill>
                          <a:effectLst/>
                          <a:latin typeface="Calibri"/>
                          <a:ea typeface="Calibri"/>
                          <a:cs typeface="Calibri"/>
                          <a:sym typeface="Arial"/>
                        </a:rPr>
                        <a:t>The most obvious example of the nature vs. nurture question is in the relationship between Victor Frankenstein and his monster. Some people argue that the monster’s cruelty is because Victor rejected him and did not act like a father figure (nurture). </a:t>
                      </a:r>
                      <a:r>
                        <a:rPr lang="en-GB" sz="700" b="0" i="0" u="none" strike="noStrike" cap="none" baseline="0" dirty="0">
                          <a:solidFill>
                            <a:schemeClr val="dk1"/>
                          </a:solidFill>
                          <a:effectLst/>
                          <a:latin typeface="Calibri"/>
                          <a:ea typeface="Calibri"/>
                          <a:cs typeface="Calibri"/>
                          <a:sym typeface="Arial"/>
                        </a:rPr>
                        <a:t>However, it might also be argued that his personality is innately evil (nature). </a:t>
                      </a:r>
                      <a:endParaRPr sz="700" dirty="0">
                        <a:latin typeface="Love Ya Like A Sister"/>
                        <a:ea typeface="Love Ya Like A Sister"/>
                        <a:cs typeface="Love Ya Like A Sister"/>
                        <a:sym typeface="Love Ya Like A Sister"/>
                      </a:endParaRPr>
                    </a:p>
                  </a:txBody>
                  <a:tcPr marL="74303" marR="74303" marT="37152" marB="37152"/>
                </a:tc>
                <a:extLst>
                  <a:ext uri="{0D108BD9-81ED-4DB2-BD59-A6C34878D82A}">
                    <a16:rowId xmlns:a16="http://schemas.microsoft.com/office/drawing/2014/main" val="10002"/>
                  </a:ext>
                </a:extLst>
              </a:tr>
              <a:tr h="298968">
                <a:tc>
                  <a:txBody>
                    <a:bodyPr/>
                    <a:lstStyle/>
                    <a:p>
                      <a:pPr marL="0" marR="0" lvl="0" indent="0" algn="l" rtl="0">
                        <a:spcBef>
                          <a:spcPts val="0"/>
                        </a:spcBef>
                        <a:spcAft>
                          <a:spcPts val="0"/>
                        </a:spcAft>
                        <a:buNone/>
                      </a:pPr>
                      <a:r>
                        <a:rPr lang="en-GB" sz="700" b="0" dirty="0">
                          <a:latin typeface="Love Ya Like A Sister"/>
                          <a:ea typeface="Love Ya Like A Sister"/>
                          <a:cs typeface="Love Ya Like A Sister"/>
                          <a:sym typeface="Love Ya Like A Sister"/>
                        </a:rPr>
                        <a:t>8. Responsibility</a:t>
                      </a:r>
                    </a:p>
                  </a:txBody>
                  <a:tcPr marL="74303" marR="74303" marT="37152" marB="37152"/>
                </a:tc>
                <a:tc>
                  <a:txBody>
                    <a:bodyPr/>
                    <a:lstStyle/>
                    <a:p>
                      <a:pPr marL="0" marR="0" lvl="0" indent="0" algn="l" rtl="0">
                        <a:lnSpc>
                          <a:spcPct val="100000"/>
                        </a:lnSpc>
                        <a:spcBef>
                          <a:spcPts val="0"/>
                        </a:spcBef>
                        <a:spcAft>
                          <a:spcPts val="0"/>
                        </a:spcAft>
                        <a:buNone/>
                      </a:pPr>
                      <a:r>
                        <a:rPr lang="en-GB" sz="700" b="0" i="0" u="none" strike="noStrike" cap="none" dirty="0">
                          <a:solidFill>
                            <a:schemeClr val="dk1"/>
                          </a:solidFill>
                          <a:effectLst/>
                          <a:latin typeface="Calibri"/>
                          <a:ea typeface="Calibri"/>
                          <a:cs typeface="Calibri"/>
                          <a:sym typeface="Arial"/>
                        </a:rPr>
                        <a:t>Frankenstein created the monster. Therefore, a major question is whether Frankenstein is responsible for the monster and his violence.</a:t>
                      </a:r>
                      <a:endParaRPr sz="700" b="0" dirty="0">
                        <a:latin typeface="Love Ya Like A Sister"/>
                        <a:ea typeface="Love Ya Like A Sister"/>
                        <a:cs typeface="Love Ya Like A Sister"/>
                        <a:sym typeface="Love Ya Like A Sister"/>
                      </a:endParaRPr>
                    </a:p>
                  </a:txBody>
                  <a:tcPr marL="74303" marR="74303" marT="37152" marB="37152"/>
                </a:tc>
                <a:extLst>
                  <a:ext uri="{0D108BD9-81ED-4DB2-BD59-A6C34878D82A}">
                    <a16:rowId xmlns:a16="http://schemas.microsoft.com/office/drawing/2014/main" val="10003"/>
                  </a:ext>
                </a:extLst>
              </a:tr>
            </a:tbl>
          </a:graphicData>
        </a:graphic>
      </p:graphicFrame>
      <p:graphicFrame>
        <p:nvGraphicFramePr>
          <p:cNvPr id="89" name="Shape 89"/>
          <p:cNvGraphicFramePr/>
          <p:nvPr>
            <p:extLst/>
          </p:nvPr>
        </p:nvGraphicFramePr>
        <p:xfrm>
          <a:off x="5785937" y="972420"/>
          <a:ext cx="3619803" cy="4037629"/>
        </p:xfrm>
        <a:graphic>
          <a:graphicData uri="http://schemas.openxmlformats.org/drawingml/2006/table">
            <a:tbl>
              <a:tblPr firstRow="1" bandRow="1">
                <a:noFill/>
              </a:tblPr>
              <a:tblGrid>
                <a:gridCol w="321514">
                  <a:extLst>
                    <a:ext uri="{9D8B030D-6E8A-4147-A177-3AD203B41FA5}">
                      <a16:colId xmlns:a16="http://schemas.microsoft.com/office/drawing/2014/main" val="20000"/>
                    </a:ext>
                  </a:extLst>
                </a:gridCol>
                <a:gridCol w="773923">
                  <a:extLst>
                    <a:ext uri="{9D8B030D-6E8A-4147-A177-3AD203B41FA5}">
                      <a16:colId xmlns:a16="http://schemas.microsoft.com/office/drawing/2014/main" val="20001"/>
                    </a:ext>
                  </a:extLst>
                </a:gridCol>
                <a:gridCol w="2524366">
                  <a:extLst>
                    <a:ext uri="{9D8B030D-6E8A-4147-A177-3AD203B41FA5}">
                      <a16:colId xmlns:a16="http://schemas.microsoft.com/office/drawing/2014/main" val="20002"/>
                    </a:ext>
                  </a:extLst>
                </a:gridCol>
              </a:tblGrid>
              <a:tr h="408631">
                <a:tc>
                  <a:txBody>
                    <a:bodyPr/>
                    <a:lstStyle/>
                    <a:p>
                      <a:pPr marL="0" marR="0" lvl="0" indent="0" algn="l" rtl="0">
                        <a:spcBef>
                          <a:spcPts val="0"/>
                        </a:spcBef>
                        <a:spcAft>
                          <a:spcPts val="0"/>
                        </a:spcAft>
                        <a:buNone/>
                      </a:pPr>
                      <a:r>
                        <a:rPr lang="en-US" sz="800" b="1" dirty="0"/>
                        <a:t>9.</a:t>
                      </a:r>
                      <a:endParaRPr sz="800" b="1" dirty="0"/>
                    </a:p>
                  </a:txBody>
                  <a:tcPr marL="74303" marR="74303" marT="37152" marB="37152"/>
                </a:tc>
                <a:tc>
                  <a:txBody>
                    <a:bodyPr/>
                    <a:lstStyle/>
                    <a:p>
                      <a:endParaRPr lang="en-GB" sz="700" dirty="0" smtClean="0"/>
                    </a:p>
                    <a:p>
                      <a:endParaRPr lang="en-GB" sz="700" dirty="0" smtClean="0"/>
                    </a:p>
                    <a:p>
                      <a:r>
                        <a:rPr lang="en-GB" sz="700" dirty="0" smtClean="0"/>
                        <a:t>Gothic </a:t>
                      </a:r>
                      <a:endParaRPr lang="en-GB" sz="700" dirty="0"/>
                    </a:p>
                  </a:txBody>
                  <a:tcPr marL="74303" marR="74303" marT="37152" marB="37152"/>
                </a:tc>
                <a:tc>
                  <a:txBody>
                    <a:bodyPr/>
                    <a:lstStyle/>
                    <a:p>
                      <a:pPr marL="0" marR="0" lvl="0" indent="0" algn="l" rtl="0">
                        <a:spcBef>
                          <a:spcPts val="0"/>
                        </a:spcBef>
                        <a:spcAft>
                          <a:spcPts val="0"/>
                        </a:spcAft>
                        <a:buNone/>
                      </a:pPr>
                      <a:r>
                        <a:rPr lang="en-GB" sz="700" b="0" i="0" u="none" strike="noStrike" cap="none" baseline="0" dirty="0">
                          <a:solidFill>
                            <a:schemeClr val="dk1"/>
                          </a:solidFill>
                          <a:effectLst/>
                          <a:latin typeface="Calibri"/>
                          <a:ea typeface="Calibri"/>
                          <a:cs typeface="Calibri"/>
                          <a:sym typeface="Arial"/>
                        </a:rPr>
                        <a:t>A style of writing that </a:t>
                      </a:r>
                      <a:r>
                        <a:rPr lang="en-GB" sz="700" b="0" i="0" u="none" strike="noStrike" cap="none" baseline="0" dirty="0" smtClean="0">
                          <a:solidFill>
                            <a:schemeClr val="dk1"/>
                          </a:solidFill>
                          <a:effectLst/>
                          <a:latin typeface="Calibri"/>
                          <a:ea typeface="Calibri"/>
                          <a:cs typeface="Calibri"/>
                          <a:sym typeface="Arial"/>
                        </a:rPr>
                        <a:t>has elements </a:t>
                      </a:r>
                      <a:r>
                        <a:rPr lang="en-GB" sz="700" b="0" i="0" u="none" strike="noStrike" cap="none" baseline="0" dirty="0">
                          <a:solidFill>
                            <a:schemeClr val="dk1"/>
                          </a:solidFill>
                          <a:effectLst/>
                          <a:latin typeface="Calibri"/>
                          <a:ea typeface="Calibri"/>
                          <a:cs typeface="Calibri"/>
                          <a:sym typeface="Arial"/>
                        </a:rPr>
                        <a:t>of fear, horror, death, and gloom, as well as romantic elements, such as </a:t>
                      </a:r>
                      <a:r>
                        <a:rPr lang="en-GB" sz="700" b="0" i="0" u="none" strike="noStrike" cap="none" baseline="0" dirty="0" smtClean="0">
                          <a:solidFill>
                            <a:schemeClr val="dk1"/>
                          </a:solidFill>
                          <a:effectLst/>
                          <a:latin typeface="Calibri"/>
                          <a:ea typeface="Calibri"/>
                          <a:cs typeface="Calibri"/>
                          <a:sym typeface="Arial"/>
                        </a:rPr>
                        <a:t>nature and </a:t>
                      </a:r>
                      <a:r>
                        <a:rPr lang="en-GB" sz="700" b="0" i="0" u="none" strike="noStrike" cap="none" baseline="0" dirty="0">
                          <a:solidFill>
                            <a:schemeClr val="dk1"/>
                          </a:solidFill>
                          <a:effectLst/>
                          <a:latin typeface="Calibri"/>
                          <a:ea typeface="Calibri"/>
                          <a:cs typeface="Calibri"/>
                          <a:sym typeface="Arial"/>
                        </a:rPr>
                        <a:t>very high emotion. </a:t>
                      </a:r>
                      <a:endParaRPr sz="700" baseline="0" dirty="0">
                        <a:latin typeface="Love Ya Like A Sister"/>
                        <a:ea typeface="Love Ya Like A Sister"/>
                        <a:cs typeface="Love Ya Like A Sister"/>
                        <a:sym typeface="Love Ya Like A Sister"/>
                      </a:endParaRPr>
                    </a:p>
                  </a:txBody>
                  <a:tcPr marL="74303" marR="74303" marT="37152" marB="37152"/>
                </a:tc>
                <a:extLst>
                  <a:ext uri="{0D108BD9-81ED-4DB2-BD59-A6C34878D82A}">
                    <a16:rowId xmlns:a16="http://schemas.microsoft.com/office/drawing/2014/main" val="10000"/>
                  </a:ext>
                </a:extLst>
              </a:tr>
              <a:tr h="297188">
                <a:tc>
                  <a:txBody>
                    <a:bodyPr/>
                    <a:lstStyle/>
                    <a:p>
                      <a:pPr marL="0" marR="0" lvl="0" indent="0" algn="l" rtl="0">
                        <a:spcBef>
                          <a:spcPts val="0"/>
                        </a:spcBef>
                        <a:spcAft>
                          <a:spcPts val="0"/>
                        </a:spcAft>
                        <a:buNone/>
                      </a:pPr>
                      <a:r>
                        <a:rPr lang="en-US" sz="800" b="1" dirty="0"/>
                        <a:t>10.</a:t>
                      </a:r>
                      <a:endParaRPr sz="800" b="1" dirty="0"/>
                    </a:p>
                  </a:txBody>
                  <a:tcPr marL="74303" marR="74303" marT="37152" marB="37152"/>
                </a:tc>
                <a:tc>
                  <a:txBody>
                    <a:bodyPr/>
                    <a:lstStyle/>
                    <a:p>
                      <a:r>
                        <a:rPr lang="en-GB" sz="700" dirty="0"/>
                        <a:t>Era</a:t>
                      </a:r>
                    </a:p>
                  </a:txBody>
                  <a:tcPr marL="74303" marR="74303" marT="37152" marB="37152"/>
                </a:tc>
                <a:tc>
                  <a:txBody>
                    <a:bodyPr/>
                    <a:lstStyle/>
                    <a:p>
                      <a:r>
                        <a:rPr lang="en-GB" sz="700" b="0" i="0" u="none" strike="noStrike" cap="none" baseline="0" dirty="0">
                          <a:solidFill>
                            <a:schemeClr val="dk1"/>
                          </a:solidFill>
                          <a:effectLst/>
                          <a:latin typeface="Calibri"/>
                          <a:ea typeface="Calibri"/>
                          <a:cs typeface="Calibri"/>
                          <a:sym typeface="Arial"/>
                        </a:rPr>
                        <a:t>A period of time, usually in history, that is different from other periods because of particular characteristics or events</a:t>
                      </a:r>
                      <a:endParaRPr lang="en-GB" sz="700" baseline="0" dirty="0"/>
                    </a:p>
                  </a:txBody>
                  <a:tcPr marL="74303" marR="74303" marT="37152" marB="37152"/>
                </a:tc>
                <a:extLst>
                  <a:ext uri="{0D108BD9-81ED-4DB2-BD59-A6C34878D82A}">
                    <a16:rowId xmlns:a16="http://schemas.microsoft.com/office/drawing/2014/main" val="10002"/>
                  </a:ext>
                </a:extLst>
              </a:tr>
              <a:tr h="520073">
                <a:tc>
                  <a:txBody>
                    <a:bodyPr/>
                    <a:lstStyle/>
                    <a:p>
                      <a:pPr marL="0" marR="0" lvl="0" indent="0" algn="l" rtl="0">
                        <a:spcBef>
                          <a:spcPts val="0"/>
                        </a:spcBef>
                        <a:spcAft>
                          <a:spcPts val="0"/>
                        </a:spcAft>
                        <a:buNone/>
                      </a:pPr>
                      <a:r>
                        <a:rPr lang="en-US" sz="800" b="1" dirty="0"/>
                        <a:t>11.</a:t>
                      </a:r>
                      <a:endParaRPr sz="800" b="1" dirty="0"/>
                    </a:p>
                  </a:txBody>
                  <a:tcPr marL="74303" marR="74303" marT="37152" marB="37152"/>
                </a:tc>
                <a:tc>
                  <a:txBody>
                    <a:bodyPr/>
                    <a:lstStyle/>
                    <a:p>
                      <a:r>
                        <a:rPr lang="en-GB" sz="700" dirty="0"/>
                        <a:t>Romanticism </a:t>
                      </a:r>
                    </a:p>
                  </a:txBody>
                  <a:tcPr marL="74303" marR="74303" marT="37152" marB="37152"/>
                </a:tc>
                <a:tc>
                  <a:txBody>
                    <a:bodyPr/>
                    <a:lstStyle/>
                    <a:p>
                      <a:r>
                        <a:rPr lang="en-GB" sz="700" b="0" i="0" u="none" strike="noStrike" cap="none" dirty="0">
                          <a:solidFill>
                            <a:schemeClr val="dk1"/>
                          </a:solidFill>
                          <a:effectLst/>
                          <a:latin typeface="Calibri"/>
                          <a:ea typeface="Calibri"/>
                          <a:cs typeface="Calibri"/>
                          <a:sym typeface="Arial"/>
                        </a:rPr>
                        <a:t>A style and movement in art, music and literature in the late 18th and early 19th century, in which strong feelings, imagination and a return to nature were more important than reason, order and </a:t>
                      </a:r>
                      <a:r>
                        <a:rPr lang="en-GB" sz="700" b="0" i="0" u="none" strike="noStrike" cap="none" dirty="0" smtClean="0">
                          <a:solidFill>
                            <a:schemeClr val="dk1"/>
                          </a:solidFill>
                          <a:effectLst/>
                          <a:latin typeface="Calibri"/>
                          <a:ea typeface="Calibri"/>
                          <a:cs typeface="Calibri"/>
                          <a:sym typeface="Arial"/>
                        </a:rPr>
                        <a:t>science. </a:t>
                      </a:r>
                      <a:endParaRPr lang="en-GB" sz="700" dirty="0"/>
                    </a:p>
                  </a:txBody>
                  <a:tcPr marL="74303" marR="74303" marT="37152" marB="37152"/>
                </a:tc>
                <a:extLst>
                  <a:ext uri="{0D108BD9-81ED-4DB2-BD59-A6C34878D82A}">
                    <a16:rowId xmlns:a16="http://schemas.microsoft.com/office/drawing/2014/main" val="10003"/>
                  </a:ext>
                </a:extLst>
              </a:tr>
              <a:tr h="198128">
                <a:tc>
                  <a:txBody>
                    <a:bodyPr/>
                    <a:lstStyle/>
                    <a:p>
                      <a:pPr marL="0" marR="0" lvl="0" indent="0" algn="l" rtl="0">
                        <a:spcBef>
                          <a:spcPts val="0"/>
                        </a:spcBef>
                        <a:spcAft>
                          <a:spcPts val="0"/>
                        </a:spcAft>
                        <a:buNone/>
                      </a:pPr>
                      <a:r>
                        <a:rPr lang="en-US" sz="800" b="1" dirty="0"/>
                        <a:t>12.</a:t>
                      </a:r>
                      <a:endParaRPr sz="800" b="1" dirty="0"/>
                    </a:p>
                  </a:txBody>
                  <a:tcPr marL="74303" marR="74303" marT="37152" marB="37152"/>
                </a:tc>
                <a:tc>
                  <a:txBody>
                    <a:bodyPr/>
                    <a:lstStyle/>
                    <a:p>
                      <a:r>
                        <a:rPr lang="en-GB" sz="700" dirty="0" smtClean="0"/>
                        <a:t>Pathetic</a:t>
                      </a:r>
                      <a:r>
                        <a:rPr lang="en-GB" sz="700" baseline="0" dirty="0"/>
                        <a:t> </a:t>
                      </a:r>
                      <a:r>
                        <a:rPr lang="en-GB" sz="700" baseline="0" dirty="0" smtClean="0"/>
                        <a:t>fallacy </a:t>
                      </a:r>
                      <a:endParaRPr lang="en-GB" sz="700" dirty="0"/>
                    </a:p>
                  </a:txBody>
                  <a:tcPr marL="74303" marR="74303" marT="37152" marB="37152"/>
                </a:tc>
                <a:tc>
                  <a:txBody>
                    <a:bodyPr/>
                    <a:lstStyle/>
                    <a:p>
                      <a:r>
                        <a:rPr lang="en-GB" sz="700" b="0" i="0" u="none" strike="noStrike" cap="none" dirty="0" smtClean="0">
                          <a:solidFill>
                            <a:schemeClr val="dk1"/>
                          </a:solidFill>
                          <a:effectLst/>
                          <a:latin typeface="Calibri"/>
                          <a:ea typeface="Calibri"/>
                          <a:cs typeface="Calibri"/>
                          <a:sym typeface="Arial"/>
                        </a:rPr>
                        <a:t>Applying</a:t>
                      </a:r>
                      <a:r>
                        <a:rPr lang="en-GB" sz="700" b="0" i="0" u="none" strike="noStrike" cap="none" baseline="0" dirty="0" smtClean="0">
                          <a:solidFill>
                            <a:schemeClr val="dk1"/>
                          </a:solidFill>
                          <a:effectLst/>
                          <a:latin typeface="Calibri"/>
                          <a:ea typeface="Calibri"/>
                          <a:cs typeface="Calibri"/>
                          <a:sym typeface="Arial"/>
                        </a:rPr>
                        <a:t> </a:t>
                      </a:r>
                      <a:r>
                        <a:rPr lang="en-GB" sz="700" b="0" i="0" u="none" strike="noStrike" cap="none" dirty="0" smtClean="0">
                          <a:solidFill>
                            <a:schemeClr val="dk1"/>
                          </a:solidFill>
                          <a:effectLst/>
                          <a:latin typeface="Calibri"/>
                          <a:ea typeface="Calibri"/>
                          <a:cs typeface="Calibri"/>
                          <a:sym typeface="Arial"/>
                        </a:rPr>
                        <a:t>human qualities </a:t>
                      </a:r>
                      <a:r>
                        <a:rPr lang="en-GB" sz="700" b="0" i="0" u="none" strike="noStrike" cap="none" dirty="0">
                          <a:solidFill>
                            <a:schemeClr val="dk1"/>
                          </a:solidFill>
                          <a:effectLst/>
                          <a:latin typeface="Calibri"/>
                          <a:ea typeface="Calibri"/>
                          <a:cs typeface="Calibri"/>
                          <a:sym typeface="Arial"/>
                        </a:rPr>
                        <a:t>to </a:t>
                      </a:r>
                      <a:r>
                        <a:rPr lang="en-GB" sz="700" b="0" i="0" u="none" strike="noStrike" cap="none" dirty="0" smtClean="0">
                          <a:solidFill>
                            <a:schemeClr val="dk1"/>
                          </a:solidFill>
                          <a:effectLst/>
                          <a:latin typeface="Calibri"/>
                          <a:ea typeface="Calibri"/>
                          <a:cs typeface="Calibri"/>
                          <a:sym typeface="Arial"/>
                        </a:rPr>
                        <a:t>nature and the weather.</a:t>
                      </a:r>
                      <a:r>
                        <a:rPr lang="en-GB" sz="700" b="0" i="0" u="none" strike="noStrike" cap="none" baseline="0" dirty="0" smtClean="0">
                          <a:solidFill>
                            <a:schemeClr val="dk1"/>
                          </a:solidFill>
                          <a:effectLst/>
                          <a:latin typeface="Calibri"/>
                          <a:ea typeface="Calibri"/>
                          <a:cs typeface="Calibri"/>
                          <a:sym typeface="Arial"/>
                        </a:rPr>
                        <a:t> </a:t>
                      </a:r>
                      <a:endParaRPr lang="en-GB" sz="700" dirty="0"/>
                    </a:p>
                  </a:txBody>
                  <a:tcPr marL="74303" marR="74303" marT="37152" marB="37152"/>
                </a:tc>
                <a:extLst>
                  <a:ext uri="{0D108BD9-81ED-4DB2-BD59-A6C34878D82A}">
                    <a16:rowId xmlns:a16="http://schemas.microsoft.com/office/drawing/2014/main" val="10004"/>
                  </a:ext>
                </a:extLst>
              </a:tr>
              <a:tr h="304389">
                <a:tc>
                  <a:txBody>
                    <a:bodyPr/>
                    <a:lstStyle/>
                    <a:p>
                      <a:pPr marL="0" marR="0" lvl="0" indent="0" algn="l" rtl="0">
                        <a:spcBef>
                          <a:spcPts val="0"/>
                        </a:spcBef>
                        <a:spcAft>
                          <a:spcPts val="0"/>
                        </a:spcAft>
                        <a:buNone/>
                      </a:pPr>
                      <a:r>
                        <a:rPr lang="en-US" sz="800" b="1" dirty="0"/>
                        <a:t>13.</a:t>
                      </a:r>
                      <a:endParaRPr sz="800" b="1" dirty="0"/>
                    </a:p>
                  </a:txBody>
                  <a:tcPr marL="74303" marR="74303" marT="37152" marB="37152"/>
                </a:tc>
                <a:tc>
                  <a:txBody>
                    <a:bodyPr/>
                    <a:lstStyle/>
                    <a:p>
                      <a:r>
                        <a:rPr lang="en-GB" sz="700" dirty="0"/>
                        <a:t>Embedded narration</a:t>
                      </a:r>
                    </a:p>
                  </a:txBody>
                  <a:tcPr marL="74303" marR="74303" marT="37152" marB="37152"/>
                </a:tc>
                <a:tc>
                  <a:txBody>
                    <a:bodyPr/>
                    <a:lstStyle/>
                    <a:p>
                      <a:r>
                        <a:rPr lang="en-GB" sz="700" b="0" i="0" u="none" strike="noStrike" cap="none" dirty="0">
                          <a:solidFill>
                            <a:schemeClr val="dk1"/>
                          </a:solidFill>
                          <a:effectLst/>
                          <a:latin typeface="Calibri"/>
                          <a:ea typeface="Calibri"/>
                          <a:cs typeface="Calibri"/>
                          <a:sym typeface="Arial"/>
                        </a:rPr>
                        <a:t>In an embedded narrative, the main story is told within a framing </a:t>
                      </a:r>
                      <a:r>
                        <a:rPr lang="en-GB" sz="700" b="0" i="0" u="none" strike="noStrike" cap="none" dirty="0" smtClean="0">
                          <a:solidFill>
                            <a:schemeClr val="dk1"/>
                          </a:solidFill>
                          <a:effectLst/>
                          <a:latin typeface="Calibri"/>
                          <a:ea typeface="Calibri"/>
                          <a:cs typeface="Calibri"/>
                          <a:sym typeface="Arial"/>
                        </a:rPr>
                        <a:t>narrative </a:t>
                      </a:r>
                      <a:r>
                        <a:rPr lang="en-GB" sz="700" b="0" i="0" u="none" strike="noStrike" cap="none" dirty="0" err="1" smtClean="0">
                          <a:solidFill>
                            <a:schemeClr val="dk1"/>
                          </a:solidFill>
                          <a:effectLst/>
                          <a:latin typeface="Calibri"/>
                          <a:ea typeface="Calibri"/>
                          <a:cs typeface="Calibri"/>
                          <a:sym typeface="Arial"/>
                        </a:rPr>
                        <a:t>eg</a:t>
                      </a:r>
                      <a:r>
                        <a:rPr lang="en-GB" sz="700" b="0" i="0" u="none" strike="noStrike" cap="none" dirty="0" smtClean="0">
                          <a:solidFill>
                            <a:schemeClr val="dk1"/>
                          </a:solidFill>
                          <a:effectLst/>
                          <a:latin typeface="Calibri"/>
                          <a:ea typeface="Calibri"/>
                          <a:cs typeface="Calibri"/>
                          <a:sym typeface="Arial"/>
                        </a:rPr>
                        <a:t>)</a:t>
                      </a:r>
                      <a:r>
                        <a:rPr lang="en-GB" sz="700" b="0" i="0" u="none" strike="noStrike" cap="none" baseline="0" dirty="0" smtClean="0">
                          <a:solidFill>
                            <a:schemeClr val="dk1"/>
                          </a:solidFill>
                          <a:effectLst/>
                          <a:latin typeface="Calibri"/>
                          <a:ea typeface="Calibri"/>
                          <a:cs typeface="Calibri"/>
                          <a:sym typeface="Arial"/>
                        </a:rPr>
                        <a:t> a story within a story</a:t>
                      </a:r>
                      <a:endParaRPr lang="en-GB" sz="700" dirty="0"/>
                    </a:p>
                  </a:txBody>
                  <a:tcPr marL="74303" marR="74303" marT="37152" marB="37152"/>
                </a:tc>
                <a:extLst>
                  <a:ext uri="{0D108BD9-81ED-4DB2-BD59-A6C34878D82A}">
                    <a16:rowId xmlns:a16="http://schemas.microsoft.com/office/drawing/2014/main" val="10005"/>
                  </a:ext>
                </a:extLst>
              </a:tr>
              <a:tr h="202119">
                <a:tc>
                  <a:txBody>
                    <a:bodyPr/>
                    <a:lstStyle/>
                    <a:p>
                      <a:pPr marL="0" marR="0" lvl="0" indent="0" algn="l" rtl="0">
                        <a:spcBef>
                          <a:spcPts val="0"/>
                        </a:spcBef>
                        <a:spcAft>
                          <a:spcPts val="0"/>
                        </a:spcAft>
                        <a:buNone/>
                      </a:pPr>
                      <a:r>
                        <a:rPr lang="en-US" sz="800" b="1" dirty="0"/>
                        <a:t>14.</a:t>
                      </a:r>
                      <a:endParaRPr sz="800" b="1" dirty="0"/>
                    </a:p>
                  </a:txBody>
                  <a:tcPr marL="74303" marR="74303" marT="37152" marB="37152"/>
                </a:tc>
                <a:tc>
                  <a:txBody>
                    <a:bodyPr/>
                    <a:lstStyle/>
                    <a:p>
                      <a:r>
                        <a:rPr lang="en-GB" sz="700" dirty="0"/>
                        <a:t>First person</a:t>
                      </a:r>
                    </a:p>
                  </a:txBody>
                  <a:tcPr marL="74303" marR="74303" marT="37152" marB="37152"/>
                </a:tc>
                <a:tc>
                  <a:txBody>
                    <a:bodyPr/>
                    <a:lstStyle/>
                    <a:p>
                      <a:r>
                        <a:rPr lang="en-GB" sz="700" dirty="0"/>
                        <a:t>Writing</a:t>
                      </a:r>
                      <a:r>
                        <a:rPr lang="en-GB" sz="700" baseline="0" dirty="0"/>
                        <a:t> from the speakers perspective ‘I’, ‘we’, ‘my’</a:t>
                      </a:r>
                      <a:endParaRPr lang="en-GB" sz="700" dirty="0"/>
                    </a:p>
                  </a:txBody>
                  <a:tcPr marL="74303" marR="74303" marT="37152" marB="37152"/>
                </a:tc>
                <a:extLst>
                  <a:ext uri="{0D108BD9-81ED-4DB2-BD59-A6C34878D82A}">
                    <a16:rowId xmlns:a16="http://schemas.microsoft.com/office/drawing/2014/main" val="10006"/>
                  </a:ext>
                </a:extLst>
              </a:tr>
              <a:tr h="408631">
                <a:tc>
                  <a:txBody>
                    <a:bodyPr/>
                    <a:lstStyle/>
                    <a:p>
                      <a:pPr marL="0" marR="0" lvl="0" indent="0" algn="l" rtl="0">
                        <a:spcBef>
                          <a:spcPts val="0"/>
                        </a:spcBef>
                        <a:spcAft>
                          <a:spcPts val="0"/>
                        </a:spcAft>
                        <a:buNone/>
                      </a:pPr>
                      <a:r>
                        <a:rPr lang="en-US" sz="800" b="1" dirty="0"/>
                        <a:t>15.</a:t>
                      </a:r>
                      <a:endParaRPr sz="800" b="1" dirty="0"/>
                    </a:p>
                  </a:txBody>
                  <a:tcPr marL="74303" marR="74303" marT="37152" marB="37152"/>
                </a:tc>
                <a:tc>
                  <a:txBody>
                    <a:bodyPr/>
                    <a:lstStyle/>
                    <a:p>
                      <a:r>
                        <a:rPr lang="en-GB" sz="700" dirty="0"/>
                        <a:t>Metaphor </a:t>
                      </a:r>
                    </a:p>
                  </a:txBody>
                  <a:tcPr marL="74303" marR="74303" marT="37152" marB="37152"/>
                </a:tc>
                <a:tc>
                  <a:txBody>
                    <a:bodyPr/>
                    <a:lstStyle/>
                    <a:p>
                      <a:r>
                        <a:rPr lang="en-GB" sz="700" b="0" i="0" u="none" strike="noStrike" cap="none" dirty="0" smtClean="0">
                          <a:solidFill>
                            <a:schemeClr val="dk1"/>
                          </a:solidFill>
                          <a:effectLst/>
                          <a:latin typeface="Calibri"/>
                          <a:ea typeface="Calibri"/>
                          <a:cs typeface="Calibri"/>
                          <a:sym typeface="Arial"/>
                        </a:rPr>
                        <a:t>A figure of speech that is used to make a comparison between two things that aren't alike but do have something in common </a:t>
                      </a:r>
                      <a:r>
                        <a:rPr lang="en-GB" sz="700" b="0" i="0" u="none" strike="noStrike" cap="none" dirty="0" err="1" smtClean="0">
                          <a:solidFill>
                            <a:schemeClr val="dk1"/>
                          </a:solidFill>
                          <a:effectLst/>
                          <a:latin typeface="Calibri"/>
                          <a:ea typeface="Calibri"/>
                          <a:cs typeface="Calibri"/>
                          <a:sym typeface="Arial"/>
                        </a:rPr>
                        <a:t>eg</a:t>
                      </a:r>
                      <a:r>
                        <a:rPr lang="en-GB" sz="700" b="0" i="0" u="none" strike="noStrike" cap="none" dirty="0" smtClean="0">
                          <a:solidFill>
                            <a:schemeClr val="dk1"/>
                          </a:solidFill>
                          <a:effectLst/>
                          <a:latin typeface="Calibri"/>
                          <a:ea typeface="Calibri"/>
                          <a:cs typeface="Calibri"/>
                          <a:sym typeface="Arial"/>
                        </a:rPr>
                        <a:t>) Her tears were</a:t>
                      </a:r>
                      <a:r>
                        <a:rPr lang="en-GB" sz="700" b="0" i="0" u="none" strike="noStrike" cap="none" baseline="0" dirty="0" smtClean="0">
                          <a:solidFill>
                            <a:schemeClr val="dk1"/>
                          </a:solidFill>
                          <a:effectLst/>
                          <a:latin typeface="Calibri"/>
                          <a:ea typeface="Calibri"/>
                          <a:cs typeface="Calibri"/>
                          <a:sym typeface="Arial"/>
                        </a:rPr>
                        <a:t> a river flowing down her cheeks</a:t>
                      </a:r>
                      <a:endParaRPr lang="en-GB" sz="700" dirty="0"/>
                    </a:p>
                  </a:txBody>
                  <a:tcPr marL="74303" marR="74303" marT="37152" marB="37152"/>
                </a:tc>
                <a:extLst>
                  <a:ext uri="{0D108BD9-81ED-4DB2-BD59-A6C34878D82A}">
                    <a16:rowId xmlns:a16="http://schemas.microsoft.com/office/drawing/2014/main" val="10007"/>
                  </a:ext>
                </a:extLst>
              </a:tr>
              <a:tr h="297188">
                <a:tc>
                  <a:txBody>
                    <a:bodyPr/>
                    <a:lstStyle/>
                    <a:p>
                      <a:pPr marL="0" marR="0" lvl="0" indent="0" algn="l" rtl="0">
                        <a:spcBef>
                          <a:spcPts val="0"/>
                        </a:spcBef>
                        <a:spcAft>
                          <a:spcPts val="0"/>
                        </a:spcAft>
                        <a:buNone/>
                      </a:pPr>
                      <a:r>
                        <a:rPr lang="en-US" sz="800" b="1" dirty="0"/>
                        <a:t>16.</a:t>
                      </a:r>
                      <a:endParaRPr sz="800" b="1" dirty="0"/>
                    </a:p>
                  </a:txBody>
                  <a:tcPr marL="74303" marR="74303" marT="37152" marB="37152"/>
                </a:tc>
                <a:tc>
                  <a:txBody>
                    <a:bodyPr/>
                    <a:lstStyle/>
                    <a:p>
                      <a:r>
                        <a:rPr lang="en-GB" sz="700" dirty="0"/>
                        <a:t>Personification </a:t>
                      </a:r>
                    </a:p>
                  </a:txBody>
                  <a:tcPr marL="74303" marR="74303" marT="37152" marB="37152"/>
                </a:tc>
                <a:tc>
                  <a:txBody>
                    <a:bodyPr/>
                    <a:lstStyle/>
                    <a:p>
                      <a:r>
                        <a:rPr lang="en-GB" sz="700" b="0" i="0" u="none" strike="noStrike" cap="none" dirty="0">
                          <a:solidFill>
                            <a:schemeClr val="dk1"/>
                          </a:solidFill>
                          <a:effectLst/>
                          <a:latin typeface="Calibri"/>
                          <a:ea typeface="Calibri"/>
                          <a:cs typeface="Calibri"/>
                          <a:sym typeface="Arial"/>
                        </a:rPr>
                        <a:t>Representing </a:t>
                      </a:r>
                      <a:r>
                        <a:rPr lang="en-GB" sz="700" b="0" i="0" u="none" strike="noStrike" cap="none" dirty="0" smtClean="0">
                          <a:solidFill>
                            <a:schemeClr val="dk1"/>
                          </a:solidFill>
                          <a:effectLst/>
                          <a:latin typeface="Calibri"/>
                          <a:ea typeface="Calibri"/>
                          <a:cs typeface="Calibri"/>
                          <a:sym typeface="Arial"/>
                        </a:rPr>
                        <a:t>objects</a:t>
                      </a:r>
                      <a:r>
                        <a:rPr lang="en-GB" sz="700" b="0" i="0" u="none" strike="noStrike" cap="none" baseline="0" dirty="0" smtClean="0">
                          <a:solidFill>
                            <a:schemeClr val="dk1"/>
                          </a:solidFill>
                          <a:effectLst/>
                          <a:latin typeface="Calibri"/>
                          <a:ea typeface="Calibri"/>
                          <a:cs typeface="Calibri"/>
                          <a:sym typeface="Arial"/>
                        </a:rPr>
                        <a:t> and qualities </a:t>
                      </a:r>
                      <a:r>
                        <a:rPr lang="en-GB" sz="700" b="0" i="0" u="none" strike="noStrike" cap="none" dirty="0" smtClean="0">
                          <a:solidFill>
                            <a:schemeClr val="dk1"/>
                          </a:solidFill>
                          <a:effectLst/>
                          <a:latin typeface="Calibri"/>
                          <a:ea typeface="Calibri"/>
                          <a:cs typeface="Calibri"/>
                          <a:sym typeface="Arial"/>
                        </a:rPr>
                        <a:t>as humans </a:t>
                      </a:r>
                      <a:r>
                        <a:rPr lang="en-GB" sz="700" b="0" i="0" u="none" strike="noStrike" cap="none" dirty="0" err="1" smtClean="0">
                          <a:solidFill>
                            <a:schemeClr val="dk1"/>
                          </a:solidFill>
                          <a:effectLst/>
                          <a:latin typeface="Calibri"/>
                          <a:ea typeface="Calibri"/>
                          <a:cs typeface="Calibri"/>
                          <a:sym typeface="Arial"/>
                        </a:rPr>
                        <a:t>eg</a:t>
                      </a:r>
                      <a:r>
                        <a:rPr lang="en-GB" sz="700" b="0" i="0" u="none" strike="noStrike" cap="none" dirty="0" smtClean="0">
                          <a:solidFill>
                            <a:schemeClr val="dk1"/>
                          </a:solidFill>
                          <a:effectLst/>
                          <a:latin typeface="Calibri"/>
                          <a:ea typeface="Calibri"/>
                          <a:cs typeface="Calibri"/>
                          <a:sym typeface="Arial"/>
                        </a:rPr>
                        <a:t>)</a:t>
                      </a:r>
                      <a:r>
                        <a:rPr lang="en-GB" sz="700" b="0" i="0" u="none" strike="noStrike" cap="none" baseline="0" dirty="0" smtClean="0">
                          <a:solidFill>
                            <a:schemeClr val="dk1"/>
                          </a:solidFill>
                          <a:effectLst/>
                          <a:latin typeface="Calibri"/>
                          <a:ea typeface="Calibri"/>
                          <a:cs typeface="Calibri"/>
                          <a:sym typeface="Arial"/>
                        </a:rPr>
                        <a:t> The leaves waved in the wind</a:t>
                      </a:r>
                      <a:endParaRPr lang="en-GB" sz="700" dirty="0"/>
                    </a:p>
                  </a:txBody>
                  <a:tcPr marL="74303" marR="74303" marT="37152" marB="37152"/>
                </a:tc>
                <a:extLst>
                  <a:ext uri="{0D108BD9-81ED-4DB2-BD59-A6C34878D82A}">
                    <a16:rowId xmlns:a16="http://schemas.microsoft.com/office/drawing/2014/main" val="10008"/>
                  </a:ext>
                </a:extLst>
              </a:tr>
              <a:tr h="304389">
                <a:tc>
                  <a:txBody>
                    <a:bodyPr/>
                    <a:lstStyle/>
                    <a:p>
                      <a:pPr marL="0" marR="0" lvl="0" indent="0" algn="l" rtl="0">
                        <a:spcBef>
                          <a:spcPts val="0"/>
                        </a:spcBef>
                        <a:spcAft>
                          <a:spcPts val="0"/>
                        </a:spcAft>
                        <a:buNone/>
                      </a:pPr>
                      <a:r>
                        <a:rPr lang="en-US" sz="800" b="1" dirty="0"/>
                        <a:t>17.</a:t>
                      </a:r>
                      <a:endParaRPr sz="800" b="1" dirty="0"/>
                    </a:p>
                  </a:txBody>
                  <a:tcPr marL="74303" marR="74303" marT="37152" marB="37152"/>
                </a:tc>
                <a:tc>
                  <a:txBody>
                    <a:bodyPr/>
                    <a:lstStyle/>
                    <a:p>
                      <a:r>
                        <a:rPr lang="en-GB" sz="700" dirty="0"/>
                        <a:t>Imagery </a:t>
                      </a:r>
                    </a:p>
                  </a:txBody>
                  <a:tcPr marL="74303" marR="74303" marT="37152" marB="37152"/>
                </a:tc>
                <a:tc>
                  <a:txBody>
                    <a:bodyPr/>
                    <a:lstStyle/>
                    <a:p>
                      <a:r>
                        <a:rPr lang="en-GB" sz="700" b="0" i="0" u="none" strike="noStrike" cap="none" baseline="0" dirty="0">
                          <a:solidFill>
                            <a:schemeClr val="dk1"/>
                          </a:solidFill>
                          <a:effectLst/>
                          <a:latin typeface="Calibri"/>
                          <a:ea typeface="Calibri"/>
                          <a:cs typeface="Calibri"/>
                          <a:sym typeface="Arial"/>
                        </a:rPr>
                        <a:t>L</a:t>
                      </a:r>
                      <a:r>
                        <a:rPr lang="en-GB" sz="700" b="0" i="0" u="none" strike="noStrike" cap="none" baseline="0" dirty="0" smtClean="0">
                          <a:solidFill>
                            <a:schemeClr val="dk1"/>
                          </a:solidFill>
                          <a:effectLst/>
                          <a:latin typeface="Calibri"/>
                          <a:ea typeface="Calibri"/>
                          <a:cs typeface="Calibri"/>
                          <a:sym typeface="Arial"/>
                        </a:rPr>
                        <a:t>anguage </a:t>
                      </a:r>
                      <a:r>
                        <a:rPr lang="en-GB" sz="700" b="0" i="0" u="none" strike="noStrike" cap="none" baseline="0" dirty="0">
                          <a:solidFill>
                            <a:schemeClr val="dk1"/>
                          </a:solidFill>
                          <a:effectLst/>
                          <a:latin typeface="Calibri"/>
                          <a:ea typeface="Calibri"/>
                          <a:cs typeface="Calibri"/>
                          <a:sym typeface="Arial"/>
                        </a:rPr>
                        <a:t>that produces pictures in the minds of people reading or listening</a:t>
                      </a:r>
                      <a:endParaRPr lang="en-GB" sz="700" baseline="0" dirty="0"/>
                    </a:p>
                  </a:txBody>
                  <a:tcPr marL="74303" marR="74303" marT="37152" marB="37152"/>
                </a:tc>
                <a:extLst>
                  <a:ext uri="{0D108BD9-81ED-4DB2-BD59-A6C34878D82A}">
                    <a16:rowId xmlns:a16="http://schemas.microsoft.com/office/drawing/2014/main" val="10009"/>
                  </a:ext>
                </a:extLst>
              </a:tr>
              <a:tr h="198128">
                <a:tc>
                  <a:txBody>
                    <a:bodyPr/>
                    <a:lstStyle/>
                    <a:p>
                      <a:pPr marL="0" marR="0" lvl="0" indent="0" algn="l" rtl="0">
                        <a:spcBef>
                          <a:spcPts val="0"/>
                        </a:spcBef>
                        <a:spcAft>
                          <a:spcPts val="0"/>
                        </a:spcAft>
                        <a:buNone/>
                      </a:pPr>
                      <a:r>
                        <a:rPr lang="en-US" sz="800" b="1" dirty="0"/>
                        <a:t>18.</a:t>
                      </a:r>
                      <a:endParaRPr sz="800" b="1" dirty="0"/>
                    </a:p>
                  </a:txBody>
                  <a:tcPr marL="74303" marR="74303" marT="37152" marB="37152"/>
                </a:tc>
                <a:tc>
                  <a:txBody>
                    <a:bodyPr/>
                    <a:lstStyle/>
                    <a:p>
                      <a:r>
                        <a:rPr lang="en-GB" sz="700" dirty="0"/>
                        <a:t>Abandoned </a:t>
                      </a:r>
                    </a:p>
                  </a:txBody>
                  <a:tcPr marL="74303" marR="74303" marT="37152" marB="37152"/>
                </a:tc>
                <a:tc>
                  <a:txBody>
                    <a:bodyPr/>
                    <a:lstStyle/>
                    <a:p>
                      <a:r>
                        <a:rPr lang="en-GB" sz="700" b="0" i="0" u="none" strike="noStrike" cap="none" baseline="0" dirty="0" smtClean="0">
                          <a:solidFill>
                            <a:schemeClr val="dk1"/>
                          </a:solidFill>
                          <a:effectLst/>
                          <a:latin typeface="Calibri"/>
                          <a:ea typeface="Calibri"/>
                          <a:cs typeface="Calibri"/>
                          <a:sym typeface="Arial"/>
                        </a:rPr>
                        <a:t>Left </a:t>
                      </a:r>
                      <a:r>
                        <a:rPr lang="en-GB" sz="700" b="0" i="0" u="none" strike="noStrike" cap="none" baseline="0" dirty="0">
                          <a:solidFill>
                            <a:schemeClr val="dk1"/>
                          </a:solidFill>
                          <a:effectLst/>
                          <a:latin typeface="Calibri"/>
                          <a:ea typeface="Calibri"/>
                          <a:cs typeface="Calibri"/>
                          <a:sym typeface="Arial"/>
                        </a:rPr>
                        <a:t>and no longer wanted, used or needed</a:t>
                      </a:r>
                      <a:endParaRPr lang="en-GB" sz="700" baseline="0" dirty="0"/>
                    </a:p>
                  </a:txBody>
                  <a:tcPr marL="74303" marR="74303" marT="37152" marB="37152"/>
                </a:tc>
                <a:extLst>
                  <a:ext uri="{0D108BD9-81ED-4DB2-BD59-A6C34878D82A}">
                    <a16:rowId xmlns:a16="http://schemas.microsoft.com/office/drawing/2014/main" val="10013"/>
                  </a:ext>
                </a:extLst>
              </a:tr>
              <a:tr h="297188">
                <a:tc>
                  <a:txBody>
                    <a:bodyPr/>
                    <a:lstStyle/>
                    <a:p>
                      <a:pPr marL="0" marR="0" lvl="0" indent="0" algn="l" rtl="0">
                        <a:spcBef>
                          <a:spcPts val="0"/>
                        </a:spcBef>
                        <a:spcAft>
                          <a:spcPts val="0"/>
                        </a:spcAft>
                        <a:buNone/>
                      </a:pPr>
                      <a:r>
                        <a:rPr lang="en-US" sz="800" b="1" dirty="0"/>
                        <a:t>19.</a:t>
                      </a:r>
                      <a:endParaRPr sz="800" b="1" dirty="0"/>
                    </a:p>
                  </a:txBody>
                  <a:tcPr marL="74303" marR="74303" marT="37152" marB="37152"/>
                </a:tc>
                <a:tc>
                  <a:txBody>
                    <a:bodyPr/>
                    <a:lstStyle/>
                    <a:p>
                      <a:r>
                        <a:rPr lang="en-GB" sz="700" dirty="0"/>
                        <a:t>Isolation </a:t>
                      </a:r>
                    </a:p>
                  </a:txBody>
                  <a:tcPr marL="74303" marR="74303" marT="37152" marB="37152"/>
                </a:tc>
                <a:tc>
                  <a:txBody>
                    <a:bodyPr/>
                    <a:lstStyle/>
                    <a:p>
                      <a:r>
                        <a:rPr lang="en-GB" sz="700" b="0" i="0" u="none" strike="noStrike" cap="none" baseline="0" dirty="0">
                          <a:solidFill>
                            <a:schemeClr val="dk1"/>
                          </a:solidFill>
                          <a:effectLst/>
                          <a:latin typeface="Calibri"/>
                          <a:ea typeface="Calibri"/>
                          <a:cs typeface="Calibri"/>
                          <a:sym typeface="Arial"/>
                        </a:rPr>
                        <a:t>T</a:t>
                      </a:r>
                      <a:r>
                        <a:rPr lang="en-GB" sz="700" b="0" i="0" u="none" strike="noStrike" cap="none" baseline="0" dirty="0" smtClean="0">
                          <a:solidFill>
                            <a:schemeClr val="dk1"/>
                          </a:solidFill>
                          <a:effectLst/>
                          <a:latin typeface="Calibri"/>
                          <a:ea typeface="Calibri"/>
                          <a:cs typeface="Calibri"/>
                          <a:sym typeface="Arial"/>
                        </a:rPr>
                        <a:t>he </a:t>
                      </a:r>
                      <a:r>
                        <a:rPr lang="en-GB" sz="700" b="0" i="0" u="none" strike="noStrike" cap="none" baseline="0" dirty="0">
                          <a:solidFill>
                            <a:schemeClr val="dk1"/>
                          </a:solidFill>
                          <a:effectLst/>
                          <a:latin typeface="Calibri"/>
                          <a:ea typeface="Calibri"/>
                          <a:cs typeface="Calibri"/>
                          <a:sym typeface="Arial"/>
                        </a:rPr>
                        <a:t>act of separating somebody/something; the state of being separate</a:t>
                      </a:r>
                      <a:endParaRPr lang="en-GB" sz="700" baseline="0" dirty="0"/>
                    </a:p>
                  </a:txBody>
                  <a:tcPr marL="74303" marR="74303" marT="37152" marB="37152"/>
                </a:tc>
                <a:extLst>
                  <a:ext uri="{0D108BD9-81ED-4DB2-BD59-A6C34878D82A}">
                    <a16:rowId xmlns:a16="http://schemas.microsoft.com/office/drawing/2014/main" val="10014"/>
                  </a:ext>
                </a:extLst>
              </a:tr>
              <a:tr h="297188">
                <a:tc>
                  <a:txBody>
                    <a:bodyPr/>
                    <a:lstStyle/>
                    <a:p>
                      <a:pPr marL="0" marR="0" lvl="0" indent="0" algn="l" rtl="0">
                        <a:spcBef>
                          <a:spcPts val="0"/>
                        </a:spcBef>
                        <a:spcAft>
                          <a:spcPts val="0"/>
                        </a:spcAft>
                        <a:buNone/>
                      </a:pPr>
                      <a:r>
                        <a:rPr lang="en-US" sz="800" b="1" dirty="0"/>
                        <a:t>20.</a:t>
                      </a:r>
                      <a:endParaRPr sz="800" b="1" dirty="0"/>
                    </a:p>
                  </a:txBody>
                  <a:tcPr marL="74303" marR="74303" marT="37152" marB="37152"/>
                </a:tc>
                <a:tc>
                  <a:txBody>
                    <a:bodyPr/>
                    <a:lstStyle/>
                    <a:p>
                      <a:r>
                        <a:rPr lang="en-GB" sz="700" dirty="0"/>
                        <a:t>Grotesque </a:t>
                      </a:r>
                    </a:p>
                  </a:txBody>
                  <a:tcPr marL="74303" marR="74303" marT="37152" marB="37152"/>
                </a:tc>
                <a:tc>
                  <a:txBody>
                    <a:bodyPr/>
                    <a:lstStyle/>
                    <a:p>
                      <a:r>
                        <a:rPr lang="en-GB" sz="700" b="0" i="0" u="none" strike="noStrike" cap="none" baseline="0" dirty="0">
                          <a:solidFill>
                            <a:schemeClr val="dk1"/>
                          </a:solidFill>
                          <a:effectLst/>
                          <a:latin typeface="Calibri"/>
                          <a:ea typeface="Calibri"/>
                          <a:cs typeface="Calibri"/>
                          <a:sym typeface="Arial"/>
                        </a:rPr>
                        <a:t>E</a:t>
                      </a:r>
                      <a:r>
                        <a:rPr lang="en-GB" sz="700" b="0" i="0" u="none" strike="noStrike" cap="none" baseline="0" dirty="0" smtClean="0">
                          <a:solidFill>
                            <a:schemeClr val="dk1"/>
                          </a:solidFill>
                          <a:effectLst/>
                          <a:latin typeface="Calibri"/>
                          <a:ea typeface="Calibri"/>
                          <a:cs typeface="Calibri"/>
                          <a:sym typeface="Arial"/>
                        </a:rPr>
                        <a:t>xtremely </a:t>
                      </a:r>
                      <a:r>
                        <a:rPr lang="en-GB" sz="700" b="0" i="0" u="none" strike="noStrike" cap="none" baseline="0" dirty="0">
                          <a:solidFill>
                            <a:schemeClr val="dk1"/>
                          </a:solidFill>
                          <a:effectLst/>
                          <a:latin typeface="Calibri"/>
                          <a:ea typeface="Calibri"/>
                          <a:cs typeface="Calibri"/>
                          <a:sym typeface="Arial"/>
                        </a:rPr>
                        <a:t>ugly in a strange way that is often frightening or amusing</a:t>
                      </a:r>
                      <a:endParaRPr lang="en-GB" sz="700" baseline="0" dirty="0"/>
                    </a:p>
                  </a:txBody>
                  <a:tcPr marL="74303" marR="74303" marT="37152" marB="37152"/>
                </a:tc>
                <a:extLst>
                  <a:ext uri="{0D108BD9-81ED-4DB2-BD59-A6C34878D82A}">
                    <a16:rowId xmlns:a16="http://schemas.microsoft.com/office/drawing/2014/main" val="10016"/>
                  </a:ext>
                </a:extLst>
              </a:tr>
              <a:tr h="304389">
                <a:tc>
                  <a:txBody>
                    <a:bodyPr/>
                    <a:lstStyle/>
                    <a:p>
                      <a:pPr marL="0" marR="0" lvl="0" indent="0" algn="l" rtl="0">
                        <a:spcBef>
                          <a:spcPts val="0"/>
                        </a:spcBef>
                        <a:spcAft>
                          <a:spcPts val="0"/>
                        </a:spcAft>
                        <a:buNone/>
                      </a:pPr>
                      <a:r>
                        <a:rPr lang="en-US" sz="800" b="1" dirty="0"/>
                        <a:t>21.</a:t>
                      </a:r>
                      <a:endParaRPr sz="800" b="1" dirty="0"/>
                    </a:p>
                  </a:txBody>
                  <a:tcPr marL="74303" marR="74303" marT="37152" marB="37152"/>
                </a:tc>
                <a:tc>
                  <a:txBody>
                    <a:bodyPr/>
                    <a:lstStyle/>
                    <a:p>
                      <a:r>
                        <a:rPr lang="en-GB" sz="700" dirty="0"/>
                        <a:t>Prejudice </a:t>
                      </a:r>
                    </a:p>
                  </a:txBody>
                  <a:tcPr marL="74303" marR="74303" marT="37152" marB="37152"/>
                </a:tc>
                <a:tc>
                  <a:txBody>
                    <a:bodyPr/>
                    <a:lstStyle/>
                    <a:p>
                      <a:r>
                        <a:rPr lang="en-GB" sz="700" b="0" i="0" u="none" strike="noStrike" cap="none" baseline="0" dirty="0">
                          <a:solidFill>
                            <a:schemeClr val="dk1"/>
                          </a:solidFill>
                          <a:effectLst/>
                          <a:latin typeface="Calibri"/>
                          <a:ea typeface="Calibri"/>
                          <a:cs typeface="Calibri"/>
                          <a:sym typeface="Arial"/>
                        </a:rPr>
                        <a:t>A</a:t>
                      </a:r>
                      <a:r>
                        <a:rPr lang="en-GB" sz="700" b="0" i="0" u="none" strike="noStrike" cap="none" baseline="0" dirty="0" smtClean="0">
                          <a:solidFill>
                            <a:schemeClr val="dk1"/>
                          </a:solidFill>
                          <a:effectLst/>
                          <a:latin typeface="Calibri"/>
                          <a:ea typeface="Calibri"/>
                          <a:cs typeface="Calibri"/>
                          <a:sym typeface="Arial"/>
                        </a:rPr>
                        <a:t>n </a:t>
                      </a:r>
                      <a:r>
                        <a:rPr lang="en-GB" sz="700" b="0" i="0" u="none" strike="noStrike" cap="none" baseline="0" dirty="0">
                          <a:solidFill>
                            <a:schemeClr val="dk1"/>
                          </a:solidFill>
                          <a:effectLst/>
                          <a:latin typeface="Calibri"/>
                          <a:ea typeface="Calibri"/>
                          <a:cs typeface="Calibri"/>
                          <a:sym typeface="Arial"/>
                        </a:rPr>
                        <a:t>unreasonable dislike of or preference for a person, group, custom. Especially when it is based on </a:t>
                      </a:r>
                      <a:r>
                        <a:rPr lang="en-GB" sz="700" b="0" i="0" u="none" strike="noStrike" cap="none" baseline="0" dirty="0" smtClean="0">
                          <a:solidFill>
                            <a:schemeClr val="dk1"/>
                          </a:solidFill>
                          <a:effectLst/>
                          <a:latin typeface="Calibri"/>
                          <a:ea typeface="Calibri"/>
                          <a:cs typeface="Calibri"/>
                          <a:sym typeface="Arial"/>
                        </a:rPr>
                        <a:t>race/religion/gender</a:t>
                      </a:r>
                      <a:endParaRPr lang="en-GB" sz="700" baseline="0" dirty="0"/>
                    </a:p>
                  </a:txBody>
                  <a:tcPr marL="74303" marR="74303" marT="37152" marB="37152"/>
                </a:tc>
                <a:extLst>
                  <a:ext uri="{0D108BD9-81ED-4DB2-BD59-A6C34878D82A}">
                    <a16:rowId xmlns:a16="http://schemas.microsoft.com/office/drawing/2014/main" val="10017"/>
                  </a:ext>
                </a:extLst>
              </a:tr>
            </a:tbl>
          </a:graphicData>
        </a:graphic>
      </p:graphicFrame>
      <p:sp>
        <p:nvSpPr>
          <p:cNvPr id="90" name="Shape 90"/>
          <p:cNvSpPr txBox="1"/>
          <p:nvPr/>
        </p:nvSpPr>
        <p:spPr>
          <a:xfrm>
            <a:off x="5879976" y="565180"/>
            <a:ext cx="1235644" cy="313159"/>
          </a:xfrm>
          <a:prstGeom prst="rect">
            <a:avLst/>
          </a:prstGeom>
          <a:noFill/>
          <a:ln>
            <a:noFill/>
          </a:ln>
        </p:spPr>
        <p:txBody>
          <a:bodyPr spcFirstLastPara="1" wrap="square" lIns="74283" tIns="37131" rIns="74283" bIns="37131"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138" b="1" i="0" u="none" strike="noStrike" kern="0" cap="none" spc="0" normalizeH="0" baseline="0" noProof="0" dirty="0">
                <a:ln>
                  <a:noFill/>
                </a:ln>
                <a:solidFill>
                  <a:srgbClr val="00B050"/>
                </a:solidFill>
                <a:effectLst/>
                <a:uLnTx/>
                <a:uFillTx/>
                <a:latin typeface="Bangers"/>
                <a:ea typeface="Bangers"/>
                <a:cs typeface="Bangers"/>
                <a:sym typeface="Bangers"/>
              </a:rPr>
              <a:t>Vocabulary</a:t>
            </a:r>
            <a:r>
              <a:rPr kumimoji="0" lang="en-US" sz="1138" b="1" i="0" u="none" strike="noStrike" kern="0" cap="none" spc="0" normalizeH="0" baseline="0" noProof="0" dirty="0">
                <a:ln>
                  <a:noFill/>
                </a:ln>
                <a:solidFill>
                  <a:srgbClr val="000000"/>
                </a:solidFill>
                <a:effectLst/>
                <a:uLnTx/>
                <a:uFillTx/>
                <a:latin typeface="Bangers"/>
                <a:ea typeface="Bangers"/>
                <a:cs typeface="Bangers"/>
                <a:sym typeface="Bangers"/>
              </a:rPr>
              <a:t> </a:t>
            </a:r>
            <a:endParaRPr kumimoji="0" sz="1138" b="1" i="0" u="none" strike="noStrike" kern="0" cap="none" spc="0" normalizeH="0" baseline="0" noProof="0" dirty="0">
              <a:ln>
                <a:noFill/>
              </a:ln>
              <a:solidFill>
                <a:srgbClr val="00B050"/>
              </a:solidFill>
              <a:effectLst/>
              <a:uLnTx/>
              <a:uFillTx/>
              <a:latin typeface="Bangers"/>
              <a:ea typeface="Bangers"/>
              <a:cs typeface="Bangers"/>
              <a:sym typeface="Bangers"/>
            </a:endParaRPr>
          </a:p>
        </p:txBody>
      </p:sp>
      <p:graphicFrame>
        <p:nvGraphicFramePr>
          <p:cNvPr id="91" name="Shape 91"/>
          <p:cNvGraphicFramePr/>
          <p:nvPr>
            <p:extLst/>
          </p:nvPr>
        </p:nvGraphicFramePr>
        <p:xfrm>
          <a:off x="1251108" y="1345889"/>
          <a:ext cx="4372556" cy="459925"/>
        </p:xfrm>
        <a:graphic>
          <a:graphicData uri="http://schemas.openxmlformats.org/drawingml/2006/table">
            <a:tbl>
              <a:tblPr firstRow="1" bandRow="1">
                <a:noFill/>
              </a:tblPr>
              <a:tblGrid>
                <a:gridCol w="371808">
                  <a:extLst>
                    <a:ext uri="{9D8B030D-6E8A-4147-A177-3AD203B41FA5}">
                      <a16:colId xmlns:a16="http://schemas.microsoft.com/office/drawing/2014/main" val="20000"/>
                    </a:ext>
                  </a:extLst>
                </a:gridCol>
                <a:gridCol w="4000748">
                  <a:extLst>
                    <a:ext uri="{9D8B030D-6E8A-4147-A177-3AD203B41FA5}">
                      <a16:colId xmlns:a16="http://schemas.microsoft.com/office/drawing/2014/main" val="20001"/>
                    </a:ext>
                  </a:extLst>
                </a:gridCol>
              </a:tblGrid>
              <a:tr h="459925">
                <a:tc>
                  <a:txBody>
                    <a:bodyPr/>
                    <a:lstStyle/>
                    <a:p>
                      <a:pPr marL="0" marR="0" lvl="0" indent="0" algn="ctr" rtl="0">
                        <a:spcBef>
                          <a:spcPts val="0"/>
                        </a:spcBef>
                        <a:spcAft>
                          <a:spcPts val="0"/>
                        </a:spcAft>
                        <a:buNone/>
                      </a:pPr>
                      <a:r>
                        <a:rPr lang="en-US" sz="800" b="1" dirty="0">
                          <a:latin typeface="Century Gothic"/>
                          <a:ea typeface="Century Gothic"/>
                          <a:cs typeface="Century Gothic"/>
                          <a:sym typeface="Century Gothic"/>
                        </a:rPr>
                        <a:t>2</a:t>
                      </a:r>
                      <a:endParaRPr sz="800" b="1" dirty="0">
                        <a:latin typeface="Century Gothic"/>
                        <a:ea typeface="Century Gothic"/>
                        <a:cs typeface="Century Gothic"/>
                        <a:sym typeface="Century Gothic"/>
                      </a:endParaRPr>
                    </a:p>
                  </a:txBody>
                  <a:tcPr marL="74303" marR="74303" marT="37152" marB="37152"/>
                </a:tc>
                <a:tc>
                  <a:txBody>
                    <a:bodyPr/>
                    <a:lstStyle/>
                    <a:p>
                      <a:pPr marL="0" marR="0" lvl="0" indent="0" algn="l" rtl="0">
                        <a:lnSpc>
                          <a:spcPct val="100000"/>
                        </a:lnSpc>
                        <a:spcBef>
                          <a:spcPts val="0"/>
                        </a:spcBef>
                        <a:spcAft>
                          <a:spcPts val="0"/>
                        </a:spcAft>
                        <a:buClr>
                          <a:schemeClr val="dk1"/>
                        </a:buClr>
                        <a:buFont typeface="Century Gothic"/>
                        <a:buNone/>
                      </a:pPr>
                      <a:r>
                        <a:rPr lang="en-GB" sz="800" baseline="0" dirty="0" smtClean="0">
                          <a:latin typeface="Love Ya Like A Sister"/>
                          <a:ea typeface="Love Ya Like A Sister"/>
                          <a:cs typeface="Love Ya Like A Sister"/>
                          <a:sym typeface="Love Ya Like A Sister"/>
                        </a:rPr>
                        <a:t> </a:t>
                      </a:r>
                      <a:endParaRPr lang="en-GB" sz="800" baseline="0" dirty="0">
                        <a:latin typeface="Love Ya Like A Sister"/>
                        <a:ea typeface="Love Ya Like A Sister"/>
                        <a:cs typeface="Love Ya Like A Sister"/>
                        <a:sym typeface="Love Ya Like A Sister"/>
                      </a:endParaRPr>
                    </a:p>
                  </a:txBody>
                  <a:tcPr marL="74303" marR="74303" marT="37152" marB="37152"/>
                </a:tc>
                <a:extLst>
                  <a:ext uri="{0D108BD9-81ED-4DB2-BD59-A6C34878D82A}">
                    <a16:rowId xmlns:a16="http://schemas.microsoft.com/office/drawing/2014/main" val="10000"/>
                  </a:ext>
                </a:extLst>
              </a:tr>
            </a:tbl>
          </a:graphicData>
        </a:graphic>
      </p:graphicFrame>
      <p:sp>
        <p:nvSpPr>
          <p:cNvPr id="93" name="Shape 93"/>
          <p:cNvSpPr txBox="1"/>
          <p:nvPr/>
        </p:nvSpPr>
        <p:spPr>
          <a:xfrm>
            <a:off x="10063716" y="7034350"/>
            <a:ext cx="150041" cy="300082"/>
          </a:xfrm>
          <a:prstGeom prst="rect">
            <a:avLst/>
          </a:prstGeom>
          <a:noFill/>
          <a:ln>
            <a:noFill/>
          </a:ln>
        </p:spPr>
        <p:txBody>
          <a:bodyPr spcFirstLastPara="1" wrap="square" lIns="74283" tIns="37131" rIns="74283" bIns="37131"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38"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028" name="Picture 4" descr="https://www.birkenheadparkschool.com/images/logo/BPS_Logo_for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610" y="71998"/>
            <a:ext cx="1521169" cy="456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Shape 91"/>
          <p:cNvGraphicFramePr/>
          <p:nvPr>
            <p:extLst/>
          </p:nvPr>
        </p:nvGraphicFramePr>
        <p:xfrm>
          <a:off x="1241243" y="1847754"/>
          <a:ext cx="4368353" cy="459925"/>
        </p:xfrm>
        <a:graphic>
          <a:graphicData uri="http://schemas.openxmlformats.org/drawingml/2006/table">
            <a:tbl>
              <a:tblPr firstRow="1" bandRow="1">
                <a:noFill/>
              </a:tblPr>
              <a:tblGrid>
                <a:gridCol w="381634">
                  <a:extLst>
                    <a:ext uri="{9D8B030D-6E8A-4147-A177-3AD203B41FA5}">
                      <a16:colId xmlns:a16="http://schemas.microsoft.com/office/drawing/2014/main" val="20000"/>
                    </a:ext>
                  </a:extLst>
                </a:gridCol>
                <a:gridCol w="3986719">
                  <a:extLst>
                    <a:ext uri="{9D8B030D-6E8A-4147-A177-3AD203B41FA5}">
                      <a16:colId xmlns:a16="http://schemas.microsoft.com/office/drawing/2014/main" val="20001"/>
                    </a:ext>
                  </a:extLst>
                </a:gridCol>
              </a:tblGrid>
              <a:tr h="45992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t>  </a:t>
                      </a:r>
                      <a:r>
                        <a:rPr lang="en-GB" sz="800" dirty="0"/>
                        <a:t> </a:t>
                      </a:r>
                      <a:r>
                        <a:rPr lang="en-US" sz="800" b="1" dirty="0">
                          <a:latin typeface="Century Gothic"/>
                          <a:sym typeface="Century Gothic"/>
                        </a:rPr>
                        <a:t>3</a:t>
                      </a:r>
                      <a:endParaRPr lang="en-US" sz="800" b="1" dirty="0">
                        <a:latin typeface="Century Gothic"/>
                        <a:ea typeface="Century Gothic"/>
                        <a:cs typeface="Century Gothic"/>
                        <a:sym typeface="Century Gothic"/>
                      </a:endParaRPr>
                    </a:p>
                    <a:p>
                      <a:endParaRPr lang="en-GB" sz="1100" dirty="0"/>
                    </a:p>
                  </a:txBody>
                  <a:tcPr marL="74303" marR="74303" marT="37152" marB="37152"/>
                </a:tc>
                <a:tc>
                  <a:txBody>
                    <a:bodyPr/>
                    <a:lstStyle/>
                    <a:p>
                      <a:r>
                        <a:rPr lang="en-GB" sz="800" baseline="0" dirty="0"/>
                        <a:t>At the beginning of the novel, Walton’s ship is stuck in the ice. This cold atmosphere creates a chilling mood and is an example of pathetic fallacy. Walton is isolated from others just as the monster becomes isolated later in the novel. </a:t>
                      </a:r>
                    </a:p>
                  </a:txBody>
                  <a:tcPr marL="74303" marR="74303" marT="37152" marB="37152"/>
                </a:tc>
                <a:extLst>
                  <a:ext uri="{0D108BD9-81ED-4DB2-BD59-A6C34878D82A}">
                    <a16:rowId xmlns:a16="http://schemas.microsoft.com/office/drawing/2014/main" val="10000"/>
                  </a:ext>
                </a:extLst>
              </a:tr>
            </a:tbl>
          </a:graphicData>
        </a:graphic>
      </p:graphicFrame>
      <p:sp>
        <p:nvSpPr>
          <p:cNvPr id="2" name="Rectangle 1"/>
          <p:cNvSpPr/>
          <p:nvPr/>
        </p:nvSpPr>
        <p:spPr>
          <a:xfrm>
            <a:off x="1604104" y="1393577"/>
            <a:ext cx="3858192" cy="4676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813" b="0" i="0" u="none" strike="noStrike" kern="0" cap="none" spc="0" normalizeH="0" baseline="0" noProof="0" dirty="0">
                <a:ln>
                  <a:noFill/>
                </a:ln>
                <a:solidFill>
                  <a:srgbClr val="222222"/>
                </a:solidFill>
                <a:effectLst/>
                <a:uLnTx/>
                <a:uFillTx/>
                <a:latin typeface="Calibri" panose="020F0502020204030204" pitchFamily="34" charset="0"/>
                <a:ea typeface="+mn-ea"/>
                <a:cs typeface="Arial"/>
                <a:sym typeface="Arial"/>
              </a:rPr>
              <a:t>Frankenstein tells the story of a scientist called Victor Frankenstein. He gives life to his own creation. However, the creation turns out to be a hideous monster. Frankenstein rejects the monster which is forced to live a lonely life without a companion. </a:t>
            </a:r>
            <a:endParaRPr kumimoji="0" lang="en-GB" sz="813"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endParaRPr>
          </a:p>
        </p:txBody>
      </p:sp>
      <p:graphicFrame>
        <p:nvGraphicFramePr>
          <p:cNvPr id="15" name="Shape 91">
            <a:extLst>
              <a:ext uri="{FF2B5EF4-FFF2-40B4-BE49-F238E27FC236}">
                <a16:creationId xmlns:a16="http://schemas.microsoft.com/office/drawing/2014/main" id="{0B39EAC2-3333-4911-95F8-01A27F51384F}"/>
              </a:ext>
            </a:extLst>
          </p:cNvPr>
          <p:cNvGraphicFramePr/>
          <p:nvPr>
            <p:extLst/>
          </p:nvPr>
        </p:nvGraphicFramePr>
        <p:xfrm>
          <a:off x="1237370" y="2307678"/>
          <a:ext cx="4360845" cy="693428"/>
        </p:xfrm>
        <a:graphic>
          <a:graphicData uri="http://schemas.openxmlformats.org/drawingml/2006/table">
            <a:tbl>
              <a:tblPr firstRow="1" bandRow="1">
                <a:noFill/>
              </a:tblPr>
              <a:tblGrid>
                <a:gridCol w="380978">
                  <a:extLst>
                    <a:ext uri="{9D8B030D-6E8A-4147-A177-3AD203B41FA5}">
                      <a16:colId xmlns:a16="http://schemas.microsoft.com/office/drawing/2014/main" val="20000"/>
                    </a:ext>
                  </a:extLst>
                </a:gridCol>
                <a:gridCol w="3979867">
                  <a:extLst>
                    <a:ext uri="{9D8B030D-6E8A-4147-A177-3AD203B41FA5}">
                      <a16:colId xmlns:a16="http://schemas.microsoft.com/office/drawing/2014/main" val="20001"/>
                    </a:ext>
                  </a:extLst>
                </a:gridCol>
              </a:tblGrid>
              <a:tr h="693428">
                <a:tc>
                  <a:txBody>
                    <a:bodyPr/>
                    <a:lstStyle/>
                    <a:p>
                      <a:r>
                        <a:rPr lang="en-GB" sz="1100" dirty="0"/>
                        <a:t>  </a:t>
                      </a:r>
                      <a:r>
                        <a:rPr lang="en-GB" sz="800" b="1" dirty="0">
                          <a:latin typeface="Centaury Gothic"/>
                        </a:rPr>
                        <a:t> 4</a:t>
                      </a:r>
                    </a:p>
                  </a:txBody>
                  <a:tcPr marL="74303" marR="74303" marT="37152" marB="37152"/>
                </a:tc>
                <a:tc>
                  <a:txBody>
                    <a:bodyPr/>
                    <a:lstStyle/>
                    <a:p>
                      <a:r>
                        <a:rPr lang="en-GB" sz="800" b="0" i="0" u="none" strike="noStrike" cap="none" dirty="0">
                          <a:solidFill>
                            <a:schemeClr val="dk1"/>
                          </a:solidFill>
                          <a:effectLst/>
                          <a:latin typeface="Calibri"/>
                          <a:ea typeface="Calibri"/>
                          <a:cs typeface="Calibri"/>
                          <a:sym typeface="Arial"/>
                        </a:rPr>
                        <a:t>There are three separate narrators. We learn directly about Robert Walton's </a:t>
                      </a:r>
                      <a:r>
                        <a:rPr lang="en-GB" sz="800" b="0" i="0" u="none" strike="noStrike" cap="none" dirty="0" smtClean="0">
                          <a:solidFill>
                            <a:schemeClr val="dk1"/>
                          </a:solidFill>
                          <a:effectLst/>
                          <a:latin typeface="Calibri"/>
                          <a:ea typeface="Calibri"/>
                          <a:cs typeface="Calibri"/>
                          <a:sym typeface="Arial"/>
                        </a:rPr>
                        <a:t>travels </a:t>
                      </a:r>
                      <a:r>
                        <a:rPr lang="en-GB" sz="800" b="0" i="0" u="none" strike="noStrike" cap="none" dirty="0">
                          <a:solidFill>
                            <a:schemeClr val="dk1"/>
                          </a:solidFill>
                          <a:effectLst/>
                          <a:latin typeface="Calibri"/>
                          <a:ea typeface="Calibri"/>
                          <a:cs typeface="Calibri"/>
                          <a:sym typeface="Arial"/>
                        </a:rPr>
                        <a:t>in his own words. He then meets Victor Frankenstein and his story is told to us through the letters which Robert Walton is writing to his sister. Finally, we hear the Monster's account of his development, but this is told to us by Victor, which is in turn told to </a:t>
                      </a:r>
                      <a:r>
                        <a:rPr lang="en-GB" sz="800" b="0" i="0" u="none" strike="noStrike" cap="none" dirty="0" smtClean="0">
                          <a:solidFill>
                            <a:schemeClr val="dk1"/>
                          </a:solidFill>
                          <a:effectLst/>
                          <a:latin typeface="Calibri"/>
                          <a:ea typeface="Calibri"/>
                          <a:cs typeface="Calibri"/>
                          <a:sym typeface="Arial"/>
                        </a:rPr>
                        <a:t>Walton. </a:t>
                      </a:r>
                      <a:r>
                        <a:rPr lang="en-GB" sz="800" b="0" i="0" u="none" strike="noStrike" cap="none" dirty="0">
                          <a:solidFill>
                            <a:schemeClr val="dk1"/>
                          </a:solidFill>
                          <a:effectLst/>
                          <a:latin typeface="Calibri"/>
                          <a:ea typeface="Calibri"/>
                          <a:cs typeface="Calibri"/>
                          <a:sym typeface="Arial"/>
                        </a:rPr>
                        <a:t>The novel then returns to Victor's point of view and then finally to Walton’s. </a:t>
                      </a:r>
                      <a:endParaRPr lang="en-GB" sz="800" baseline="0" dirty="0"/>
                    </a:p>
                  </a:txBody>
                  <a:tcPr marL="74303" marR="74303" marT="37152" marB="37152"/>
                </a:tc>
                <a:extLst>
                  <a:ext uri="{0D108BD9-81ED-4DB2-BD59-A6C34878D82A}">
                    <a16:rowId xmlns:a16="http://schemas.microsoft.com/office/drawing/2014/main" val="10000"/>
                  </a:ext>
                </a:extLst>
              </a:tr>
            </a:tbl>
          </a:graphicData>
        </a:graphic>
      </p:graphicFrame>
      <p:graphicFrame>
        <p:nvGraphicFramePr>
          <p:cNvPr id="18" name="Shape 91"/>
          <p:cNvGraphicFramePr/>
          <p:nvPr>
            <p:extLst/>
          </p:nvPr>
        </p:nvGraphicFramePr>
        <p:xfrm>
          <a:off x="1258616" y="5242727"/>
          <a:ext cx="6297216" cy="972337"/>
        </p:xfrm>
        <a:graphic>
          <a:graphicData uri="http://schemas.openxmlformats.org/drawingml/2006/table">
            <a:tbl>
              <a:tblPr firstRow="1" bandRow="1">
                <a:noFill/>
              </a:tblPr>
              <a:tblGrid>
                <a:gridCol w="652322">
                  <a:extLst>
                    <a:ext uri="{9D8B030D-6E8A-4147-A177-3AD203B41FA5}">
                      <a16:colId xmlns:a16="http://schemas.microsoft.com/office/drawing/2014/main" val="20000"/>
                    </a:ext>
                  </a:extLst>
                </a:gridCol>
                <a:gridCol w="5644894">
                  <a:extLst>
                    <a:ext uri="{9D8B030D-6E8A-4147-A177-3AD203B41FA5}">
                      <a16:colId xmlns:a16="http://schemas.microsoft.com/office/drawing/2014/main" val="20001"/>
                    </a:ext>
                  </a:extLst>
                </a:gridCol>
              </a:tblGrid>
              <a:tr h="972337">
                <a:tc>
                  <a:txBody>
                    <a:bodyPr/>
                    <a:lstStyle/>
                    <a:p>
                      <a:pPr marL="0" marR="0" lvl="0" indent="0" algn="l" rtl="0">
                        <a:spcBef>
                          <a:spcPts val="0"/>
                        </a:spcBef>
                        <a:spcAft>
                          <a:spcPts val="0"/>
                        </a:spcAft>
                        <a:buNone/>
                      </a:pPr>
                      <a:r>
                        <a:rPr lang="en-GB" sz="700" b="1" dirty="0" smtClean="0">
                          <a:solidFill>
                            <a:srgbClr val="00B050"/>
                          </a:solidFill>
                          <a:latin typeface="Calibri" panose="020F0502020204030204" pitchFamily="34" charset="0"/>
                          <a:ea typeface="Century Gothic"/>
                          <a:cs typeface="Calibri" panose="020F0502020204030204" pitchFamily="34" charset="0"/>
                          <a:sym typeface="Century Gothic"/>
                        </a:rPr>
                        <a:t>Characters</a:t>
                      </a:r>
                      <a:endParaRPr sz="700" b="1" dirty="0">
                        <a:solidFill>
                          <a:srgbClr val="00B050"/>
                        </a:solidFill>
                        <a:latin typeface="Calibri" panose="020F0502020204030204" pitchFamily="34" charset="0"/>
                        <a:ea typeface="Century Gothic"/>
                        <a:cs typeface="Calibri" panose="020F0502020204030204" pitchFamily="34" charset="0"/>
                        <a:sym typeface="Century Gothic"/>
                      </a:endParaRPr>
                    </a:p>
                  </a:txBody>
                  <a:tcPr marL="74303" marR="74303" marT="37152" marB="37152"/>
                </a:tc>
                <a:tc>
                  <a:txBody>
                    <a:bodyPr/>
                    <a:lstStyle/>
                    <a:p>
                      <a:pPr marL="0" marR="0" lvl="0" indent="0" algn="l" rtl="0">
                        <a:lnSpc>
                          <a:spcPct val="100000"/>
                        </a:lnSpc>
                        <a:spcBef>
                          <a:spcPts val="0"/>
                        </a:spcBef>
                        <a:spcAft>
                          <a:spcPts val="0"/>
                        </a:spcAft>
                        <a:buClr>
                          <a:schemeClr val="dk1"/>
                        </a:buClr>
                        <a:buFont typeface="Century Gothic"/>
                        <a:buNone/>
                      </a:pPr>
                      <a:r>
                        <a:rPr lang="en-GB" sz="700" baseline="0" dirty="0" smtClean="0">
                          <a:latin typeface="Love Ya Like A Sister"/>
                          <a:ea typeface="Love Ya Like A Sister"/>
                          <a:cs typeface="Love Ya Like A Sister"/>
                          <a:sym typeface="Love Ya Like A Sister"/>
                        </a:rPr>
                        <a:t>Victor Frankenstein – </a:t>
                      </a:r>
                      <a:r>
                        <a:rPr lang="en-GB" sz="700" b="0" i="0" u="none" strike="noStrike" cap="none" dirty="0" smtClean="0">
                          <a:solidFill>
                            <a:schemeClr val="dk1"/>
                          </a:solidFill>
                          <a:effectLst/>
                          <a:latin typeface="Calibri"/>
                          <a:ea typeface="Calibri"/>
                          <a:cs typeface="Calibri"/>
                          <a:sym typeface="Arial"/>
                        </a:rPr>
                        <a:t>The doomed protagonist and narrator of the main portion of the story</a:t>
                      </a:r>
                      <a:endParaRPr lang="en-GB" sz="700" baseline="0" dirty="0" smtClean="0">
                        <a:latin typeface="Love Ya Like A Sister"/>
                        <a:ea typeface="Love Ya Like A Sister"/>
                        <a:cs typeface="Love Ya Like A Sister"/>
                        <a:sym typeface="Love Ya Like A Sister"/>
                      </a:endParaRPr>
                    </a:p>
                    <a:p>
                      <a:pPr marL="0" marR="0" lvl="0" indent="0" algn="l" rtl="0">
                        <a:lnSpc>
                          <a:spcPct val="100000"/>
                        </a:lnSpc>
                        <a:spcBef>
                          <a:spcPts val="0"/>
                        </a:spcBef>
                        <a:spcAft>
                          <a:spcPts val="0"/>
                        </a:spcAft>
                        <a:buClr>
                          <a:schemeClr val="dk1"/>
                        </a:buClr>
                        <a:buFont typeface="Century Gothic"/>
                        <a:buNone/>
                      </a:pPr>
                      <a:r>
                        <a:rPr lang="en-GB" sz="700" baseline="0" dirty="0" err="1" smtClean="0">
                          <a:latin typeface="Love Ya Like A Sister"/>
                          <a:ea typeface="Love Ya Like A Sister"/>
                          <a:cs typeface="Love Ya Like A Sister"/>
                          <a:sym typeface="Love Ya Like A Sister"/>
                        </a:rPr>
                        <a:t>TheCreature</a:t>
                      </a:r>
                      <a:r>
                        <a:rPr lang="en-GB" sz="700" baseline="0" dirty="0" smtClean="0">
                          <a:latin typeface="Love Ya Like A Sister"/>
                          <a:ea typeface="Love Ya Like A Sister"/>
                          <a:cs typeface="Love Ya Like A Sister"/>
                          <a:sym typeface="Love Ya Like A Sister"/>
                        </a:rPr>
                        <a:t>– </a:t>
                      </a:r>
                      <a:r>
                        <a:rPr lang="en-GB" sz="700" b="0" i="0" u="none" strike="noStrike" cap="none" dirty="0" smtClean="0">
                          <a:solidFill>
                            <a:schemeClr val="dk1"/>
                          </a:solidFill>
                          <a:effectLst/>
                          <a:latin typeface="Calibri"/>
                          <a:ea typeface="Calibri"/>
                          <a:cs typeface="Calibri"/>
                          <a:sym typeface="Arial"/>
                        </a:rPr>
                        <a:t> The eight-foot-tall, creation of Victor Frankenstein. </a:t>
                      </a:r>
                      <a:endParaRPr lang="en-GB" sz="700" baseline="0" dirty="0" smtClean="0">
                        <a:latin typeface="Love Ya Like A Sister"/>
                        <a:ea typeface="Love Ya Like A Sister"/>
                        <a:cs typeface="Love Ya Like A Sister"/>
                        <a:sym typeface="Love Ya Like A Sister"/>
                      </a:endParaRPr>
                    </a:p>
                    <a:p>
                      <a:pPr marL="0" marR="0" lvl="0" indent="0" algn="l" rtl="0">
                        <a:lnSpc>
                          <a:spcPct val="100000"/>
                        </a:lnSpc>
                        <a:spcBef>
                          <a:spcPts val="0"/>
                        </a:spcBef>
                        <a:spcAft>
                          <a:spcPts val="0"/>
                        </a:spcAft>
                        <a:buClr>
                          <a:schemeClr val="dk1"/>
                        </a:buClr>
                        <a:buFont typeface="Century Gothic"/>
                        <a:buNone/>
                      </a:pPr>
                      <a:r>
                        <a:rPr lang="en-GB" sz="700" baseline="0" dirty="0" smtClean="0">
                          <a:latin typeface="Love Ya Like A Sister"/>
                          <a:ea typeface="Love Ya Like A Sister"/>
                          <a:cs typeface="Love Ya Like A Sister"/>
                          <a:sym typeface="Love Ya Like A Sister"/>
                        </a:rPr>
                        <a:t>Walton – </a:t>
                      </a:r>
                      <a:r>
                        <a:rPr lang="en-GB" sz="700" b="0" i="0" u="none" strike="noStrike" cap="none" dirty="0" smtClean="0">
                          <a:solidFill>
                            <a:schemeClr val="dk1"/>
                          </a:solidFill>
                          <a:effectLst/>
                          <a:latin typeface="Calibri"/>
                          <a:ea typeface="Calibri"/>
                          <a:cs typeface="Calibri"/>
                          <a:sym typeface="Arial"/>
                        </a:rPr>
                        <a:t>The Arctic seafarer whose letters open and close </a:t>
                      </a:r>
                      <a:r>
                        <a:rPr lang="en-GB" sz="700" b="0" i="1" u="none" strike="noStrike" cap="none" dirty="0" smtClean="0">
                          <a:solidFill>
                            <a:schemeClr val="dk1"/>
                          </a:solidFill>
                          <a:effectLst/>
                          <a:latin typeface="Calibri"/>
                          <a:ea typeface="Calibri"/>
                          <a:cs typeface="Calibri"/>
                          <a:sym typeface="Arial"/>
                        </a:rPr>
                        <a:t>Frankenstein</a:t>
                      </a:r>
                      <a:r>
                        <a:rPr lang="en-GB" sz="700" b="0" i="0" u="none" strike="noStrike" cap="none" dirty="0" smtClean="0">
                          <a:solidFill>
                            <a:schemeClr val="dk1"/>
                          </a:solidFill>
                          <a:effectLst/>
                          <a:latin typeface="Calibri"/>
                          <a:ea typeface="Calibri"/>
                          <a:cs typeface="Calibri"/>
                          <a:sym typeface="Arial"/>
                        </a:rPr>
                        <a:t>. </a:t>
                      </a:r>
                      <a:endParaRPr lang="en-GB" sz="700" baseline="0" dirty="0" smtClean="0">
                        <a:latin typeface="Love Ya Like A Sister"/>
                        <a:ea typeface="Love Ya Like A Sister"/>
                        <a:cs typeface="Love Ya Like A Sister"/>
                        <a:sym typeface="Love Ya Like A Sister"/>
                      </a:endParaRPr>
                    </a:p>
                    <a:p>
                      <a:pPr marL="0" marR="0" lvl="0" indent="0" algn="l" rtl="0">
                        <a:lnSpc>
                          <a:spcPct val="100000"/>
                        </a:lnSpc>
                        <a:spcBef>
                          <a:spcPts val="0"/>
                        </a:spcBef>
                        <a:spcAft>
                          <a:spcPts val="0"/>
                        </a:spcAft>
                        <a:buClr>
                          <a:schemeClr val="dk1"/>
                        </a:buClr>
                        <a:buFont typeface="Century Gothic"/>
                        <a:buNone/>
                      </a:pPr>
                      <a:r>
                        <a:rPr lang="en-GB" sz="700" baseline="0" dirty="0" smtClean="0">
                          <a:latin typeface="Love Ya Like A Sister"/>
                          <a:ea typeface="Love Ya Like A Sister"/>
                          <a:cs typeface="Love Ya Like A Sister"/>
                          <a:sym typeface="Love Ya Like A Sister"/>
                        </a:rPr>
                        <a:t>Alphonse Frankenstein – </a:t>
                      </a:r>
                      <a:r>
                        <a:rPr lang="en-GB" sz="700" b="0" i="0" u="none" strike="noStrike" cap="none" dirty="0" smtClean="0">
                          <a:solidFill>
                            <a:schemeClr val="dk1"/>
                          </a:solidFill>
                          <a:effectLst/>
                          <a:latin typeface="Calibri"/>
                          <a:ea typeface="Calibri"/>
                          <a:cs typeface="Calibri"/>
                          <a:sym typeface="Arial"/>
                        </a:rPr>
                        <a:t>Victor’s father, very sympathetic toward his son.</a:t>
                      </a:r>
                      <a:endParaRPr lang="en-GB" sz="700" baseline="0" dirty="0" smtClean="0">
                        <a:latin typeface="Love Ya Like A Sister"/>
                        <a:ea typeface="Love Ya Like A Sister"/>
                        <a:cs typeface="Love Ya Like A Sister"/>
                        <a:sym typeface="Love Ya Like A Sister"/>
                      </a:endParaRPr>
                    </a:p>
                    <a:p>
                      <a:pPr marL="0" marR="0" lvl="0" indent="0" algn="l" rtl="0">
                        <a:lnSpc>
                          <a:spcPct val="100000"/>
                        </a:lnSpc>
                        <a:spcBef>
                          <a:spcPts val="0"/>
                        </a:spcBef>
                        <a:spcAft>
                          <a:spcPts val="0"/>
                        </a:spcAft>
                        <a:buClr>
                          <a:schemeClr val="dk1"/>
                        </a:buClr>
                        <a:buFont typeface="Century Gothic"/>
                        <a:buNone/>
                      </a:pPr>
                      <a:r>
                        <a:rPr lang="en-GB" sz="700" baseline="0" dirty="0" smtClean="0">
                          <a:latin typeface="Love Ya Like A Sister"/>
                          <a:ea typeface="Love Ya Like A Sister"/>
                          <a:cs typeface="Love Ya Like A Sister"/>
                          <a:sym typeface="Love Ya Like A Sister"/>
                        </a:rPr>
                        <a:t>William - </a:t>
                      </a:r>
                      <a:r>
                        <a:rPr lang="en-GB" sz="700" b="0" i="0" u="none" strike="noStrike" cap="none" dirty="0" smtClean="0">
                          <a:solidFill>
                            <a:schemeClr val="dk1"/>
                          </a:solidFill>
                          <a:effectLst/>
                          <a:latin typeface="Calibri"/>
                          <a:ea typeface="Calibri"/>
                          <a:cs typeface="Calibri"/>
                          <a:sym typeface="Arial"/>
                        </a:rPr>
                        <a:t>Victor’s youngest brother and the darling of the Frankenstein family.</a:t>
                      </a:r>
                      <a:endParaRPr lang="en-GB" sz="700" baseline="0" dirty="0" smtClean="0">
                        <a:latin typeface="Love Ya Like A Sister"/>
                        <a:ea typeface="Love Ya Like A Sister"/>
                        <a:cs typeface="Love Ya Like A Sister"/>
                        <a:sym typeface="Love Ya Like A Sister"/>
                      </a:endParaRPr>
                    </a:p>
                    <a:p>
                      <a:pPr marL="0" marR="0" lvl="0" indent="0" algn="l" rtl="0">
                        <a:lnSpc>
                          <a:spcPct val="100000"/>
                        </a:lnSpc>
                        <a:spcBef>
                          <a:spcPts val="0"/>
                        </a:spcBef>
                        <a:spcAft>
                          <a:spcPts val="0"/>
                        </a:spcAft>
                        <a:buClr>
                          <a:schemeClr val="dk1"/>
                        </a:buClr>
                        <a:buFont typeface="Century Gothic"/>
                        <a:buNone/>
                      </a:pPr>
                      <a:r>
                        <a:rPr lang="en-GB" sz="700" baseline="0" dirty="0" smtClean="0">
                          <a:latin typeface="Love Ya Like A Sister"/>
                          <a:ea typeface="Love Ya Like A Sister"/>
                          <a:cs typeface="Love Ya Like A Sister"/>
                          <a:sym typeface="Love Ya Like A Sister"/>
                        </a:rPr>
                        <a:t>Elizabeth – </a:t>
                      </a:r>
                      <a:r>
                        <a:rPr lang="en-GB" sz="700" b="0" i="0" u="none" strike="noStrike" cap="none" dirty="0" smtClean="0">
                          <a:solidFill>
                            <a:schemeClr val="dk1"/>
                          </a:solidFill>
                          <a:effectLst/>
                          <a:latin typeface="Calibri"/>
                          <a:ea typeface="Calibri"/>
                          <a:cs typeface="Calibri"/>
                          <a:sym typeface="Arial"/>
                        </a:rPr>
                        <a:t>An orphan, four to five years younger than Victor, whom the </a:t>
                      </a:r>
                      <a:r>
                        <a:rPr lang="en-GB" sz="700" b="0" i="0" u="none" strike="noStrike" cap="none" dirty="0" err="1" smtClean="0">
                          <a:solidFill>
                            <a:schemeClr val="dk1"/>
                          </a:solidFill>
                          <a:effectLst/>
                          <a:latin typeface="Calibri"/>
                          <a:ea typeface="Calibri"/>
                          <a:cs typeface="Calibri"/>
                          <a:sym typeface="Arial"/>
                        </a:rPr>
                        <a:t>Frankensteins</a:t>
                      </a:r>
                      <a:r>
                        <a:rPr lang="en-GB" sz="700" b="0" i="0" u="none" strike="noStrike" cap="none" dirty="0" smtClean="0">
                          <a:solidFill>
                            <a:schemeClr val="dk1"/>
                          </a:solidFill>
                          <a:effectLst/>
                          <a:latin typeface="Calibri"/>
                          <a:ea typeface="Calibri"/>
                          <a:cs typeface="Calibri"/>
                          <a:sym typeface="Arial"/>
                        </a:rPr>
                        <a:t> adopt.</a:t>
                      </a:r>
                      <a:endParaRPr lang="en-GB" sz="700" baseline="0" dirty="0" smtClean="0">
                        <a:latin typeface="Love Ya Like A Sister"/>
                        <a:ea typeface="Love Ya Like A Sister"/>
                        <a:cs typeface="Love Ya Like A Sister"/>
                        <a:sym typeface="Love Ya Like A Sister"/>
                      </a:endParaRPr>
                    </a:p>
                    <a:p>
                      <a:pPr marL="0" marR="0" lvl="0" indent="0" algn="l" rtl="0">
                        <a:lnSpc>
                          <a:spcPct val="100000"/>
                        </a:lnSpc>
                        <a:spcBef>
                          <a:spcPts val="0"/>
                        </a:spcBef>
                        <a:spcAft>
                          <a:spcPts val="0"/>
                        </a:spcAft>
                        <a:buClr>
                          <a:schemeClr val="dk1"/>
                        </a:buClr>
                        <a:buFont typeface="Century Gothic"/>
                        <a:buNone/>
                      </a:pPr>
                      <a:r>
                        <a:rPr lang="en-GB" sz="700" baseline="0" dirty="0" smtClean="0">
                          <a:latin typeface="Love Ya Like A Sister"/>
                          <a:ea typeface="Love Ya Like A Sister"/>
                          <a:cs typeface="Love Ya Like A Sister"/>
                          <a:sym typeface="Love Ya Like A Sister"/>
                        </a:rPr>
                        <a:t>Justine - </a:t>
                      </a:r>
                      <a:r>
                        <a:rPr lang="en-GB" sz="700" b="0" i="0" u="none" strike="noStrike" cap="none" dirty="0" smtClean="0">
                          <a:solidFill>
                            <a:schemeClr val="dk1"/>
                          </a:solidFill>
                          <a:effectLst/>
                          <a:latin typeface="Calibri"/>
                          <a:ea typeface="Calibri"/>
                          <a:cs typeface="Calibri"/>
                          <a:sym typeface="Arial"/>
                        </a:rPr>
                        <a:t>A young girl adopted into the Frankenstein household while Victor is growing up. Justine is blamed and executed for William’s murder.</a:t>
                      </a:r>
                    </a:p>
                    <a:p>
                      <a:pPr marL="0" marR="0" lvl="0" indent="0" algn="l" rtl="0">
                        <a:lnSpc>
                          <a:spcPct val="100000"/>
                        </a:lnSpc>
                        <a:spcBef>
                          <a:spcPts val="0"/>
                        </a:spcBef>
                        <a:spcAft>
                          <a:spcPts val="0"/>
                        </a:spcAft>
                        <a:buClr>
                          <a:schemeClr val="dk1"/>
                        </a:buClr>
                        <a:buFont typeface="Century Gothic"/>
                        <a:buNone/>
                      </a:pPr>
                      <a:r>
                        <a:rPr lang="en-GB" sz="700" b="1" i="0" u="none" strike="noStrike" cap="none" dirty="0" smtClean="0">
                          <a:solidFill>
                            <a:schemeClr val="dk1"/>
                          </a:solidFill>
                          <a:effectLst/>
                          <a:latin typeface="Calibri"/>
                          <a:ea typeface="Calibri"/>
                          <a:cs typeface="Calibri"/>
                          <a:sym typeface="Arial"/>
                        </a:rPr>
                        <a:t>Henry</a:t>
                      </a:r>
                      <a:r>
                        <a:rPr lang="en-GB" sz="700" b="1" i="0" u="none" strike="noStrike" cap="none" baseline="0" dirty="0" smtClean="0">
                          <a:solidFill>
                            <a:schemeClr val="dk1"/>
                          </a:solidFill>
                          <a:effectLst/>
                          <a:latin typeface="Calibri"/>
                          <a:ea typeface="Calibri"/>
                          <a:cs typeface="Calibri"/>
                          <a:sym typeface="Arial"/>
                        </a:rPr>
                        <a:t> </a:t>
                      </a:r>
                      <a:r>
                        <a:rPr lang="en-GB" sz="700" b="1" i="0" u="none" strike="noStrike" cap="none" baseline="0" dirty="0" err="1" smtClean="0">
                          <a:solidFill>
                            <a:schemeClr val="dk1"/>
                          </a:solidFill>
                          <a:effectLst/>
                          <a:latin typeface="Calibri"/>
                          <a:ea typeface="Calibri"/>
                          <a:cs typeface="Calibri"/>
                          <a:sym typeface="Arial"/>
                        </a:rPr>
                        <a:t>Clerval</a:t>
                      </a:r>
                      <a:r>
                        <a:rPr lang="en-GB" sz="700" b="1" i="0" u="none" strike="noStrike" cap="none" baseline="0" dirty="0" smtClean="0">
                          <a:solidFill>
                            <a:schemeClr val="dk1"/>
                          </a:solidFill>
                          <a:effectLst/>
                          <a:latin typeface="Calibri"/>
                          <a:ea typeface="Calibri"/>
                          <a:cs typeface="Calibri"/>
                          <a:sym typeface="Arial"/>
                        </a:rPr>
                        <a:t> </a:t>
                      </a:r>
                      <a:r>
                        <a:rPr lang="en-GB" sz="700" b="0" i="0" u="none" strike="noStrike" cap="none" baseline="0" dirty="0" smtClean="0">
                          <a:solidFill>
                            <a:schemeClr val="dk1"/>
                          </a:solidFill>
                          <a:effectLst/>
                          <a:latin typeface="Calibri"/>
                          <a:ea typeface="Calibri"/>
                          <a:cs typeface="Calibri"/>
                          <a:sym typeface="Arial"/>
                        </a:rPr>
                        <a:t>- </a:t>
                      </a:r>
                      <a:r>
                        <a:rPr lang="en-GB" sz="700" b="0" i="0" u="none" strike="noStrike" cap="none" dirty="0" smtClean="0">
                          <a:solidFill>
                            <a:schemeClr val="dk1"/>
                          </a:solidFill>
                          <a:effectLst/>
                          <a:latin typeface="Calibri"/>
                          <a:ea typeface="Calibri"/>
                          <a:cs typeface="Calibri"/>
                          <a:sym typeface="Arial"/>
                        </a:rPr>
                        <a:t>Victor’s boyhood friend, who nurses Victor back to health in Ingolstadt.  </a:t>
                      </a:r>
                      <a:r>
                        <a:rPr lang="en-GB" sz="700" baseline="0" dirty="0" smtClean="0">
                          <a:latin typeface="Love Ya Like A Sister"/>
                          <a:ea typeface="Love Ya Like A Sister"/>
                          <a:cs typeface="Love Ya Like A Sister"/>
                          <a:sym typeface="Love Ya Like A Sister"/>
                        </a:rPr>
                        <a:t> </a:t>
                      </a:r>
                      <a:endParaRPr lang="en-GB" sz="700" baseline="0" dirty="0">
                        <a:latin typeface="Love Ya Like A Sister"/>
                        <a:ea typeface="Love Ya Like A Sister"/>
                        <a:cs typeface="Love Ya Like A Sister"/>
                        <a:sym typeface="Love Ya Like A Sister"/>
                      </a:endParaRPr>
                    </a:p>
                  </a:txBody>
                  <a:tcPr marL="74303" marR="74303" marT="37152" marB="37152"/>
                </a:tc>
                <a:extLst>
                  <a:ext uri="{0D108BD9-81ED-4DB2-BD59-A6C34878D82A}">
                    <a16:rowId xmlns:a16="http://schemas.microsoft.com/office/drawing/2014/main" val="10000"/>
                  </a:ext>
                </a:extLst>
              </a:tr>
            </a:tbl>
          </a:graphicData>
        </a:graphic>
      </p:graphicFrame>
      <p:sp>
        <p:nvSpPr>
          <p:cNvPr id="4" name="TextBox 3"/>
          <p:cNvSpPr txBox="1"/>
          <p:nvPr/>
        </p:nvSpPr>
        <p:spPr>
          <a:xfrm>
            <a:off x="1919537" y="565179"/>
            <a:ext cx="1781077" cy="2674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138" b="1" i="0" u="none" strike="noStrike" kern="0" cap="none" spc="0" normalizeH="0" baseline="0" noProof="0" dirty="0">
                <a:ln>
                  <a:noFill/>
                </a:ln>
                <a:solidFill>
                  <a:srgbClr val="00B050"/>
                </a:solidFill>
                <a:effectLst/>
                <a:uLnTx/>
                <a:uFillTx/>
                <a:latin typeface="Arial"/>
                <a:ea typeface="+mn-ea"/>
                <a:cs typeface="Arial"/>
                <a:sym typeface="Arial"/>
              </a:rPr>
              <a:t>Overview</a:t>
            </a:r>
          </a:p>
        </p:txBody>
      </p:sp>
      <p:pic>
        <p:nvPicPr>
          <p:cNvPr id="3" name="Picture 2"/>
          <p:cNvPicPr>
            <a:picLocks noChangeAspect="1"/>
          </p:cNvPicPr>
          <p:nvPr/>
        </p:nvPicPr>
        <p:blipFill>
          <a:blip r:embed="rId4"/>
          <a:stretch>
            <a:fillRect/>
          </a:stretch>
        </p:blipFill>
        <p:spPr>
          <a:xfrm>
            <a:off x="9608519" y="901257"/>
            <a:ext cx="2271064" cy="3827539"/>
          </a:xfrm>
          <a:prstGeom prst="rect">
            <a:avLst/>
          </a:prstGeom>
        </p:spPr>
      </p:pic>
    </p:spTree>
    <p:extLst>
      <p:ext uri="{BB962C8B-B14F-4D97-AF65-F5344CB8AC3E}">
        <p14:creationId xmlns:p14="http://schemas.microsoft.com/office/powerpoint/2010/main" val="506651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48" y="162372"/>
            <a:ext cx="10293991" cy="383024"/>
          </a:xfrm>
        </p:spPr>
        <p:txBody>
          <a:bodyPr>
            <a:normAutofit fontScale="90000"/>
          </a:bodyPr>
          <a:lstStyle/>
          <a:p>
            <a:r>
              <a:rPr lang="en-GB" dirty="0"/>
              <a:t>BQ6) Who </a:t>
            </a:r>
            <a:r>
              <a:rPr lang="en-GB" dirty="0" smtClean="0"/>
              <a:t>is the Creature? </a:t>
            </a:r>
            <a:endParaRPr lang="en-GB" dirty="0"/>
          </a:p>
        </p:txBody>
      </p:sp>
      <p:sp>
        <p:nvSpPr>
          <p:cNvPr id="3" name="Content Placeholder 2"/>
          <p:cNvSpPr>
            <a:spLocks noGrp="1"/>
          </p:cNvSpPr>
          <p:nvPr>
            <p:ph idx="1"/>
          </p:nvPr>
        </p:nvSpPr>
        <p:spPr>
          <a:xfrm>
            <a:off x="267748" y="574893"/>
            <a:ext cx="11778843" cy="5810251"/>
          </a:xfrm>
        </p:spPr>
        <p:txBody>
          <a:bodyPr>
            <a:normAutofit/>
          </a:bodyPr>
          <a:lstStyle/>
          <a:p>
            <a:pPr marL="0" indent="0">
              <a:buNone/>
            </a:pPr>
            <a:r>
              <a:rPr lang="en-GB" sz="2000" dirty="0" smtClean="0"/>
              <a:t>How does Shelley show that the Creature is like a child? </a:t>
            </a:r>
            <a:endParaRPr lang="en-GB" sz="2000" dirty="0"/>
          </a:p>
        </p:txBody>
      </p:sp>
      <p:sp>
        <p:nvSpPr>
          <p:cNvPr id="4" name="TextBox 3"/>
          <p:cNvSpPr txBox="1"/>
          <p:nvPr/>
        </p:nvSpPr>
        <p:spPr>
          <a:xfrm>
            <a:off x="267748" y="1061547"/>
            <a:ext cx="9595945" cy="452431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Several changes of day and night passed. I began to distinguish my sensations from each other. I gradually saw plainly the clear stream that supplied me with drink, and the trees that shaded me with their foliage. I was delighted when I first discovered that the pleasant sound I had heard came from the throats of the little winged animals. Sometimes I tried to imitate their songs, but was unable; the uncouth and inarticulate sounds which broke from me frightened me into silence again.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While I remained in the forest, each passing day my mind received additional ideas. My eyes began to perceive objects in their right forms; I distinguished the insect from the herb, and, by degrees, one herb from another.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One day, when I was oppressed by cold, I found a fire which had been left by some wandering beggars, and was overcome with delight at the warmth I experienced from it. In my joy I thrust my hand into the live embers, but quickly drew it out again with a cry of pain. How strange, I thought, that the same cause should produce such opposite effects! I examined the materials of the fire, and to my joy found it to be composed of wood. I quickly collected some branches, that I might have a plentiful supply of fire.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 found, with pleasure, that the fire gave light as well as heat. Food, however, became scarce; and I often spent the whole day searching in vain for a few acorns to assuage the pangs of hunger. I resolved to seek a place where the few wants I experienced would be more easily satisfied. Wrapping myself up in my cloak, I struck across the wood towards the setting sun. I passed three days in these rambles, and at length discovered the open country. </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Agreat</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fall of snow had taken place the night before, and the fields were of one uniform white; I found my feet chilled by the cold damp substance that covered the ground.</a:t>
            </a:r>
          </a:p>
        </p:txBody>
      </p:sp>
      <p:sp>
        <p:nvSpPr>
          <p:cNvPr id="5" name="TextBox 4"/>
          <p:cNvSpPr txBox="1"/>
          <p:nvPr/>
        </p:nvSpPr>
        <p:spPr>
          <a:xfrm>
            <a:off x="267748" y="5833241"/>
            <a:ext cx="9595945" cy="646331"/>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Write a paragraph explaining what the Creature has to learn. Why does he have to learn about the world around him?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25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48" y="72341"/>
            <a:ext cx="10293991" cy="383024"/>
          </a:xfrm>
        </p:spPr>
        <p:txBody>
          <a:bodyPr>
            <a:normAutofit fontScale="90000"/>
          </a:bodyPr>
          <a:lstStyle/>
          <a:p>
            <a:r>
              <a:rPr lang="en-GB" dirty="0" smtClean="0"/>
              <a:t>Who is the Creature? </a:t>
            </a:r>
            <a:endParaRPr lang="en-GB" dirty="0"/>
          </a:p>
        </p:txBody>
      </p:sp>
      <p:sp>
        <p:nvSpPr>
          <p:cNvPr id="3" name="Content Placeholder 2"/>
          <p:cNvSpPr>
            <a:spLocks noGrp="1"/>
          </p:cNvSpPr>
          <p:nvPr>
            <p:ph idx="1"/>
          </p:nvPr>
        </p:nvSpPr>
        <p:spPr>
          <a:xfrm>
            <a:off x="267748" y="574893"/>
            <a:ext cx="11778843" cy="5810251"/>
          </a:xfrm>
        </p:spPr>
        <p:txBody>
          <a:bodyPr>
            <a:normAutofit/>
          </a:bodyPr>
          <a:lstStyle/>
          <a:p>
            <a:pPr marL="0" indent="0">
              <a:buNone/>
            </a:pPr>
            <a:r>
              <a:rPr lang="en-GB" sz="2000" dirty="0" smtClean="0"/>
              <a:t>The Creature meets a human family. </a:t>
            </a:r>
            <a:endParaRPr lang="en-GB" sz="2000" dirty="0"/>
          </a:p>
        </p:txBody>
      </p:sp>
      <p:sp>
        <p:nvSpPr>
          <p:cNvPr id="4" name="TextBox 3"/>
          <p:cNvSpPr txBox="1"/>
          <p:nvPr/>
        </p:nvSpPr>
        <p:spPr>
          <a:xfrm>
            <a:off x="267748" y="1302148"/>
            <a:ext cx="8036280" cy="5262979"/>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 spent the winter in this way. The gentle manners and beauty of the cottagers greatly endeared them to me: when they were unhappy, I felt depressed; when they rejoiced, I sympathized in their joys. I saw few human beings beside them</a:t>
            </a: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 times, Felix read to the old man and Agatha. This reading had puzzled me extremely at first; but, by degrees, I discovered that he uttered many of the same sounds when he read as when he talked. I conjectured, therefore, that he found on the paper signs for speech which he understood, and I ardently longed to comprehend these also. I perceived that, although I eagerly longed to discover myself to the cottagers, I ought not to make the attempt until I had first become master of their language</a:t>
            </a: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 had admired the perfect forms of my cottagers—their grace, beauty, and delicate complexions: but how was I terrified when I viewed myself in a transparent pool! At first I started back, unable to believe that it was indeed I who was reflected in the mirror; and when I became fully convinced that I was in reality the monster that I am, I was filled with the bitterest sensations of despondence and mortification</a:t>
            </a: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 looked upon these lovely creatures as superior beings, and I formed in my imagination a thousand pictures of presenting myself to them, and their reception of me. I imagined that they would be disgusted, until, by my gentle </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demeanor</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and conciliating words, I should first win their </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favor</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and afterwards their </a:t>
            </a: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love.</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8534779" y="186779"/>
            <a:ext cx="3281061" cy="3693319"/>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Task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Pick out two words the Creature uses to describe the family in paragraph 1.</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Pick out three words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Creature uses to describe the family in paragraph </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3.</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Pick out  two words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Creature uses to describe the family in paragraph </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4.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58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48" y="186779"/>
            <a:ext cx="10293991" cy="383024"/>
          </a:xfrm>
        </p:spPr>
        <p:txBody>
          <a:bodyPr>
            <a:normAutofit fontScale="90000"/>
          </a:bodyPr>
          <a:lstStyle/>
          <a:p>
            <a:r>
              <a:rPr lang="en-GB" dirty="0"/>
              <a:t>BQ6) Who </a:t>
            </a:r>
            <a:r>
              <a:rPr lang="en-GB" dirty="0" smtClean="0"/>
              <a:t>is the Creature? </a:t>
            </a:r>
            <a:endParaRPr lang="en-GB" dirty="0"/>
          </a:p>
        </p:txBody>
      </p:sp>
      <p:sp>
        <p:nvSpPr>
          <p:cNvPr id="3" name="Content Placeholder 2"/>
          <p:cNvSpPr>
            <a:spLocks noGrp="1"/>
          </p:cNvSpPr>
          <p:nvPr>
            <p:ph idx="1"/>
          </p:nvPr>
        </p:nvSpPr>
        <p:spPr>
          <a:xfrm>
            <a:off x="267748" y="574893"/>
            <a:ext cx="11778843" cy="5810251"/>
          </a:xfrm>
        </p:spPr>
        <p:txBody>
          <a:bodyPr>
            <a:normAutofit/>
          </a:bodyPr>
          <a:lstStyle/>
          <a:p>
            <a:pPr marL="0" indent="0">
              <a:buNone/>
            </a:pPr>
            <a:r>
              <a:rPr lang="en-GB" sz="2000" dirty="0" smtClean="0"/>
              <a:t>The Creature meets a human family. </a:t>
            </a:r>
            <a:endParaRPr lang="en-GB" sz="2000" dirty="0"/>
          </a:p>
        </p:txBody>
      </p:sp>
      <p:sp>
        <p:nvSpPr>
          <p:cNvPr id="4" name="TextBox 3"/>
          <p:cNvSpPr txBox="1"/>
          <p:nvPr/>
        </p:nvSpPr>
        <p:spPr>
          <a:xfrm>
            <a:off x="267748" y="1302148"/>
            <a:ext cx="8036280" cy="5262979"/>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 spent the winter in this way. The gentle manners and beauty of the cottagers greatly endeared them to me: when they were unhappy, I felt depressed; when they rejoiced, I sympathized in their joys. I saw few human beings beside them</a:t>
            </a: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 times, Felix read to the old man and Agatha. This reading had puzzled me extremely at first; but, by degrees, I discovered that he uttered many of the same sounds when he read as when he talked. I conjectured, therefore, that he found on the paper signs for speech which he understood, and I ardently longed to comprehend these also. I perceived that, although I eagerly longed to discover myself to the cottagers, I ought not to make the attempt until I had first become master of their language</a:t>
            </a: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 had admired the perfect forms of my cottagers—their grace, beauty, and delicate complexions: but how was I terrified when I viewed myself in a transparent pool! At first I started back, unable to believe that it was indeed I who was reflected in the mirror; and when I became fully convinced that I was in reality the monster that I am, I was filled with the bitterest sensations of despondence and mortification</a:t>
            </a: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 looked upon these lovely creatures as superior beings, and I formed in my imagination a thousand pictures of presenting myself to them, and their reception of me. I imagined that they would be disgusted, until, by my gentle </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demeanor</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and conciliating words, I should first win their </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favor</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and afterwards their </a:t>
            </a: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love.</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8534779" y="186779"/>
            <a:ext cx="3511812" cy="4424288"/>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does the Creature perceive the family?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does the Creature see himself?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Why does Shelley show us the Creature’s perceptions of  the family?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Vocabulary: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erceive: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 come to an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tooltip="opinion"/>
              </a:rPr>
              <a:t>opinion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about something, or have a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tooltip="belief"/>
              </a:rPr>
              <a:t>belief</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about </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something. </a:t>
            </a:r>
          </a:p>
        </p:txBody>
      </p:sp>
    </p:spTree>
    <p:extLst>
      <p:ext uri="{BB962C8B-B14F-4D97-AF65-F5344CB8AC3E}">
        <p14:creationId xmlns:p14="http://schemas.microsoft.com/office/powerpoint/2010/main" val="2394608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Lesson 9 </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39489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83898" y="727822"/>
            <a:ext cx="6400800" cy="892398"/>
          </a:xfrm>
          <a:solidFill>
            <a:schemeClr val="accent5">
              <a:lumMod val="20000"/>
              <a:lumOff val="80000"/>
            </a:schemeClr>
          </a:solidFill>
          <a:ln w="28575">
            <a:solidFill>
              <a:schemeClr val="accent5"/>
            </a:solidFill>
          </a:ln>
        </p:spPr>
        <p:txBody>
          <a:bodyPr>
            <a:normAutofit fontScale="85000" lnSpcReduction="20000"/>
          </a:bodyPr>
          <a:lstStyle/>
          <a:p>
            <a:r>
              <a:rPr lang="en-GB" sz="8000" b="1" dirty="0">
                <a:solidFill>
                  <a:schemeClr val="accent4">
                    <a:lumMod val="75000"/>
                  </a:schemeClr>
                </a:solidFill>
              </a:rPr>
              <a:t>English</a:t>
            </a:r>
            <a:r>
              <a:rPr lang="en-GB" sz="8000" b="1" dirty="0"/>
              <a:t> </a:t>
            </a:r>
            <a:r>
              <a:rPr lang="en-GB" sz="80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1" name="Picture 7" descr="Image result for fruit and veg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9337" y="-189696"/>
            <a:ext cx="2127915" cy="17732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594256"/>
            <a:ext cx="1109564" cy="11095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79506" y="1700691"/>
            <a:ext cx="95165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FFFF00"/>
                  </a:solidFill>
                </a:ln>
                <a:solidFill>
                  <a:prstClr val="black"/>
                </a:solidFill>
                <a:effectLst/>
                <a:uLnTx/>
                <a:uFillTx/>
                <a:latin typeface="Calibri" panose="020F0502020204030204"/>
                <a:ea typeface="+mn-ea"/>
                <a:cs typeface="+mn-cs"/>
              </a:rPr>
              <a:t>1</a:t>
            </a:r>
          </a:p>
        </p:txBody>
      </p:sp>
      <p:pic>
        <p:nvPicPr>
          <p:cNvPr id="1037" name="Picture 13" descr="Image result for fruit no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156" y="2709042"/>
            <a:ext cx="780701" cy="10461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24257" y="2831850"/>
            <a:ext cx="1132890" cy="923330"/>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00B0F0"/>
                  </a:solidFill>
                </a:ln>
                <a:solidFill>
                  <a:prstClr val="black"/>
                </a:solidFill>
                <a:effectLst/>
                <a:uLnTx/>
                <a:uFillTx/>
                <a:latin typeface="Calibri" panose="020F0502020204030204"/>
                <a:ea typeface="+mn-ea"/>
                <a:cs typeface="+mn-cs"/>
              </a:rPr>
              <a:t>2</a:t>
            </a:r>
          </a:p>
        </p:txBody>
      </p:sp>
      <p:pic>
        <p:nvPicPr>
          <p:cNvPr id="1040" name="Picture 16" descr="Image result for vegetable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2168" y="3854001"/>
            <a:ext cx="1011127" cy="971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95027" y="3902145"/>
            <a:ext cx="76548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FF0000"/>
                  </a:solidFill>
                </a:ln>
                <a:solidFill>
                  <a:prstClr val="black"/>
                </a:solidFill>
                <a:effectLst/>
                <a:uLnTx/>
                <a:uFillTx/>
                <a:latin typeface="Calibri" panose="020F0502020204030204"/>
                <a:ea typeface="+mn-ea"/>
                <a:cs typeface="+mn-cs"/>
              </a:rPr>
              <a:t>3</a:t>
            </a:r>
          </a:p>
        </p:txBody>
      </p:sp>
      <p:pic>
        <p:nvPicPr>
          <p:cNvPr id="1042" name="Picture 18" descr="Image result for vegetable no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371" y="4825475"/>
            <a:ext cx="981050" cy="981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77770" y="4861839"/>
            <a:ext cx="17281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7030A0"/>
                  </a:solidFill>
                </a:ln>
                <a:solidFill>
                  <a:prstClr val="black"/>
                </a:solidFill>
                <a:effectLst/>
                <a:uLnTx/>
                <a:uFillTx/>
                <a:latin typeface="Calibri" panose="020F0502020204030204"/>
                <a:ea typeface="+mn-ea"/>
                <a:cs typeface="+mn-cs"/>
              </a:rPr>
              <a:t>4</a:t>
            </a:r>
          </a:p>
        </p:txBody>
      </p:sp>
      <p:pic>
        <p:nvPicPr>
          <p:cNvPr id="1045" name="Picture 21" descr="Image result for vegetable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4920" y="5832596"/>
            <a:ext cx="918863" cy="9960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93243" y="5832595"/>
            <a:ext cx="11874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F79646"/>
                  </a:solidFill>
                </a:ln>
                <a:solidFill>
                  <a:prstClr val="black"/>
                </a:solidFill>
                <a:effectLst/>
                <a:uLnTx/>
                <a:uFillTx/>
                <a:latin typeface="Calibri" panose="020F0502020204030204"/>
                <a:ea typeface="+mn-ea"/>
                <a:cs typeface="+mn-cs"/>
              </a:rPr>
              <a:t>5</a:t>
            </a:r>
          </a:p>
        </p:txBody>
      </p:sp>
      <p:sp>
        <p:nvSpPr>
          <p:cNvPr id="12" name="TextBox 11"/>
          <p:cNvSpPr txBox="1"/>
          <p:nvPr/>
        </p:nvSpPr>
        <p:spPr>
          <a:xfrm>
            <a:off x="2980675" y="2053563"/>
            <a:ext cx="7593616" cy="461665"/>
          </a:xfrm>
          <a:prstGeom prst="rect">
            <a:avLst/>
          </a:prstGeom>
          <a:noFill/>
          <a:ln w="28575">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What does Frankenstein create?</a:t>
            </a:r>
            <a:endPar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2998651" y="2848845"/>
            <a:ext cx="7363797" cy="461665"/>
          </a:xfrm>
          <a:prstGeom prst="rect">
            <a:avLst/>
          </a:prstGeom>
          <a:no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Who does the Creature meet? </a:t>
            </a:r>
            <a:endPar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2833372" y="3840969"/>
            <a:ext cx="8101853" cy="461665"/>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Why does Shelley include a character who is blind, at this point?</a:t>
            </a:r>
            <a:endPar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2937926" y="4550659"/>
            <a:ext cx="9001090" cy="1200329"/>
          </a:xfrm>
          <a:prstGeom prst="rect">
            <a:avLst/>
          </a:prstGeom>
          <a:noFill/>
          <a:ln w="28575">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Add a comma: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1" u="none" strike="noStrike" kern="1200" cap="none" spc="0" normalizeH="0" baseline="0" noProof="0" dirty="0" smtClean="0">
                <a:ln>
                  <a:noFill/>
                </a:ln>
                <a:solidFill>
                  <a:prstClr val="black"/>
                </a:solidFill>
                <a:effectLst/>
                <a:uLnTx/>
                <a:uFillTx/>
                <a:latin typeface="Calibri" panose="020F0502020204030204"/>
                <a:ea typeface="+mn-ea"/>
                <a:cs typeface="+mn-cs"/>
              </a:rPr>
              <a:t>One day when I was oppressed by cold I found a fire which had been left.</a:t>
            </a:r>
            <a:endParaRPr kumimoji="0" lang="en-GB" alt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2949421" y="5913867"/>
            <a:ext cx="8485901" cy="830997"/>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Add parenthetic commas: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smtClean="0">
                <a:ln>
                  <a:noFill/>
                </a:ln>
                <a:solidFill>
                  <a:prstClr val="black"/>
                </a:solidFill>
                <a:effectLst/>
                <a:uLnTx/>
                <a:uFillTx/>
                <a:latin typeface="Calibri" panose="020F0502020204030204"/>
                <a:ea typeface="+mn-ea"/>
                <a:cs typeface="+mn-cs"/>
              </a:rPr>
              <a:t>The Creature who is learning about the world appears vulnerable</a:t>
            </a:r>
            <a:endPar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3F527FBA-909C-44AA-A527-7D25F4938A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298AAC-BC48-4CB5-B196-F533D78C0FE5}" type="datetime2">
              <a:rPr kumimoji="0" lang="en-GB" sz="2400" b="0" i="0" u="sng"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2400" b="0" i="0" u="sng"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281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0432" y="136326"/>
            <a:ext cx="10293991" cy="383024"/>
          </a:xfrm>
        </p:spPr>
        <p:txBody>
          <a:bodyPr>
            <a:normAutofit fontScale="90000"/>
          </a:bodyPr>
          <a:lstStyle/>
          <a:p>
            <a:r>
              <a:rPr lang="en-GB" dirty="0" smtClean="0"/>
              <a:t>BQ6) Who is the Creature?</a:t>
            </a:r>
            <a:endParaRPr lang="en-GB" dirty="0"/>
          </a:p>
        </p:txBody>
      </p:sp>
      <p:sp>
        <p:nvSpPr>
          <p:cNvPr id="6" name="Content Placeholder 5"/>
          <p:cNvSpPr>
            <a:spLocks noGrp="1"/>
          </p:cNvSpPr>
          <p:nvPr>
            <p:ph idx="1"/>
          </p:nvPr>
        </p:nvSpPr>
        <p:spPr>
          <a:xfrm>
            <a:off x="169876" y="590096"/>
            <a:ext cx="11778843" cy="5944727"/>
          </a:xfrm>
        </p:spPr>
        <p:txBody>
          <a:bodyPr/>
          <a:lstStyle/>
          <a:p>
            <a:pPr marL="0" indent="0">
              <a:buNone/>
            </a:pPr>
            <a:r>
              <a:rPr lang="en-GB" dirty="0" smtClean="0"/>
              <a:t>What does the Creature learn from </a:t>
            </a:r>
            <a:r>
              <a:rPr lang="en-GB" dirty="0" smtClean="0"/>
              <a:t>the old man’s</a:t>
            </a:r>
            <a:r>
              <a:rPr lang="en-GB" dirty="0" smtClean="0"/>
              <a:t> </a:t>
            </a:r>
            <a:r>
              <a:rPr lang="en-GB" dirty="0" smtClean="0"/>
              <a:t>family?</a:t>
            </a:r>
          </a:p>
          <a:p>
            <a:endParaRPr lang="en-GB"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6C6B85-BFA8-4ED6-BF4E-DA59AF8CC55D}" type="datetime2">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p:cNvSpPr txBox="1"/>
          <p:nvPr/>
        </p:nvSpPr>
        <p:spPr>
          <a:xfrm>
            <a:off x="255637" y="1191195"/>
            <a:ext cx="8691718" cy="563231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 spent the winter in this way. The gentle manners and beauty of the cottagers greatly endeared them to me: when they were unhappy, I felt depressed; when they rejoiced, I sympathized in their joys. I saw few human beings beside them</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times, Felix read to the old man and Agatha. This reading had puzzled me extremely at first; but, by degrees, I discovered that he uttered many of the same sounds when he read as when he talked. I conjectured, therefore, that he found on the paper signs for speech which he understood, and I ardently longed to comprehend these also. I perceived that, although I eagerly longed to discover myself to the cottagers, I ought not to make the attempt until I had first become master of their language</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 had admired the perfect forms of my cottagers—their grace, beauty, and delicate complexions: but how was I terrified when I viewed myself in a transparent pool! At first I started back, unable to believe that it was indeed I who was reflected in the mirror; and when I became fully convinced that I was in reality the monster that I am, I was filled with the bitterest sensations of despondence and mortification</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9362242" y="570558"/>
            <a:ext cx="2829758" cy="3847207"/>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does Frankenstein describe the family in paragraph 1</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does Frankenstein feel about Felix’s family?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What does the Creature want to learn? Why?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does Shelley contrast the family and the Creature?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600" dirty="0" smtClean="0">
                <a:solidFill>
                  <a:prstClr val="black"/>
                </a:solidFill>
                <a:latin typeface="Calibri" panose="020F0502020204030204"/>
              </a:rPr>
              <a:t>Why does Shelley contrast the family and the Creature?</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873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BQ6) Who is the Creature?</a:t>
            </a:r>
          </a:p>
        </p:txBody>
      </p:sp>
      <p:sp>
        <p:nvSpPr>
          <p:cNvPr id="3" name="Content Placeholder 2"/>
          <p:cNvSpPr>
            <a:spLocks noGrp="1"/>
          </p:cNvSpPr>
          <p:nvPr>
            <p:ph idx="1"/>
          </p:nvPr>
        </p:nvSpPr>
        <p:spPr/>
        <p:txBody>
          <a:bodyPr/>
          <a:lstStyle/>
          <a:p>
            <a:pPr marL="0" indent="0">
              <a:buNone/>
            </a:pPr>
            <a:r>
              <a:rPr lang="en-GB" dirty="0" smtClean="0"/>
              <a:t>How does the Creature view himself? Why?</a:t>
            </a:r>
            <a:endParaRPr lang="en-GB" dirty="0"/>
          </a:p>
        </p:txBody>
      </p:sp>
      <p:sp>
        <p:nvSpPr>
          <p:cNvPr id="4" name="TextBox 3"/>
          <p:cNvSpPr txBox="1"/>
          <p:nvPr/>
        </p:nvSpPr>
        <p:spPr>
          <a:xfrm>
            <a:off x="267746" y="1380067"/>
            <a:ext cx="9392721" cy="1477328"/>
          </a:xfrm>
          <a:prstGeom prst="rect">
            <a:avLst/>
          </a:prstGeom>
          <a:solidFill>
            <a:schemeClr val="bg1">
              <a:lumMod val="95000"/>
            </a:schemeClr>
          </a:solidFill>
        </p:spPr>
        <p:txBody>
          <a:bodyPr wrap="square" rtlCol="0">
            <a:spAutoFit/>
          </a:bodyPr>
          <a:lstStyle/>
          <a:p>
            <a:r>
              <a:rPr lang="en-US" dirty="0"/>
              <a:t>I had admired the perfect forms of my cottagers—their </a:t>
            </a:r>
            <a:r>
              <a:rPr lang="en-US" dirty="0">
                <a:solidFill>
                  <a:schemeClr val="accent6">
                    <a:lumMod val="75000"/>
                  </a:schemeClr>
                </a:solidFill>
              </a:rPr>
              <a:t>grace, beauty, and delicate complexions</a:t>
            </a:r>
            <a:r>
              <a:rPr lang="en-US" dirty="0"/>
              <a:t>:</a:t>
            </a:r>
          </a:p>
          <a:p>
            <a:r>
              <a:rPr lang="en-US" dirty="0"/>
              <a:t>but how was I terrified when I viewed myself in a transparent pool! At first I started</a:t>
            </a:r>
          </a:p>
          <a:p>
            <a:r>
              <a:rPr lang="en-US" dirty="0"/>
              <a:t>back, unable to believe that it was indeed I who was reflected in the mirror; and when I</a:t>
            </a:r>
          </a:p>
          <a:p>
            <a:r>
              <a:rPr lang="en-US" dirty="0"/>
              <a:t>became fully convinced that I was in reality </a:t>
            </a:r>
            <a:r>
              <a:rPr lang="en-US" dirty="0">
                <a:solidFill>
                  <a:srgbClr val="FF0000"/>
                </a:solidFill>
              </a:rPr>
              <a:t>the monster </a:t>
            </a:r>
            <a:r>
              <a:rPr lang="en-US" dirty="0"/>
              <a:t>that I am, I was filled with the bitterest</a:t>
            </a:r>
          </a:p>
          <a:p>
            <a:r>
              <a:rPr lang="en-US" dirty="0"/>
              <a:t>sensations of despondence and mortification.</a:t>
            </a:r>
            <a:endParaRPr lang="en-GB" dirty="0"/>
          </a:p>
        </p:txBody>
      </p:sp>
      <p:sp>
        <p:nvSpPr>
          <p:cNvPr id="5" name="TextBox 4"/>
          <p:cNvSpPr txBox="1"/>
          <p:nvPr/>
        </p:nvSpPr>
        <p:spPr>
          <a:xfrm>
            <a:off x="267748" y="3087582"/>
            <a:ext cx="9392720" cy="1754326"/>
          </a:xfrm>
          <a:prstGeom prst="rect">
            <a:avLst/>
          </a:prstGeom>
          <a:solidFill>
            <a:schemeClr val="bg1">
              <a:lumMod val="95000"/>
            </a:schemeClr>
          </a:solidFill>
        </p:spPr>
        <p:txBody>
          <a:bodyPr wrap="square" rtlCol="0">
            <a:spAutoFit/>
          </a:bodyPr>
          <a:lstStyle/>
          <a:p>
            <a:r>
              <a:rPr lang="en-GB" dirty="0"/>
              <a:t>The strange system </a:t>
            </a:r>
            <a:r>
              <a:rPr lang="en-GB" dirty="0" smtClean="0"/>
              <a:t>of </a:t>
            </a:r>
            <a:r>
              <a:rPr lang="en-US" dirty="0" smtClean="0"/>
              <a:t>human </a:t>
            </a:r>
            <a:r>
              <a:rPr lang="en-US" dirty="0"/>
              <a:t>society was explained to me. The words induced me to assess myself. Of my </a:t>
            </a:r>
            <a:r>
              <a:rPr lang="en-US" dirty="0" smtClean="0"/>
              <a:t>creation and </a:t>
            </a:r>
            <a:r>
              <a:rPr lang="en-US" dirty="0"/>
              <a:t>creator I was absolutely ignorant, but I knew that I possessed no money, no friends, </a:t>
            </a:r>
            <a:r>
              <a:rPr lang="en-US" dirty="0" smtClean="0"/>
              <a:t>no kind </a:t>
            </a:r>
            <a:r>
              <a:rPr lang="en-US" dirty="0"/>
              <a:t>of property. I was, besides, endued with a </a:t>
            </a:r>
            <a:r>
              <a:rPr lang="en-US" dirty="0">
                <a:solidFill>
                  <a:srgbClr val="FF0000"/>
                </a:solidFill>
              </a:rPr>
              <a:t>figure hideously deformed and loathsome</a:t>
            </a:r>
            <a:r>
              <a:rPr lang="en-US" dirty="0"/>
              <a:t>; </a:t>
            </a:r>
            <a:r>
              <a:rPr lang="en-US" dirty="0" smtClean="0">
                <a:solidFill>
                  <a:srgbClr val="FF0000"/>
                </a:solidFill>
              </a:rPr>
              <a:t>I was </a:t>
            </a:r>
            <a:r>
              <a:rPr lang="en-US" dirty="0">
                <a:solidFill>
                  <a:srgbClr val="FF0000"/>
                </a:solidFill>
              </a:rPr>
              <a:t>not even of the same nature as man</a:t>
            </a:r>
            <a:r>
              <a:rPr lang="en-US" dirty="0" smtClean="0">
                <a:solidFill>
                  <a:srgbClr val="FF0000"/>
                </a:solidFill>
              </a:rPr>
              <a:t>.</a:t>
            </a:r>
          </a:p>
          <a:p>
            <a:endParaRPr lang="en-US" dirty="0"/>
          </a:p>
          <a:p>
            <a:r>
              <a:rPr lang="en-GB" dirty="0"/>
              <a:t>What was I?</a:t>
            </a:r>
          </a:p>
        </p:txBody>
      </p:sp>
      <p:sp>
        <p:nvSpPr>
          <p:cNvPr id="6" name="TextBox 5"/>
          <p:cNvSpPr txBox="1"/>
          <p:nvPr/>
        </p:nvSpPr>
        <p:spPr>
          <a:xfrm>
            <a:off x="9706603" y="298013"/>
            <a:ext cx="2429934" cy="4062651"/>
          </a:xfrm>
          <a:prstGeom prst="rect">
            <a:avLst/>
          </a:prstGeom>
          <a:solidFill>
            <a:schemeClr val="accent4">
              <a:lumMod val="40000"/>
              <a:lumOff val="60000"/>
            </a:schemeClr>
          </a:solidFill>
        </p:spPr>
        <p:txBody>
          <a:bodyPr wrap="square" rtlCol="0">
            <a:spAutoFit/>
          </a:bodyPr>
          <a:lstStyle/>
          <a:p>
            <a:r>
              <a:rPr lang="en-GB" dirty="0" smtClean="0"/>
              <a:t>Vocabulary </a:t>
            </a:r>
          </a:p>
          <a:p>
            <a:r>
              <a:rPr lang="en-GB" dirty="0" smtClean="0">
                <a:hlinkClick r:id="rId2"/>
              </a:rPr>
              <a:t>https://dictionary.cambridge.org/</a:t>
            </a:r>
            <a:endParaRPr lang="en-GB" dirty="0" smtClean="0"/>
          </a:p>
          <a:p>
            <a:r>
              <a:rPr lang="en-GB" dirty="0" smtClean="0"/>
              <a:t> </a:t>
            </a:r>
          </a:p>
          <a:p>
            <a:pPr marL="285750" indent="-285750">
              <a:buFont typeface="Arial" panose="020B0604020202020204" pitchFamily="34" charset="0"/>
              <a:buChar char="•"/>
            </a:pPr>
            <a:r>
              <a:rPr lang="en-GB" sz="1400" dirty="0" smtClean="0"/>
              <a:t>delicate = </a:t>
            </a:r>
            <a:r>
              <a:rPr lang="en-US" sz="1400" dirty="0">
                <a:hlinkClick r:id="rId3" tooltip="needing"/>
              </a:rPr>
              <a:t>needing</a:t>
            </a:r>
            <a:r>
              <a:rPr lang="en-US" sz="1400" dirty="0"/>
              <a:t> </a:t>
            </a:r>
            <a:r>
              <a:rPr lang="en-US" sz="1400" dirty="0">
                <a:hlinkClick r:id="rId4" tooltip="careful"/>
              </a:rPr>
              <a:t>careful</a:t>
            </a:r>
            <a:r>
              <a:rPr lang="en-US" sz="1400" dirty="0"/>
              <a:t> </a:t>
            </a:r>
            <a:r>
              <a:rPr lang="en-US" sz="1400" dirty="0">
                <a:hlinkClick r:id="rId5" tooltip="treatment"/>
              </a:rPr>
              <a:t>treatment</a:t>
            </a:r>
            <a:r>
              <a:rPr lang="en-US" sz="1400" dirty="0"/>
              <a:t>, </a:t>
            </a:r>
            <a:r>
              <a:rPr lang="en-US" sz="1400" dirty="0">
                <a:hlinkClick r:id="rId6" tooltip="especially"/>
              </a:rPr>
              <a:t>especially</a:t>
            </a:r>
            <a:r>
              <a:rPr lang="en-US" sz="1400" dirty="0"/>
              <a:t> because </a:t>
            </a:r>
            <a:r>
              <a:rPr lang="en-US" sz="1400" dirty="0">
                <a:hlinkClick r:id="rId7" tooltip="easily"/>
              </a:rPr>
              <a:t>easily</a:t>
            </a:r>
            <a:r>
              <a:rPr lang="en-US" sz="1400" dirty="0"/>
              <a:t> </a:t>
            </a:r>
            <a:r>
              <a:rPr lang="en-US" sz="1400" dirty="0">
                <a:hlinkClick r:id="rId8" tooltip="damaged"/>
              </a:rPr>
              <a:t>damaged</a:t>
            </a:r>
            <a:r>
              <a:rPr lang="en-US" sz="1400" dirty="0"/>
              <a:t>:</a:t>
            </a:r>
            <a:r>
              <a:rPr lang="en-GB" sz="1400" dirty="0" smtClean="0"/>
              <a:t>  </a:t>
            </a:r>
          </a:p>
          <a:p>
            <a:pPr marL="285750" indent="-285750">
              <a:buFont typeface="Arial" panose="020B0604020202020204" pitchFamily="34" charset="0"/>
              <a:buChar char="•"/>
            </a:pPr>
            <a:r>
              <a:rPr lang="en-GB" sz="1400" dirty="0" smtClean="0"/>
              <a:t>hideous = </a:t>
            </a:r>
            <a:r>
              <a:rPr lang="en-GB" sz="1400" dirty="0">
                <a:hlinkClick r:id="rId9" tooltip="extremely"/>
              </a:rPr>
              <a:t>extremely</a:t>
            </a:r>
            <a:r>
              <a:rPr lang="en-GB" sz="1400" dirty="0"/>
              <a:t> </a:t>
            </a:r>
            <a:r>
              <a:rPr lang="en-GB" sz="1400" dirty="0">
                <a:hlinkClick r:id="rId10" tooltip="ugly"/>
              </a:rPr>
              <a:t>ugly</a:t>
            </a:r>
            <a:r>
              <a:rPr lang="en-GB" sz="1400" dirty="0"/>
              <a:t> or </a:t>
            </a:r>
            <a:r>
              <a:rPr lang="en-GB" sz="1400" dirty="0">
                <a:hlinkClick r:id="rId11" tooltip="bad"/>
              </a:rPr>
              <a:t>bad</a:t>
            </a:r>
            <a:r>
              <a:rPr lang="en-GB" sz="1400" dirty="0"/>
              <a:t>:</a:t>
            </a:r>
            <a:endParaRPr lang="en-GB" sz="1400" dirty="0" smtClean="0"/>
          </a:p>
          <a:p>
            <a:pPr marL="285750" indent="-285750">
              <a:buFont typeface="Arial" panose="020B0604020202020204" pitchFamily="34" charset="0"/>
              <a:buChar char="•"/>
            </a:pPr>
            <a:r>
              <a:rPr lang="en-GB" sz="1400" dirty="0" smtClean="0"/>
              <a:t>deformed = </a:t>
            </a:r>
            <a:r>
              <a:rPr lang="en-US" sz="1400" dirty="0"/>
              <a:t>with a </a:t>
            </a:r>
            <a:r>
              <a:rPr lang="en-US" sz="1400" dirty="0">
                <a:hlinkClick r:id="rId12" tooltip="shape"/>
              </a:rPr>
              <a:t>shape</a:t>
            </a:r>
            <a:r>
              <a:rPr lang="en-US" sz="1400" dirty="0"/>
              <a:t> that has not </a:t>
            </a:r>
            <a:r>
              <a:rPr lang="en-US" sz="1400" dirty="0">
                <a:hlinkClick r:id="rId13" tooltip="developed"/>
              </a:rPr>
              <a:t>developed</a:t>
            </a:r>
            <a:r>
              <a:rPr lang="en-US" sz="1400" dirty="0"/>
              <a:t> </a:t>
            </a:r>
            <a:r>
              <a:rPr lang="en-US" sz="1400" dirty="0">
                <a:hlinkClick r:id="rId14" tooltip="normally"/>
              </a:rPr>
              <a:t>normally</a:t>
            </a:r>
            <a:endParaRPr lang="en-GB" sz="1400" dirty="0" smtClean="0"/>
          </a:p>
          <a:p>
            <a:pPr marL="285750" indent="-285750">
              <a:buFont typeface="Arial" panose="020B0604020202020204" pitchFamily="34" charset="0"/>
              <a:buChar char="•"/>
            </a:pPr>
            <a:r>
              <a:rPr lang="en-GB" sz="1400" dirty="0" smtClean="0"/>
              <a:t>loathsome = </a:t>
            </a:r>
            <a:r>
              <a:rPr lang="en-GB" sz="1400" dirty="0">
                <a:hlinkClick r:id="rId9" tooltip="extremely"/>
              </a:rPr>
              <a:t>extremely</a:t>
            </a:r>
            <a:r>
              <a:rPr lang="en-GB" sz="1400" dirty="0"/>
              <a:t> </a:t>
            </a:r>
            <a:r>
              <a:rPr lang="en-GB" sz="1400" dirty="0">
                <a:hlinkClick r:id="rId15" tooltip="unpleasant"/>
              </a:rPr>
              <a:t>unpleasant</a:t>
            </a:r>
            <a:r>
              <a:rPr lang="en-GB" sz="1400" dirty="0"/>
              <a:t>:</a:t>
            </a:r>
          </a:p>
          <a:p>
            <a:pPr marL="285750" indent="-285750">
              <a:buFont typeface="Arial" panose="020B0604020202020204" pitchFamily="34" charset="0"/>
              <a:buChar char="•"/>
            </a:pPr>
            <a:r>
              <a:rPr lang="en-GB" sz="1400" dirty="0" smtClean="0"/>
              <a:t>virtues = </a:t>
            </a:r>
            <a:r>
              <a:rPr lang="en-US" sz="1400" dirty="0" smtClean="0"/>
              <a:t>being</a:t>
            </a:r>
            <a:r>
              <a:rPr lang="en-US" sz="1400" dirty="0"/>
              <a:t> </a:t>
            </a:r>
            <a:r>
              <a:rPr lang="en-US" sz="1400" dirty="0">
                <a:hlinkClick r:id="rId16" tooltip="morally"/>
              </a:rPr>
              <a:t>morally</a:t>
            </a:r>
            <a:r>
              <a:rPr lang="en-US" sz="1400" dirty="0"/>
              <a:t> </a:t>
            </a:r>
            <a:r>
              <a:rPr lang="en-US" sz="1400" dirty="0" smtClean="0"/>
              <a:t>good</a:t>
            </a:r>
            <a:r>
              <a:rPr lang="en-GB" sz="1400" dirty="0" smtClean="0"/>
              <a:t>  </a:t>
            </a:r>
          </a:p>
        </p:txBody>
      </p:sp>
      <p:sp>
        <p:nvSpPr>
          <p:cNvPr id="7" name="TextBox 6"/>
          <p:cNvSpPr txBox="1"/>
          <p:nvPr/>
        </p:nvSpPr>
        <p:spPr>
          <a:xfrm>
            <a:off x="177800" y="5105400"/>
            <a:ext cx="9482667" cy="1477328"/>
          </a:xfrm>
          <a:prstGeom prst="rect">
            <a:avLst/>
          </a:prstGeom>
          <a:solidFill>
            <a:schemeClr val="bg1">
              <a:lumMod val="95000"/>
            </a:schemeClr>
          </a:solidFill>
        </p:spPr>
        <p:txBody>
          <a:bodyPr wrap="square" rtlCol="0">
            <a:spAutoFit/>
          </a:bodyPr>
          <a:lstStyle/>
          <a:p>
            <a:r>
              <a:rPr lang="en-US" b="1" dirty="0" smtClean="0"/>
              <a:t>Find the negative words the Creature uses and write them in your book.</a:t>
            </a:r>
          </a:p>
          <a:p>
            <a:endParaRPr lang="en-US" dirty="0"/>
          </a:p>
          <a:p>
            <a:r>
              <a:rPr lang="en-US" dirty="0" smtClean="0"/>
              <a:t>Accursed </a:t>
            </a:r>
            <a:r>
              <a:rPr lang="en-US" dirty="0"/>
              <a:t>creator! Why did you form a monster so hideous that even you turned from me </a:t>
            </a:r>
            <a:r>
              <a:rPr lang="en-US" dirty="0" smtClean="0"/>
              <a:t>in disgust… </a:t>
            </a:r>
            <a:r>
              <a:rPr lang="en-US" dirty="0"/>
              <a:t>that when they should become acquainted with my admiration of their </a:t>
            </a:r>
            <a:r>
              <a:rPr lang="en-US" dirty="0">
                <a:solidFill>
                  <a:schemeClr val="accent6"/>
                </a:solidFill>
              </a:rPr>
              <a:t>virtues</a:t>
            </a:r>
          </a:p>
          <a:p>
            <a:r>
              <a:rPr lang="en-US" dirty="0"/>
              <a:t>they would show me </a:t>
            </a:r>
            <a:r>
              <a:rPr lang="en-US" dirty="0">
                <a:solidFill>
                  <a:schemeClr val="accent6"/>
                </a:solidFill>
              </a:rPr>
              <a:t>compassion</a:t>
            </a:r>
            <a:r>
              <a:rPr lang="en-US" dirty="0"/>
              <a:t> and overlook my personal deformity.</a:t>
            </a:r>
            <a:endParaRPr lang="en-GB" dirty="0"/>
          </a:p>
        </p:txBody>
      </p:sp>
    </p:spTree>
    <p:extLst>
      <p:ext uri="{BB962C8B-B14F-4D97-AF65-F5344CB8AC3E}">
        <p14:creationId xmlns:p14="http://schemas.microsoft.com/office/powerpoint/2010/main" val="3920864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48" y="264147"/>
            <a:ext cx="10293991" cy="383024"/>
          </a:xfrm>
        </p:spPr>
        <p:txBody>
          <a:bodyPr>
            <a:normAutofit fontScale="90000"/>
          </a:bodyPr>
          <a:lstStyle/>
          <a:p>
            <a:r>
              <a:rPr lang="en-GB" dirty="0"/>
              <a:t>BQ6) Who is the Creature?</a:t>
            </a:r>
          </a:p>
        </p:txBody>
      </p:sp>
      <p:sp>
        <p:nvSpPr>
          <p:cNvPr id="3" name="Content Placeholder 2"/>
          <p:cNvSpPr>
            <a:spLocks noGrp="1"/>
          </p:cNvSpPr>
          <p:nvPr>
            <p:ph idx="1"/>
          </p:nvPr>
        </p:nvSpPr>
        <p:spPr/>
        <p:txBody>
          <a:bodyPr/>
          <a:lstStyle/>
          <a:p>
            <a:pPr marL="0" indent="0">
              <a:buNone/>
            </a:pPr>
            <a:r>
              <a:rPr lang="en-GB" dirty="0" smtClean="0"/>
              <a:t>How does the Creature view himself? Why?</a:t>
            </a:r>
            <a:endParaRPr lang="en-GB" b="1" dirty="0"/>
          </a:p>
        </p:txBody>
      </p:sp>
      <p:sp>
        <p:nvSpPr>
          <p:cNvPr id="4" name="TextBox 3"/>
          <p:cNvSpPr txBox="1"/>
          <p:nvPr/>
        </p:nvSpPr>
        <p:spPr>
          <a:xfrm>
            <a:off x="267746" y="1380067"/>
            <a:ext cx="9392721" cy="1477328"/>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 had admired the perfect forms of my cottagers—their </a:t>
            </a:r>
            <a:r>
              <a:rPr kumimoji="0" lang="en-US" sz="1800" b="0" i="0" u="none" strike="noStrike" kern="1200" cap="none" spc="0" normalizeH="0" baseline="0" noProof="0" dirty="0" smtClean="0">
                <a:ln>
                  <a:noFill/>
                </a:ln>
                <a:solidFill>
                  <a:srgbClr val="70AD47">
                    <a:lumMod val="75000"/>
                  </a:srgbClr>
                </a:solidFill>
                <a:effectLst/>
                <a:uLnTx/>
                <a:uFillTx/>
                <a:latin typeface="Calibri" panose="020F0502020204030204"/>
                <a:ea typeface="+mn-ea"/>
                <a:cs typeface="+mn-cs"/>
              </a:rPr>
              <a:t>grace, beauty, and delicate complexions</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but how was I terrified when I viewed myself in a transparent pool! At first I started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back, unable to believe that it was indeed I who was reflected in the mirror; and when 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became fully convinced that I was in reality </a:t>
            </a: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the monster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that I am, I was filled with the bitterest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sensations of despondence and mortification.</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267748" y="3087582"/>
            <a:ext cx="9392720" cy="1754326"/>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The strange system of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human society was explained to me. The words induced me to assess myself. Of my creation and creator I was absolutely ignorant, but I knew that I possessed no money, no friends, no kind of property. I was, besides, endued with a </a:t>
            </a: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figure hideously deformed and loathsome</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I was not even of the same nature as man.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What was I?</a:t>
            </a:r>
          </a:p>
        </p:txBody>
      </p:sp>
      <p:sp>
        <p:nvSpPr>
          <p:cNvPr id="7" name="TextBox 6"/>
          <p:cNvSpPr txBox="1"/>
          <p:nvPr/>
        </p:nvSpPr>
        <p:spPr>
          <a:xfrm>
            <a:off x="177800" y="5105400"/>
            <a:ext cx="9482667" cy="1477328"/>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Find the negative words the Creature uses and write them in your book.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Accursed creator! Why did you form a monster so hideous that even you turned from me in disgust… that when they should become acquainted with my admiration of their </a:t>
            </a:r>
            <a:r>
              <a:rPr kumimoji="0" lang="en-US" sz="1800" b="0" i="0" u="none" strike="noStrike" kern="1200" cap="none" spc="0" normalizeH="0" baseline="0" noProof="0" dirty="0" smtClean="0">
                <a:ln>
                  <a:noFill/>
                </a:ln>
                <a:solidFill>
                  <a:srgbClr val="70AD47"/>
                </a:solidFill>
                <a:effectLst/>
                <a:uLnTx/>
                <a:uFillTx/>
                <a:latin typeface="Calibri" panose="020F0502020204030204"/>
                <a:ea typeface="+mn-ea"/>
                <a:cs typeface="+mn-cs"/>
              </a:rPr>
              <a:t>virtues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they would show me </a:t>
            </a:r>
            <a:r>
              <a:rPr kumimoji="0" lang="en-US" sz="1800" b="0" i="0" u="none" strike="noStrike" kern="1200" cap="none" spc="0" normalizeH="0" baseline="0" noProof="0" dirty="0" smtClean="0">
                <a:ln>
                  <a:noFill/>
                </a:ln>
                <a:solidFill>
                  <a:srgbClr val="70AD47"/>
                </a:solidFill>
                <a:effectLst/>
                <a:uLnTx/>
                <a:uFillTx/>
                <a:latin typeface="Calibri" panose="020F0502020204030204"/>
                <a:ea typeface="+mn-ea"/>
                <a:cs typeface="+mn-cs"/>
              </a:rPr>
              <a:t>compassion</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and overlook my personal deformity.</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9750414" y="100376"/>
            <a:ext cx="2296176" cy="4247317"/>
          </a:xfrm>
          <a:prstGeom prst="rect">
            <a:avLst/>
          </a:prstGeom>
          <a:solidFill>
            <a:schemeClr val="accent4">
              <a:lumMod val="40000"/>
              <a:lumOff val="60000"/>
            </a:schemeClr>
          </a:solidFill>
        </p:spPr>
        <p:txBody>
          <a:bodyPr wrap="square" rtlCol="0">
            <a:spAutoFit/>
          </a:bodyPr>
          <a:lstStyle/>
          <a:p>
            <a:r>
              <a:rPr lang="en-GB" dirty="0" smtClean="0"/>
              <a:t>Task</a:t>
            </a:r>
          </a:p>
          <a:p>
            <a:endParaRPr lang="en-GB" dirty="0"/>
          </a:p>
          <a:p>
            <a:r>
              <a:rPr lang="en-GB" dirty="0" smtClean="0"/>
              <a:t>Write two </a:t>
            </a:r>
            <a:r>
              <a:rPr lang="en-GB" dirty="0">
                <a:solidFill>
                  <a:srgbClr val="70AD47">
                    <a:lumMod val="60000"/>
                    <a:lumOff val="40000"/>
                  </a:srgbClr>
                </a:solidFill>
              </a:rPr>
              <a:t>What? </a:t>
            </a:r>
            <a:r>
              <a:rPr lang="en-GB" dirty="0">
                <a:solidFill>
                  <a:srgbClr val="5B9BD5">
                    <a:lumMod val="60000"/>
                    <a:lumOff val="40000"/>
                  </a:srgbClr>
                </a:solidFill>
              </a:rPr>
              <a:t>How?</a:t>
            </a:r>
            <a:r>
              <a:rPr lang="en-GB" dirty="0">
                <a:solidFill>
                  <a:prstClr val="white"/>
                </a:solidFill>
              </a:rPr>
              <a:t> </a:t>
            </a:r>
            <a:r>
              <a:rPr lang="en-GB" dirty="0">
                <a:solidFill>
                  <a:srgbClr val="ED7D31">
                    <a:lumMod val="75000"/>
                  </a:srgbClr>
                </a:solidFill>
              </a:rPr>
              <a:t>Why</a:t>
            </a:r>
            <a:r>
              <a:rPr lang="en-GB" dirty="0" smtClean="0">
                <a:solidFill>
                  <a:srgbClr val="ED7D31">
                    <a:lumMod val="75000"/>
                  </a:srgbClr>
                </a:solidFill>
              </a:rPr>
              <a:t>? </a:t>
            </a:r>
            <a:r>
              <a:rPr lang="en-GB" dirty="0" smtClean="0"/>
              <a:t>Paragraphs answering the question</a:t>
            </a:r>
          </a:p>
          <a:p>
            <a:endParaRPr lang="en-GB" i="1" dirty="0" smtClean="0"/>
          </a:p>
          <a:p>
            <a:r>
              <a:rPr lang="en-GB" i="1" dirty="0" smtClean="0"/>
              <a:t>How does the Creature view himself? Why?</a:t>
            </a:r>
            <a:endParaRPr lang="en-GB" i="1" dirty="0"/>
          </a:p>
          <a:p>
            <a:endParaRPr lang="en-GB" i="1" dirty="0" smtClean="0"/>
          </a:p>
          <a:p>
            <a:r>
              <a:rPr lang="en-GB" dirty="0" smtClean="0"/>
              <a:t>One paragraph can be about the family and how they are different.</a:t>
            </a:r>
            <a:endParaRPr lang="en-GB" dirty="0" smtClean="0"/>
          </a:p>
        </p:txBody>
      </p:sp>
    </p:spTree>
    <p:extLst>
      <p:ext uri="{BB962C8B-B14F-4D97-AF65-F5344CB8AC3E}">
        <p14:creationId xmlns:p14="http://schemas.microsoft.com/office/powerpoint/2010/main" val="3451228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54602" y="0"/>
            <a:ext cx="0" cy="6858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Diagram 9"/>
          <p:cNvGraphicFramePr/>
          <p:nvPr>
            <p:extLst/>
          </p:nvPr>
        </p:nvGraphicFramePr>
        <p:xfrm>
          <a:off x="4428733" y="568897"/>
          <a:ext cx="2876776" cy="4018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4284081" y="120496"/>
            <a:ext cx="20165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What? How? Why?</a:t>
            </a:r>
          </a:p>
        </p:txBody>
      </p:sp>
      <p:sp>
        <p:nvSpPr>
          <p:cNvPr id="19" name="Rectangle 18"/>
          <p:cNvSpPr/>
          <p:nvPr/>
        </p:nvSpPr>
        <p:spPr>
          <a:xfrm>
            <a:off x="893885" y="369319"/>
            <a:ext cx="2621507"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WHAT? Sentence Starters: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The reader gets the impression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The reader is positioned to feel/imagine…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The writer causes the reader to consider… </a:t>
            </a:r>
          </a:p>
        </p:txBody>
      </p:sp>
      <p:sp>
        <p:nvSpPr>
          <p:cNvPr id="20" name="Rectangle 19"/>
          <p:cNvSpPr/>
          <p:nvPr/>
        </p:nvSpPr>
        <p:spPr>
          <a:xfrm>
            <a:off x="834825" y="3316308"/>
            <a:ext cx="3630076"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WHY? Sentence Starters: </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The writer may want us to understand…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This is the turning point in the text because...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Alternatively/possibly/on the other hand/equally… </a:t>
            </a:r>
          </a:p>
        </p:txBody>
      </p:sp>
      <p:graphicFrame>
        <p:nvGraphicFramePr>
          <p:cNvPr id="23" name="Table 22"/>
          <p:cNvGraphicFramePr>
            <a:graphicFrameLocks noGrp="1"/>
          </p:cNvGraphicFramePr>
          <p:nvPr>
            <p:extLst/>
          </p:nvPr>
        </p:nvGraphicFramePr>
        <p:xfrm>
          <a:off x="8108569" y="305162"/>
          <a:ext cx="2121568" cy="4396740"/>
        </p:xfrm>
        <a:graphic>
          <a:graphicData uri="http://schemas.openxmlformats.org/drawingml/2006/table">
            <a:tbl>
              <a:tblPr firstRow="1" bandRow="1">
                <a:tableStyleId>{5C22544A-7EE6-4342-B048-85BDC9FD1C3A}</a:tableStyleId>
              </a:tblPr>
              <a:tblGrid>
                <a:gridCol w="1060784">
                  <a:extLst>
                    <a:ext uri="{9D8B030D-6E8A-4147-A177-3AD203B41FA5}">
                      <a16:colId xmlns:a16="http://schemas.microsoft.com/office/drawing/2014/main" val="2204232235"/>
                    </a:ext>
                  </a:extLst>
                </a:gridCol>
                <a:gridCol w="1060784">
                  <a:extLst>
                    <a:ext uri="{9D8B030D-6E8A-4147-A177-3AD203B41FA5}">
                      <a16:colId xmlns:a16="http://schemas.microsoft.com/office/drawing/2014/main" val="4275767400"/>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LANGUAGE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228466019"/>
                  </a:ext>
                </a:extLst>
              </a:tr>
              <a:tr h="0">
                <a:tc>
                  <a:txBody>
                    <a:bodyPr/>
                    <a:lstStyle/>
                    <a:p>
                      <a:pPr marL="635" lvl="0"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word</a:t>
                      </a:r>
                    </a:p>
                    <a:p>
                      <a:pPr marL="635" lvl="0"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phrases</a:t>
                      </a:r>
                    </a:p>
                    <a:p>
                      <a:pPr marL="635" lvl="0"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symbol</a:t>
                      </a:r>
                    </a:p>
                  </a:txBody>
                  <a:tcP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 lvl="0"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imagery</a:t>
                      </a:r>
                    </a:p>
                    <a:p>
                      <a:pPr marL="635" lvl="0"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repetitions</a:t>
                      </a:r>
                    </a:p>
                    <a:p>
                      <a:pPr marL="635" lvl="0"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contrast</a:t>
                      </a:r>
                    </a:p>
                    <a:p>
                      <a:pPr marL="635" lvl="0" algn="l">
                        <a:lnSpc>
                          <a:spcPct val="107000"/>
                        </a:lnSpc>
                        <a:spcAft>
                          <a:spcPts val="0"/>
                        </a:spcAft>
                      </a:pPr>
                      <a:endPar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 lvl="0" algn="l">
                        <a:lnSpc>
                          <a:spcPct val="107000"/>
                        </a:lnSpc>
                        <a:spcAft>
                          <a:spcPts val="0"/>
                        </a:spcAft>
                      </a:pPr>
                      <a:endPar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4715024"/>
                  </a:ext>
                </a:extLst>
              </a:tr>
              <a:tr h="0">
                <a:tc gridSpan="2">
                  <a:txBody>
                    <a:bodyPr/>
                    <a:lstStyle/>
                    <a:p>
                      <a:pPr algn="l"/>
                      <a:r>
                        <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a:t>
                      </a:r>
                      <a:endParaRPr lang="en-GB" sz="10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41786318"/>
                  </a:ext>
                </a:extLst>
              </a:tr>
              <a:tr h="378351">
                <a:tc>
                  <a:txBody>
                    <a:bodyPr/>
                    <a:lstStyle/>
                    <a:p>
                      <a:pPr marL="635"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genre features</a:t>
                      </a:r>
                    </a:p>
                    <a:p>
                      <a:pPr marL="635"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characterisation</a:t>
                      </a:r>
                    </a:p>
                    <a:p>
                      <a:pPr marL="635"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narrative voice</a:t>
                      </a:r>
                    </a:p>
                  </a:txBody>
                  <a:tcP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 algn="l">
                        <a:lnSpc>
                          <a:spcPct val="107000"/>
                        </a:lnSpc>
                        <a:spcAft>
                          <a:spcPts val="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atmosphere</a:t>
                      </a:r>
                    </a:p>
                    <a:p>
                      <a:pPr marL="635" marR="0" indent="0" algn="l" defTabSz="914400" rtl="0" eaLnBrk="1" fontAlgn="auto" latinLnBrk="0" hangingPunct="1">
                        <a:lnSpc>
                          <a:spcPct val="107000"/>
                        </a:lnSpc>
                        <a:spcBef>
                          <a:spcPts val="0"/>
                        </a:spcBef>
                        <a:spcAft>
                          <a:spcPts val="0"/>
                        </a:spcAft>
                        <a:buClrTx/>
                        <a:buSzTx/>
                        <a:buFontTx/>
                        <a:buNone/>
                        <a:tabLst/>
                        <a:defRPr/>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tension</a:t>
                      </a:r>
                    </a:p>
                    <a:p>
                      <a:pPr marL="635" marR="0" indent="0" algn="l" defTabSz="914400" rtl="0" eaLnBrk="1" fontAlgn="auto" latinLnBrk="0" hangingPunct="1">
                        <a:lnSpc>
                          <a:spcPct val="107000"/>
                        </a:lnSpc>
                        <a:spcBef>
                          <a:spcPts val="0"/>
                        </a:spcBef>
                        <a:spcAft>
                          <a:spcPts val="0"/>
                        </a:spcAft>
                        <a:buClrTx/>
                        <a:buSzTx/>
                        <a:buFontTx/>
                        <a:buNone/>
                        <a:tabLst/>
                        <a:defRPr/>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setting</a:t>
                      </a:r>
                    </a:p>
                    <a:p>
                      <a:pPr marL="635" marR="0" indent="0" algn="l" defTabSz="914400" rtl="0" eaLnBrk="1" fontAlgn="auto" latinLnBrk="0" hangingPunct="1">
                        <a:lnSpc>
                          <a:spcPct val="107000"/>
                        </a:lnSpc>
                        <a:spcBef>
                          <a:spcPts val="0"/>
                        </a:spcBef>
                        <a:spcAft>
                          <a:spcPts val="0"/>
                        </a:spcAft>
                        <a:buClrTx/>
                        <a:buSzTx/>
                        <a:buFontTx/>
                        <a:buNone/>
                        <a:tabLst/>
                        <a:defRPr/>
                      </a:pPr>
                      <a:endPar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 marR="0" indent="0" algn="l" defTabSz="914400" rtl="0" eaLnBrk="1" fontAlgn="auto" latinLnBrk="0" hangingPunct="1">
                        <a:lnSpc>
                          <a:spcPct val="107000"/>
                        </a:lnSpc>
                        <a:spcBef>
                          <a:spcPts val="0"/>
                        </a:spcBef>
                        <a:spcAft>
                          <a:spcPts val="0"/>
                        </a:spcAft>
                        <a:buClrTx/>
                        <a:buSzTx/>
                        <a:buFontTx/>
                        <a:buNone/>
                        <a:tabLst/>
                        <a:defRPr/>
                      </a:pPr>
                      <a:endPar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653565"/>
                  </a:ext>
                </a:extLst>
              </a:tr>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STRUCTURE</a:t>
                      </a: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1616032615"/>
                  </a:ext>
                </a:extLst>
              </a:tr>
              <a:tr h="0">
                <a:tc>
                  <a:txBody>
                    <a:bodyPr/>
                    <a:lstStyle/>
                    <a:p>
                      <a:pPr marL="635" marR="0" indent="0" algn="l" defTabSz="1280160" rtl="0" eaLnBrk="1" fontAlgn="auto" latinLnBrk="0" hangingPunct="1">
                        <a:lnSpc>
                          <a:spcPct val="107000"/>
                        </a:lnSpc>
                        <a:spcBef>
                          <a:spcPts val="0"/>
                        </a:spcBef>
                        <a:spcAft>
                          <a:spcPts val="0"/>
                        </a:spcAft>
                        <a:buClrTx/>
                        <a:buSzTx/>
                        <a:buFontTx/>
                        <a:buNone/>
                        <a:tabLst/>
                        <a:defRPr/>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shifts</a:t>
                      </a:r>
                    </a:p>
                    <a:p>
                      <a:pPr marL="635" marR="0" indent="0" algn="l" defTabSz="1280160" rtl="0" eaLnBrk="1" fontAlgn="auto" latinLnBrk="0" hangingPunct="1">
                        <a:lnSpc>
                          <a:spcPct val="107000"/>
                        </a:lnSpc>
                        <a:spcBef>
                          <a:spcPts val="0"/>
                        </a:spcBef>
                        <a:spcAft>
                          <a:spcPts val="0"/>
                        </a:spcAft>
                        <a:buClrTx/>
                        <a:buSzTx/>
                        <a:buFontTx/>
                        <a:buNone/>
                        <a:tabLst/>
                        <a:defRPr/>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developments</a:t>
                      </a:r>
                    </a:p>
                    <a:p>
                      <a:pPr marL="635" marR="0" indent="0" algn="l" defTabSz="1280160" rtl="0" eaLnBrk="1" fontAlgn="auto" latinLnBrk="0" hangingPunct="1">
                        <a:lnSpc>
                          <a:spcPct val="107000"/>
                        </a:lnSpc>
                        <a:spcBef>
                          <a:spcPts val="0"/>
                        </a:spcBef>
                        <a:spcAft>
                          <a:spcPts val="0"/>
                        </a:spcAft>
                        <a:buClrTx/>
                        <a:buSzTx/>
                        <a:buFontTx/>
                        <a:buNone/>
                        <a:tabLst/>
                        <a:defRPr/>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chronology</a:t>
                      </a:r>
                    </a:p>
                  </a:txBody>
                  <a:tcP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 marR="0" indent="0" algn="l" defTabSz="1280160" rtl="0" eaLnBrk="1" fontAlgn="auto" latinLnBrk="0" hangingPunct="1">
                        <a:lnSpc>
                          <a:spcPct val="107000"/>
                        </a:lnSpc>
                        <a:spcBef>
                          <a:spcPts val="0"/>
                        </a:spcBef>
                        <a:spcAft>
                          <a:spcPts val="0"/>
                        </a:spcAft>
                        <a:buClrTx/>
                        <a:buSzTx/>
                        <a:buFontTx/>
                        <a:buNone/>
                        <a:tabLst/>
                        <a:defRPr/>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cause</a:t>
                      </a:r>
                      <a:r>
                        <a:rPr lang="en-GB"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e</a:t>
                      </a: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ffect</a:t>
                      </a:r>
                    </a:p>
                    <a:p>
                      <a:pPr marL="635" marR="0" indent="0" algn="l" defTabSz="1280160" rtl="0" eaLnBrk="1" fontAlgn="auto" latinLnBrk="0" hangingPunct="1">
                        <a:lnSpc>
                          <a:spcPct val="107000"/>
                        </a:lnSpc>
                        <a:spcBef>
                          <a:spcPts val="0"/>
                        </a:spcBef>
                        <a:spcAft>
                          <a:spcPts val="0"/>
                        </a:spcAft>
                        <a:buClrTx/>
                        <a:buSzTx/>
                        <a:buFontTx/>
                        <a:buNone/>
                        <a:tabLst/>
                        <a:defRPr/>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foreshadowing</a:t>
                      </a:r>
                    </a:p>
                    <a:p>
                      <a:pPr marL="635" marR="0" indent="0" algn="l" defTabSz="1280160" rtl="0" eaLnBrk="1" fontAlgn="auto" latinLnBrk="0" hangingPunct="1">
                        <a:lnSpc>
                          <a:spcPct val="107000"/>
                        </a:lnSpc>
                        <a:spcBef>
                          <a:spcPts val="0"/>
                        </a:spcBef>
                        <a:spcAft>
                          <a:spcPts val="0"/>
                        </a:spcAft>
                        <a:buClrTx/>
                        <a:buSzTx/>
                        <a:buFontTx/>
                        <a:buNone/>
                        <a:tabLst/>
                        <a:defRPr/>
                      </a:pPr>
                      <a:r>
                        <a:rPr lang="en-GB" sz="1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repetition</a:t>
                      </a:r>
                    </a:p>
                    <a:p>
                      <a:pPr marL="635" marR="0" indent="0" algn="l" defTabSz="1280160" rtl="0" eaLnBrk="1" fontAlgn="auto" latinLnBrk="0" hangingPunct="1">
                        <a:lnSpc>
                          <a:spcPct val="107000"/>
                        </a:lnSpc>
                        <a:spcBef>
                          <a:spcPts val="0"/>
                        </a:spcBef>
                        <a:spcAft>
                          <a:spcPts val="0"/>
                        </a:spcAft>
                        <a:buClrTx/>
                        <a:buSzTx/>
                        <a:buFontTx/>
                        <a:buNone/>
                        <a:tabLst/>
                        <a:defRPr/>
                      </a:pPr>
                      <a:endPar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 marR="0" indent="0" algn="l" defTabSz="1280160" rtl="0" eaLnBrk="1" fontAlgn="auto" latinLnBrk="0" hangingPunct="1">
                        <a:lnSpc>
                          <a:spcPct val="107000"/>
                        </a:lnSpc>
                        <a:spcBef>
                          <a:spcPts val="0"/>
                        </a:spcBef>
                        <a:spcAft>
                          <a:spcPts val="0"/>
                        </a:spcAft>
                        <a:buClrTx/>
                        <a:buSzTx/>
                        <a:buFontTx/>
                        <a:buNone/>
                        <a:tabLst/>
                        <a:defRPr/>
                      </a:pPr>
                      <a:endPar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3724156"/>
                  </a:ext>
                </a:extLst>
              </a:tr>
              <a:tr h="0">
                <a:tc gridSpan="2">
                  <a:txBody>
                    <a:bodyPr/>
                    <a:lstStyle/>
                    <a:p>
                      <a:pPr algn="l"/>
                      <a:r>
                        <a:rPr lang="en-GB" sz="1000" b="1" dirty="0"/>
                        <a:t>ANALYTICAL VERBS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1722981119"/>
                  </a:ext>
                </a:extLst>
              </a:tr>
              <a:tr h="0">
                <a:tc>
                  <a:txBody>
                    <a:bodyPr/>
                    <a:lstStyle/>
                    <a:p>
                      <a:r>
                        <a:rPr lang="en-GB" sz="1000" dirty="0"/>
                        <a:t>implies</a:t>
                      </a:r>
                    </a:p>
                    <a:p>
                      <a:r>
                        <a:rPr lang="en-GB" sz="1000" dirty="0"/>
                        <a:t>suggest</a:t>
                      </a:r>
                    </a:p>
                    <a:p>
                      <a:r>
                        <a:rPr lang="en-GB" sz="1000" dirty="0"/>
                        <a:t>symbolises </a:t>
                      </a:r>
                    </a:p>
                  </a:txBody>
                  <a:tcP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t>portrays</a:t>
                      </a:r>
                    </a:p>
                    <a:p>
                      <a:r>
                        <a:rPr lang="en-GB" sz="1000" dirty="0"/>
                        <a:t>reinforces </a:t>
                      </a:r>
                    </a:p>
                    <a:p>
                      <a:r>
                        <a:rPr lang="en-GB" sz="1000" dirty="0"/>
                        <a:t>evokes </a:t>
                      </a:r>
                    </a:p>
                    <a:p>
                      <a:endParaRPr lang="en-GB" sz="1000" dirty="0"/>
                    </a:p>
                  </a:txBody>
                  <a:tcP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7734562"/>
                  </a:ext>
                </a:extLst>
              </a:tr>
            </a:tbl>
          </a:graphicData>
        </a:graphic>
      </p:graphicFrame>
      <p:sp>
        <p:nvSpPr>
          <p:cNvPr id="32" name="Rectangle 31"/>
          <p:cNvSpPr/>
          <p:nvPr/>
        </p:nvSpPr>
        <p:spPr>
          <a:xfrm>
            <a:off x="893885" y="1807049"/>
            <a:ext cx="3190374"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HOW? Sentence Starters: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select at least one element from Language/Form/Structure + Analytical Verb)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It could be argued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In relation to context, the use of…</a:t>
            </a:r>
          </a:p>
        </p:txBody>
      </p:sp>
      <p:graphicFrame>
        <p:nvGraphicFramePr>
          <p:cNvPr id="14" name="Table 13"/>
          <p:cNvGraphicFramePr>
            <a:graphicFrameLocks noGrp="1"/>
          </p:cNvGraphicFramePr>
          <p:nvPr>
            <p:extLst/>
          </p:nvPr>
        </p:nvGraphicFramePr>
        <p:xfrm>
          <a:off x="461290" y="4655599"/>
          <a:ext cx="9662161" cy="2107886"/>
        </p:xfrm>
        <a:graphic>
          <a:graphicData uri="http://schemas.openxmlformats.org/drawingml/2006/table">
            <a:tbl>
              <a:tblPr firstRow="1" bandRow="1">
                <a:tableStyleId>{5C22544A-7EE6-4342-B048-85BDC9FD1C3A}</a:tableStyleId>
              </a:tblPr>
              <a:tblGrid>
                <a:gridCol w="839002">
                  <a:extLst>
                    <a:ext uri="{9D8B030D-6E8A-4147-A177-3AD203B41FA5}">
                      <a16:colId xmlns:a16="http://schemas.microsoft.com/office/drawing/2014/main" val="2755929166"/>
                    </a:ext>
                  </a:extLst>
                </a:gridCol>
                <a:gridCol w="1576137">
                  <a:extLst>
                    <a:ext uri="{9D8B030D-6E8A-4147-A177-3AD203B41FA5}">
                      <a16:colId xmlns:a16="http://schemas.microsoft.com/office/drawing/2014/main" val="2571260789"/>
                    </a:ext>
                  </a:extLst>
                </a:gridCol>
                <a:gridCol w="2110776">
                  <a:extLst>
                    <a:ext uri="{9D8B030D-6E8A-4147-A177-3AD203B41FA5}">
                      <a16:colId xmlns:a16="http://schemas.microsoft.com/office/drawing/2014/main" val="413813434"/>
                    </a:ext>
                  </a:extLst>
                </a:gridCol>
                <a:gridCol w="1221971">
                  <a:extLst>
                    <a:ext uri="{9D8B030D-6E8A-4147-A177-3AD203B41FA5}">
                      <a16:colId xmlns:a16="http://schemas.microsoft.com/office/drawing/2014/main" val="3065402407"/>
                    </a:ext>
                  </a:extLst>
                </a:gridCol>
                <a:gridCol w="2180121">
                  <a:extLst>
                    <a:ext uri="{9D8B030D-6E8A-4147-A177-3AD203B41FA5}">
                      <a16:colId xmlns:a16="http://schemas.microsoft.com/office/drawing/2014/main" val="2819561847"/>
                    </a:ext>
                  </a:extLst>
                </a:gridCol>
                <a:gridCol w="1734154">
                  <a:extLst>
                    <a:ext uri="{9D8B030D-6E8A-4147-A177-3AD203B41FA5}">
                      <a16:colId xmlns:a16="http://schemas.microsoft.com/office/drawing/2014/main" val="2892221214"/>
                    </a:ext>
                  </a:extLst>
                </a:gridCol>
              </a:tblGrid>
              <a:tr h="439167">
                <a:tc gridSpan="6">
                  <a:txBody>
                    <a:bodyPr/>
                    <a:lstStyle/>
                    <a:p>
                      <a:pPr algn="ctr"/>
                      <a:r>
                        <a:rPr lang="en-GB" sz="1400" dirty="0">
                          <a:solidFill>
                            <a:schemeClr val="tx1"/>
                          </a:solidFill>
                        </a:rPr>
                        <a:t>TOPIC SENTENCES</a:t>
                      </a:r>
                    </a:p>
                    <a:p>
                      <a:pPr algn="ctr"/>
                      <a:r>
                        <a:rPr lang="en-GB" sz="1000" b="0" dirty="0">
                          <a:solidFill>
                            <a:schemeClr val="tx1"/>
                          </a:solidFill>
                        </a:rPr>
                        <a:t>Example</a:t>
                      </a:r>
                      <a:r>
                        <a:rPr lang="en-GB" sz="1000" b="0" baseline="0" dirty="0">
                          <a:solidFill>
                            <a:schemeClr val="tx1"/>
                          </a:solidFill>
                        </a:rPr>
                        <a:t> question: </a:t>
                      </a:r>
                      <a:r>
                        <a:rPr lang="en-GB" sz="1000" b="0" i="1" baseline="0" dirty="0">
                          <a:solidFill>
                            <a:schemeClr val="tx1"/>
                          </a:solidFill>
                        </a:rPr>
                        <a:t>How is Lady Macbeth presented?</a:t>
                      </a:r>
                      <a:endParaRPr lang="en-GB" sz="1000" b="0" i="1" dirty="0">
                        <a:solidFill>
                          <a:schemeClr val="tx1"/>
                        </a:solidFill>
                      </a:endParaRPr>
                    </a:p>
                  </a:txBody>
                  <a:tcPr marL="132080" marR="132080" marT="66040" marB="6604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6233076"/>
                  </a:ext>
                </a:extLst>
              </a:tr>
              <a:tr h="566901">
                <a:tc rowSpan="2">
                  <a:txBody>
                    <a:bodyPr/>
                    <a:lstStyle/>
                    <a:p>
                      <a:r>
                        <a:rPr lang="en-GB" sz="1000" dirty="0">
                          <a:solidFill>
                            <a:schemeClr val="tx1"/>
                          </a:solidFill>
                        </a:rPr>
                        <a:t>Element </a:t>
                      </a:r>
                    </a:p>
                    <a:p>
                      <a:endParaRPr lang="en-GB" sz="1000" dirty="0">
                        <a:solidFill>
                          <a:schemeClr val="tx1"/>
                        </a:solidFill>
                      </a:endParaRPr>
                    </a:p>
                    <a:p>
                      <a:r>
                        <a:rPr lang="en-GB" sz="1000" dirty="0">
                          <a:solidFill>
                            <a:schemeClr val="tx1"/>
                          </a:solidFill>
                        </a:rPr>
                        <a:t>and</a:t>
                      </a:r>
                    </a:p>
                    <a:p>
                      <a:endParaRPr lang="en-GB" sz="1000" dirty="0">
                        <a:solidFill>
                          <a:schemeClr val="tx1"/>
                        </a:solidFill>
                      </a:endParaRPr>
                    </a:p>
                    <a:p>
                      <a:r>
                        <a:rPr lang="en-GB" sz="1000" dirty="0">
                          <a:solidFill>
                            <a:schemeClr val="tx1"/>
                          </a:solidFill>
                        </a:rPr>
                        <a:t>Example</a:t>
                      </a:r>
                    </a:p>
                  </a:txBody>
                  <a:tcPr marL="132080" marR="132080" marT="66040" marB="66040" anchor="ctr">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solidFill>
                            <a:schemeClr val="tx1"/>
                          </a:solidFill>
                        </a:rPr>
                        <a:t>Part</a:t>
                      </a:r>
                      <a:r>
                        <a:rPr lang="en-GB" sz="1000" b="1" baseline="0" dirty="0">
                          <a:solidFill>
                            <a:schemeClr val="tx1"/>
                          </a:solidFill>
                        </a:rPr>
                        <a:t> 1- WHEN?</a:t>
                      </a:r>
                    </a:p>
                    <a:p>
                      <a:r>
                        <a:rPr lang="en-GB" sz="1000" b="1" baseline="0" dirty="0">
                          <a:solidFill>
                            <a:schemeClr val="tx1"/>
                          </a:solidFill>
                        </a:rPr>
                        <a:t> </a:t>
                      </a:r>
                      <a:r>
                        <a:rPr lang="en-GB" sz="1000" b="0" baseline="0" dirty="0">
                          <a:solidFill>
                            <a:schemeClr val="tx1"/>
                          </a:solidFill>
                        </a:rPr>
                        <a:t>I</a:t>
                      </a:r>
                      <a:r>
                        <a:rPr lang="en-GB" sz="1000" dirty="0">
                          <a:solidFill>
                            <a:schemeClr val="tx1"/>
                          </a:solidFill>
                        </a:rPr>
                        <a:t>dentify a moment/part in</a:t>
                      </a:r>
                      <a:r>
                        <a:rPr lang="en-GB" sz="1000" baseline="0" dirty="0">
                          <a:solidFill>
                            <a:schemeClr val="tx1"/>
                          </a:solidFill>
                        </a:rPr>
                        <a:t> the text.</a:t>
                      </a:r>
                      <a:endParaRPr lang="en-GB" sz="1000" dirty="0">
                        <a:solidFill>
                          <a:schemeClr val="tx1"/>
                        </a:solidFill>
                      </a:endParaRP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solidFill>
                            <a:schemeClr val="tx1"/>
                          </a:solidFill>
                        </a:rPr>
                        <a:t>Part</a:t>
                      </a:r>
                      <a:r>
                        <a:rPr lang="en-GB" sz="1000" b="1" baseline="0" dirty="0">
                          <a:solidFill>
                            <a:schemeClr val="tx1"/>
                          </a:solidFill>
                        </a:rPr>
                        <a:t> 2- WHAT?</a:t>
                      </a:r>
                    </a:p>
                    <a:p>
                      <a:r>
                        <a:rPr lang="en-GB" sz="1000" dirty="0">
                          <a:solidFill>
                            <a:schemeClr val="tx1"/>
                          </a:solidFill>
                        </a:rPr>
                        <a:t> ….specific</a:t>
                      </a:r>
                      <a:r>
                        <a:rPr lang="en-GB" sz="1000" baseline="0" dirty="0">
                          <a:solidFill>
                            <a:schemeClr val="tx1"/>
                          </a:solidFill>
                        </a:rPr>
                        <a:t> comment in relation to the question…</a:t>
                      </a:r>
                      <a:endParaRPr lang="en-GB" sz="1000" dirty="0">
                        <a:solidFill>
                          <a:schemeClr val="tx1"/>
                        </a:solidFill>
                      </a:endParaRP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solidFill>
                            <a:schemeClr val="tx1"/>
                          </a:solidFill>
                        </a:rPr>
                        <a:t>Part 3- WHO?</a:t>
                      </a:r>
                      <a:endParaRPr lang="en-GB" sz="1000" b="0" dirty="0">
                        <a:solidFill>
                          <a:schemeClr val="tx1"/>
                        </a:solidFill>
                      </a:endParaRPr>
                    </a:p>
                    <a:p>
                      <a:r>
                        <a:rPr lang="en-GB" sz="1000" dirty="0">
                          <a:solidFill>
                            <a:schemeClr val="tx1"/>
                          </a:solidFill>
                        </a:rPr>
                        <a:t>relate back to the writer</a:t>
                      </a: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solidFill>
                            <a:schemeClr val="tx1"/>
                          </a:solidFill>
                        </a:rPr>
                        <a:t>Part 4- HOW?</a:t>
                      </a:r>
                    </a:p>
                    <a:p>
                      <a:r>
                        <a:rPr lang="en-GB" sz="1000" dirty="0">
                          <a:solidFill>
                            <a:schemeClr val="tx1"/>
                          </a:solidFill>
                        </a:rPr>
                        <a:t> …Identify </a:t>
                      </a:r>
                      <a:r>
                        <a:rPr lang="en-GB" sz="1000" b="1" dirty="0">
                          <a:solidFill>
                            <a:schemeClr val="tx1"/>
                          </a:solidFill>
                        </a:rPr>
                        <a:t>technique</a:t>
                      </a:r>
                      <a:r>
                        <a:rPr lang="en-GB" sz="1000" baseline="0" dirty="0">
                          <a:solidFill>
                            <a:schemeClr val="tx1"/>
                          </a:solidFill>
                        </a:rPr>
                        <a:t> and </a:t>
                      </a:r>
                      <a:r>
                        <a:rPr lang="en-GB" sz="1000" i="1" baseline="0" dirty="0">
                          <a:solidFill>
                            <a:schemeClr val="tx1"/>
                          </a:solidFill>
                        </a:rPr>
                        <a:t>add in embedded evidence</a:t>
                      </a:r>
                      <a:r>
                        <a:rPr lang="en-GB" sz="1000" baseline="0" dirty="0">
                          <a:solidFill>
                            <a:schemeClr val="tx1"/>
                          </a:solidFill>
                        </a:rPr>
                        <a:t> ….</a:t>
                      </a:r>
                      <a:endParaRPr lang="en-GB" sz="1000" dirty="0">
                        <a:solidFill>
                          <a:schemeClr val="tx1"/>
                        </a:solidFill>
                      </a:endParaRP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1" dirty="0">
                          <a:solidFill>
                            <a:schemeClr val="tx1"/>
                          </a:solidFill>
                        </a:rPr>
                        <a:t>Part 5- WHY?</a:t>
                      </a:r>
                      <a:endParaRPr lang="en-GB" sz="1000" b="0" dirty="0">
                        <a:solidFill>
                          <a:schemeClr val="tx1"/>
                        </a:solidFill>
                      </a:endParaRPr>
                    </a:p>
                    <a:p>
                      <a:r>
                        <a:rPr lang="en-GB" sz="1000" dirty="0">
                          <a:solidFill>
                            <a:schemeClr val="tx1"/>
                          </a:solidFill>
                        </a:rPr>
                        <a:t>analytical</a:t>
                      </a:r>
                      <a:r>
                        <a:rPr lang="en-GB" sz="1000" baseline="0" dirty="0">
                          <a:solidFill>
                            <a:schemeClr val="tx1"/>
                          </a:solidFill>
                        </a:rPr>
                        <a:t> verb… which leads to exploration</a:t>
                      </a:r>
                      <a:endParaRPr lang="en-GB" sz="1000" dirty="0">
                        <a:solidFill>
                          <a:schemeClr val="tx1"/>
                        </a:solidFill>
                      </a:endParaRP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9678998"/>
                  </a:ext>
                </a:extLst>
              </a:tr>
              <a:tr h="510383">
                <a:tc vMerge="1">
                  <a:txBody>
                    <a:bodyPr/>
                    <a:lstStyle/>
                    <a:p>
                      <a:endParaRPr lang="en-GB" sz="1000" dirty="0">
                        <a:solidFill>
                          <a:schemeClr val="tx1"/>
                        </a:solidFill>
                      </a:endParaRPr>
                    </a:p>
                  </a:txBody>
                  <a:tcPr marL="132080" marR="132080" marT="66040" marB="660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1" dirty="0">
                          <a:solidFill>
                            <a:schemeClr val="tx1"/>
                          </a:solidFill>
                        </a:rPr>
                        <a:t>When</a:t>
                      </a:r>
                      <a:r>
                        <a:rPr lang="en-GB" sz="1000" baseline="0" dirty="0">
                          <a:solidFill>
                            <a:schemeClr val="tx1"/>
                          </a:solidFill>
                        </a:rPr>
                        <a:t> Macbeth</a:t>
                      </a:r>
                      <a:r>
                        <a:rPr lang="en-GB" sz="1000" dirty="0">
                          <a:solidFill>
                            <a:schemeClr val="tx1"/>
                          </a:solidFill>
                        </a:rPr>
                        <a:t> returns</a:t>
                      </a:r>
                      <a:r>
                        <a:rPr lang="en-GB" sz="1000" baseline="0" dirty="0">
                          <a:solidFill>
                            <a:schemeClr val="tx1"/>
                          </a:solidFill>
                        </a:rPr>
                        <a:t> from killing King Duncan</a:t>
                      </a:r>
                      <a:endParaRPr lang="en-GB" sz="1000" dirty="0">
                        <a:solidFill>
                          <a:schemeClr val="tx1"/>
                        </a:solidFill>
                      </a:endParaRP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solidFill>
                            <a:schemeClr val="tx1"/>
                          </a:solidFill>
                        </a:rPr>
                        <a:t>,</a:t>
                      </a:r>
                      <a:r>
                        <a:rPr lang="en-GB" sz="1000" baseline="0" dirty="0">
                          <a:solidFill>
                            <a:schemeClr val="tx1"/>
                          </a:solidFill>
                        </a:rPr>
                        <a:t> we witness </a:t>
                      </a:r>
                      <a:r>
                        <a:rPr lang="en-GB" sz="1000" b="1" dirty="0">
                          <a:solidFill>
                            <a:schemeClr val="tx1"/>
                          </a:solidFill>
                        </a:rPr>
                        <a:t>Lady</a:t>
                      </a:r>
                      <a:r>
                        <a:rPr lang="en-GB" sz="1000" b="1" baseline="0" dirty="0">
                          <a:solidFill>
                            <a:schemeClr val="tx1"/>
                          </a:solidFill>
                        </a:rPr>
                        <a:t> Macbeth’s control</a:t>
                      </a:r>
                      <a:r>
                        <a:rPr lang="en-GB" sz="1000" baseline="0" dirty="0">
                          <a:solidFill>
                            <a:schemeClr val="tx1"/>
                          </a:solidFill>
                        </a:rPr>
                        <a:t> over her husband….</a:t>
                      </a:r>
                      <a:endParaRPr lang="en-GB" sz="1000" dirty="0">
                        <a:solidFill>
                          <a:schemeClr val="tx1"/>
                        </a:solidFill>
                      </a:endParaRP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solidFill>
                            <a:schemeClr val="tx1"/>
                          </a:solidFill>
                        </a:rPr>
                        <a:t>through</a:t>
                      </a:r>
                      <a:r>
                        <a:rPr lang="en-GB" sz="1000" baseline="0" dirty="0">
                          <a:solidFill>
                            <a:schemeClr val="tx1"/>
                          </a:solidFill>
                        </a:rPr>
                        <a:t> </a:t>
                      </a:r>
                      <a:r>
                        <a:rPr lang="en-GB" sz="1000" b="1" dirty="0">
                          <a:solidFill>
                            <a:schemeClr val="tx1"/>
                          </a:solidFill>
                        </a:rPr>
                        <a:t>Shakespeare’s</a:t>
                      </a:r>
                      <a:r>
                        <a:rPr lang="en-GB" sz="1000" dirty="0">
                          <a:solidFill>
                            <a:schemeClr val="tx1"/>
                          </a:solidFill>
                        </a:rPr>
                        <a:t>….</a:t>
                      </a: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280160" rtl="0" eaLnBrk="1" latinLnBrk="0" hangingPunct="1"/>
                      <a:r>
                        <a:rPr lang="en-GB" sz="1000" kern="1200" dirty="0">
                          <a:solidFill>
                            <a:schemeClr val="tx1"/>
                          </a:solidFill>
                          <a:latin typeface="+mn-lt"/>
                          <a:ea typeface="+mn-ea"/>
                          <a:cs typeface="+mn-cs"/>
                        </a:rPr>
                        <a:t>….use of the </a:t>
                      </a:r>
                      <a:r>
                        <a:rPr lang="en-GB" sz="1000" b="1" kern="1200" dirty="0">
                          <a:solidFill>
                            <a:schemeClr val="tx1"/>
                          </a:solidFill>
                          <a:latin typeface="+mn-lt"/>
                          <a:ea typeface="+mn-ea"/>
                          <a:cs typeface="+mn-cs"/>
                        </a:rPr>
                        <a:t>imperative</a:t>
                      </a:r>
                      <a:r>
                        <a:rPr lang="en-GB" sz="1000" kern="1200" dirty="0">
                          <a:solidFill>
                            <a:schemeClr val="tx1"/>
                          </a:solidFill>
                          <a:latin typeface="+mn-lt"/>
                          <a:ea typeface="+mn-ea"/>
                          <a:cs typeface="+mn-cs"/>
                        </a:rPr>
                        <a:t> </a:t>
                      </a:r>
                      <a:r>
                        <a:rPr lang="en-GB" sz="1000" i="1" kern="1200" dirty="0">
                          <a:solidFill>
                            <a:schemeClr val="tx1"/>
                          </a:solidFill>
                          <a:latin typeface="+mn-lt"/>
                          <a:ea typeface="+mn-ea"/>
                          <a:cs typeface="+mn-cs"/>
                        </a:rPr>
                        <a:t>‘Wash this filthy witness from your hands’….</a:t>
                      </a: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solidFill>
                            <a:schemeClr val="tx1"/>
                          </a:solidFill>
                        </a:rPr>
                        <a:t>….to</a:t>
                      </a:r>
                      <a:r>
                        <a:rPr lang="en-GB" sz="1000" baseline="0" dirty="0">
                          <a:solidFill>
                            <a:schemeClr val="tx1"/>
                          </a:solidFill>
                        </a:rPr>
                        <a:t> </a:t>
                      </a:r>
                      <a:r>
                        <a:rPr lang="en-GB" sz="1000" b="1" baseline="0" dirty="0">
                          <a:solidFill>
                            <a:schemeClr val="tx1"/>
                          </a:solidFill>
                        </a:rPr>
                        <a:t>illustrate</a:t>
                      </a:r>
                      <a:r>
                        <a:rPr lang="en-GB" sz="1000" baseline="0" dirty="0">
                          <a:solidFill>
                            <a:schemeClr val="tx1"/>
                          </a:solidFill>
                        </a:rPr>
                        <a:t>…</a:t>
                      </a:r>
                      <a:endParaRPr lang="en-GB" sz="1000" dirty="0">
                        <a:solidFill>
                          <a:schemeClr val="tx1"/>
                        </a:solidFill>
                      </a:endParaRP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3626133"/>
                  </a:ext>
                </a:extLst>
              </a:tr>
              <a:tr h="510383">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000" dirty="0">
                          <a:solidFill>
                            <a:schemeClr val="tx1"/>
                          </a:solidFill>
                        </a:rPr>
                        <a:t>Completed</a:t>
                      </a: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solidFill>
                        <a:schemeClr val="bg2">
                          <a:lumMod val="25000"/>
                        </a:schemeClr>
                      </a:solid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000" b="1" dirty="0">
                          <a:solidFill>
                            <a:schemeClr val="tx1"/>
                          </a:solidFill>
                        </a:rPr>
                        <a:t>When</a:t>
                      </a:r>
                      <a:r>
                        <a:rPr lang="en-GB" sz="1000" dirty="0">
                          <a:solidFill>
                            <a:schemeClr val="tx1"/>
                          </a:solidFill>
                        </a:rPr>
                        <a:t> Macbeth returns from killing King Duncan,</a:t>
                      </a:r>
                      <a:r>
                        <a:rPr lang="en-GB" sz="1000" baseline="0" dirty="0">
                          <a:solidFill>
                            <a:schemeClr val="tx1"/>
                          </a:solidFill>
                        </a:rPr>
                        <a:t> we witness </a:t>
                      </a:r>
                      <a:r>
                        <a:rPr lang="en-GB" sz="1000" b="1" baseline="0" dirty="0">
                          <a:solidFill>
                            <a:schemeClr val="tx1"/>
                          </a:solidFill>
                        </a:rPr>
                        <a:t>Lady Macbeth’s control </a:t>
                      </a:r>
                      <a:r>
                        <a:rPr lang="en-GB" sz="1000" baseline="0" dirty="0">
                          <a:solidFill>
                            <a:schemeClr val="tx1"/>
                          </a:solidFill>
                        </a:rPr>
                        <a:t>over him through </a:t>
                      </a:r>
                      <a:r>
                        <a:rPr lang="en-GB" sz="1000" b="1" baseline="0" dirty="0">
                          <a:solidFill>
                            <a:schemeClr val="tx1"/>
                          </a:solidFill>
                        </a:rPr>
                        <a:t>Shakespeare’s</a:t>
                      </a:r>
                      <a:r>
                        <a:rPr lang="en-GB" sz="1000" baseline="0" dirty="0">
                          <a:solidFill>
                            <a:schemeClr val="tx1"/>
                          </a:solidFill>
                        </a:rPr>
                        <a:t> use of </a:t>
                      </a:r>
                      <a:r>
                        <a:rPr lang="en-GB" sz="1000" kern="1200" dirty="0">
                          <a:solidFill>
                            <a:schemeClr val="tx1"/>
                          </a:solidFill>
                          <a:latin typeface="+mn-lt"/>
                          <a:ea typeface="+mn-ea"/>
                          <a:cs typeface="+mn-cs"/>
                        </a:rPr>
                        <a:t>the </a:t>
                      </a:r>
                      <a:r>
                        <a:rPr lang="en-GB" sz="1000" b="1" kern="1200" dirty="0">
                          <a:solidFill>
                            <a:schemeClr val="tx1"/>
                          </a:solidFill>
                          <a:latin typeface="+mn-lt"/>
                          <a:ea typeface="+mn-ea"/>
                          <a:cs typeface="+mn-cs"/>
                        </a:rPr>
                        <a:t>imperative</a:t>
                      </a:r>
                      <a:r>
                        <a:rPr lang="en-GB" sz="1000" kern="1200" dirty="0">
                          <a:solidFill>
                            <a:schemeClr val="tx1"/>
                          </a:solidFill>
                          <a:latin typeface="+mn-lt"/>
                          <a:ea typeface="+mn-ea"/>
                          <a:cs typeface="+mn-cs"/>
                        </a:rPr>
                        <a:t> ‘</a:t>
                      </a:r>
                      <a:r>
                        <a:rPr lang="en-GB" sz="1000" i="1" kern="1200" dirty="0">
                          <a:solidFill>
                            <a:schemeClr val="tx1"/>
                          </a:solidFill>
                          <a:latin typeface="+mn-lt"/>
                          <a:ea typeface="+mn-ea"/>
                          <a:cs typeface="+mn-cs"/>
                        </a:rPr>
                        <a:t>Wash this filthy witness from your hands</a:t>
                      </a:r>
                      <a:r>
                        <a:rPr lang="en-GB" sz="1000" kern="1200" dirty="0">
                          <a:solidFill>
                            <a:schemeClr val="tx1"/>
                          </a:solidFill>
                          <a:latin typeface="+mn-lt"/>
                          <a:ea typeface="+mn-ea"/>
                          <a:cs typeface="+mn-cs"/>
                        </a:rPr>
                        <a:t>’ to </a:t>
                      </a:r>
                      <a:r>
                        <a:rPr lang="en-GB" sz="1000" b="1" kern="1200" dirty="0">
                          <a:solidFill>
                            <a:schemeClr val="tx1"/>
                          </a:solidFill>
                          <a:latin typeface="+mn-lt"/>
                          <a:ea typeface="+mn-ea"/>
                          <a:cs typeface="+mn-cs"/>
                        </a:rPr>
                        <a:t>illustrate</a:t>
                      </a:r>
                      <a:r>
                        <a:rPr lang="en-GB" sz="1000" kern="1200" dirty="0">
                          <a:solidFill>
                            <a:schemeClr val="tx1"/>
                          </a:solidFill>
                          <a:latin typeface="+mn-lt"/>
                          <a:ea typeface="+mn-ea"/>
                          <a:cs typeface="+mn-cs"/>
                        </a:rPr>
                        <a:t>…</a:t>
                      </a:r>
                      <a:endParaRPr lang="en-GB" sz="1000" dirty="0">
                        <a:solidFill>
                          <a:schemeClr val="tx1"/>
                        </a:solidFill>
                      </a:endParaRPr>
                    </a:p>
                  </a:txBody>
                  <a:tcPr marL="132080" marR="132080" marT="66040" marB="66040">
                    <a:lnL w="3175" cap="flat" cmpd="sng" algn="ctr">
                      <a:solidFill>
                        <a:schemeClr val="bg2">
                          <a:lumMod val="25000"/>
                        </a:schemeClr>
                      </a:solidFill>
                      <a:prstDash val="solid"/>
                      <a:round/>
                      <a:headEnd type="none" w="med" len="med"/>
                      <a:tailEnd type="none" w="med" len="med"/>
                    </a:lnL>
                    <a:lnR w="3175" cap="flat" cmpd="sng" algn="ctr">
                      <a:solidFill>
                        <a:schemeClr val="bg2">
                          <a:lumMod val="25000"/>
                        </a:schemeClr>
                      </a:solidFill>
                      <a:prstDash val="solid"/>
                      <a:round/>
                      <a:headEnd type="none" w="med" len="med"/>
                      <a:tailEnd type="none" w="med" len="med"/>
                    </a:lnR>
                    <a:lnT w="3175" cap="flat" cmpd="sng" algn="ctr">
                      <a:solidFill>
                        <a:schemeClr val="bg2">
                          <a:lumMod val="25000"/>
                        </a:schemeClr>
                      </a:solidFill>
                      <a:prstDash val="solid"/>
                      <a:round/>
                      <a:headEnd type="none" w="med" len="med"/>
                      <a:tailEnd type="none" w="med" len="med"/>
                    </a:lnT>
                    <a:lnB w="3175"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1280160" rtl="0" eaLnBrk="1" latinLnBrk="0" hangingPunct="1"/>
                      <a:endParaRPr lang="en-GB"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822590"/>
                  </a:ext>
                </a:extLst>
              </a:tr>
            </a:tbl>
          </a:graphicData>
        </a:graphic>
      </p:graphicFrame>
      <p:sp>
        <p:nvSpPr>
          <p:cNvPr id="2" name="Action Button: Help 1">
            <a:hlinkClick r:id="" action="ppaction://noaction" highlightClick="1"/>
            <a:extLst>
              <a:ext uri="{FF2B5EF4-FFF2-40B4-BE49-F238E27FC236}">
                <a16:creationId xmlns:a16="http://schemas.microsoft.com/office/drawing/2014/main" id="{5F0DC987-D781-45C9-BF51-8EB28820097C}"/>
              </a:ext>
            </a:extLst>
          </p:cNvPr>
          <p:cNvSpPr/>
          <p:nvPr/>
        </p:nvSpPr>
        <p:spPr>
          <a:xfrm>
            <a:off x="10496983" y="358168"/>
            <a:ext cx="1544749" cy="2316449"/>
          </a:xfrm>
          <a:prstGeom prst="actionButtonHelp">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340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Lesson 10 </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9882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Lesson 6 </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91288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83898" y="727822"/>
            <a:ext cx="6400800" cy="892398"/>
          </a:xfrm>
          <a:solidFill>
            <a:schemeClr val="accent5">
              <a:lumMod val="20000"/>
              <a:lumOff val="80000"/>
            </a:schemeClr>
          </a:solidFill>
          <a:ln w="28575">
            <a:solidFill>
              <a:schemeClr val="accent5"/>
            </a:solidFill>
          </a:ln>
        </p:spPr>
        <p:txBody>
          <a:bodyPr>
            <a:normAutofit fontScale="85000" lnSpcReduction="20000"/>
          </a:bodyPr>
          <a:lstStyle/>
          <a:p>
            <a:r>
              <a:rPr lang="en-GB" sz="8000" b="1" dirty="0">
                <a:solidFill>
                  <a:schemeClr val="accent4">
                    <a:lumMod val="75000"/>
                  </a:schemeClr>
                </a:solidFill>
              </a:rPr>
              <a:t>English</a:t>
            </a:r>
            <a:r>
              <a:rPr lang="en-GB" sz="8000" b="1" dirty="0"/>
              <a:t> </a:t>
            </a:r>
            <a:r>
              <a:rPr lang="en-GB" sz="80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1" name="Picture 7" descr="Image result for fruit and veg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9337" y="-189696"/>
            <a:ext cx="2127915" cy="17732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594256"/>
            <a:ext cx="1109564" cy="11095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79506" y="1700691"/>
            <a:ext cx="95165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FFFF00"/>
                  </a:solidFill>
                </a:ln>
                <a:solidFill>
                  <a:prstClr val="black"/>
                </a:solidFill>
                <a:effectLst/>
                <a:uLnTx/>
                <a:uFillTx/>
                <a:latin typeface="Calibri" panose="020F0502020204030204"/>
                <a:ea typeface="+mn-ea"/>
                <a:cs typeface="+mn-cs"/>
              </a:rPr>
              <a:t>1</a:t>
            </a:r>
          </a:p>
        </p:txBody>
      </p:sp>
      <p:pic>
        <p:nvPicPr>
          <p:cNvPr id="1037" name="Picture 13" descr="Image result for fruit no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156" y="2709042"/>
            <a:ext cx="780701" cy="10461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24257" y="2831850"/>
            <a:ext cx="1132890" cy="923330"/>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00B0F0"/>
                  </a:solidFill>
                </a:ln>
                <a:solidFill>
                  <a:prstClr val="black"/>
                </a:solidFill>
                <a:effectLst/>
                <a:uLnTx/>
                <a:uFillTx/>
                <a:latin typeface="Calibri" panose="020F0502020204030204"/>
                <a:ea typeface="+mn-ea"/>
                <a:cs typeface="+mn-cs"/>
              </a:rPr>
              <a:t>2</a:t>
            </a:r>
          </a:p>
        </p:txBody>
      </p:sp>
      <p:pic>
        <p:nvPicPr>
          <p:cNvPr id="1040" name="Picture 16" descr="Image result for vegetable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2168" y="3854001"/>
            <a:ext cx="1011127" cy="971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95027" y="3902145"/>
            <a:ext cx="76548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FF0000"/>
                  </a:solidFill>
                </a:ln>
                <a:solidFill>
                  <a:prstClr val="black"/>
                </a:solidFill>
                <a:effectLst/>
                <a:uLnTx/>
                <a:uFillTx/>
                <a:latin typeface="Calibri" panose="020F0502020204030204"/>
                <a:ea typeface="+mn-ea"/>
                <a:cs typeface="+mn-cs"/>
              </a:rPr>
              <a:t>3</a:t>
            </a:r>
          </a:p>
        </p:txBody>
      </p:sp>
      <p:pic>
        <p:nvPicPr>
          <p:cNvPr id="1042" name="Picture 18" descr="Image result for vegetable no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371" y="4825475"/>
            <a:ext cx="981050" cy="981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77770" y="4861839"/>
            <a:ext cx="17281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7030A0"/>
                  </a:solidFill>
                </a:ln>
                <a:solidFill>
                  <a:prstClr val="black"/>
                </a:solidFill>
                <a:effectLst/>
                <a:uLnTx/>
                <a:uFillTx/>
                <a:latin typeface="Calibri" panose="020F0502020204030204"/>
                <a:ea typeface="+mn-ea"/>
                <a:cs typeface="+mn-cs"/>
              </a:rPr>
              <a:t>4</a:t>
            </a:r>
          </a:p>
        </p:txBody>
      </p:sp>
      <p:pic>
        <p:nvPicPr>
          <p:cNvPr id="1045" name="Picture 21" descr="Image result for vegetable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4920" y="5832596"/>
            <a:ext cx="918863" cy="9960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93243" y="5832595"/>
            <a:ext cx="11874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F79646"/>
                  </a:solidFill>
                </a:ln>
                <a:solidFill>
                  <a:prstClr val="black"/>
                </a:solidFill>
                <a:effectLst/>
                <a:uLnTx/>
                <a:uFillTx/>
                <a:latin typeface="Calibri" panose="020F0502020204030204"/>
                <a:ea typeface="+mn-ea"/>
                <a:cs typeface="+mn-cs"/>
              </a:rPr>
              <a:t>5</a:t>
            </a:r>
          </a:p>
        </p:txBody>
      </p:sp>
      <p:sp>
        <p:nvSpPr>
          <p:cNvPr id="12" name="TextBox 11"/>
          <p:cNvSpPr txBox="1"/>
          <p:nvPr/>
        </p:nvSpPr>
        <p:spPr>
          <a:xfrm>
            <a:off x="2980675" y="1854399"/>
            <a:ext cx="7593616" cy="830997"/>
          </a:xfrm>
          <a:prstGeom prst="rect">
            <a:avLst/>
          </a:prstGeom>
          <a:noFill/>
          <a:ln w="28575">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Write</a:t>
            </a:r>
            <a:r>
              <a:rPr kumimoji="0" lang="en-GB" altLang="en-US" sz="2400" b="0" i="0" u="none" strike="noStrike" kern="1200" cap="none" spc="0" normalizeH="0" noProof="0" dirty="0" smtClean="0">
                <a:ln>
                  <a:noFill/>
                </a:ln>
                <a:solidFill>
                  <a:prstClr val="black"/>
                </a:solidFill>
                <a:effectLst/>
                <a:uLnTx/>
                <a:uFillTx/>
                <a:latin typeface="Calibri" panose="020F0502020204030204"/>
                <a:ea typeface="+mn-ea"/>
                <a:cs typeface="+mn-cs"/>
              </a:rPr>
              <a:t> a sentence about the Creature using the words </a:t>
            </a:r>
            <a:r>
              <a:rPr kumimoji="0" lang="en-GB" altLang="en-US" sz="2400" b="0" i="1" u="none" strike="noStrike" kern="1200" cap="none" spc="0" normalizeH="0" noProof="0" dirty="0" smtClean="0">
                <a:ln>
                  <a:noFill/>
                </a:ln>
                <a:solidFill>
                  <a:prstClr val="black"/>
                </a:solidFill>
                <a:effectLst/>
                <a:uLnTx/>
                <a:uFillTx/>
                <a:latin typeface="Calibri" panose="020F0502020204030204"/>
                <a:ea typeface="+mn-ea"/>
                <a:cs typeface="+mn-cs"/>
              </a:rPr>
              <a:t>hideous, deformed </a:t>
            </a:r>
            <a:r>
              <a:rPr kumimoji="0" lang="en-GB" altLang="en-US" sz="2400" b="0" u="none" strike="noStrike" kern="1200" cap="none" spc="0" normalizeH="0" noProof="0" dirty="0" smtClean="0">
                <a:ln>
                  <a:noFill/>
                </a:ln>
                <a:solidFill>
                  <a:prstClr val="black"/>
                </a:solidFill>
                <a:effectLst/>
                <a:uLnTx/>
                <a:uFillTx/>
                <a:latin typeface="Calibri" panose="020F0502020204030204"/>
                <a:ea typeface="+mn-ea"/>
                <a:cs typeface="+mn-cs"/>
              </a:rPr>
              <a:t>and</a:t>
            </a:r>
            <a:r>
              <a:rPr kumimoji="0" lang="en-GB" altLang="en-US" sz="2400" b="0" i="1" u="none" strike="noStrike" kern="1200" cap="none" spc="0" normalizeH="0" noProof="0" dirty="0" smtClean="0">
                <a:ln>
                  <a:noFill/>
                </a:ln>
                <a:solidFill>
                  <a:prstClr val="black"/>
                </a:solidFill>
                <a:effectLst/>
                <a:uLnTx/>
                <a:uFillTx/>
                <a:latin typeface="Calibri" panose="020F0502020204030204"/>
                <a:ea typeface="+mn-ea"/>
                <a:cs typeface="+mn-cs"/>
              </a:rPr>
              <a:t> creation</a:t>
            </a:r>
            <a:endPar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2937926" y="2865309"/>
            <a:ext cx="7363797" cy="830997"/>
          </a:xfrm>
          <a:prstGeom prst="rect">
            <a:avLst/>
          </a:prstGeom>
          <a:no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Why</a:t>
            </a:r>
            <a:r>
              <a:rPr kumimoji="0" lang="en-GB" altLang="en-US" sz="2400" b="0" i="0" u="none" strike="noStrike" kern="1200" cap="none" spc="0" normalizeH="0" noProof="0" dirty="0" smtClean="0">
                <a:ln>
                  <a:noFill/>
                </a:ln>
                <a:solidFill>
                  <a:prstClr val="black"/>
                </a:solidFill>
                <a:effectLst/>
                <a:uLnTx/>
                <a:uFillTx/>
                <a:latin typeface="Calibri" panose="020F0502020204030204"/>
                <a:ea typeface="+mn-ea"/>
                <a:cs typeface="+mn-cs"/>
              </a:rPr>
              <a:t> does the </a:t>
            </a:r>
            <a:r>
              <a:rPr kumimoji="0" lang="en-GB" altLang="en-US" sz="2400" b="0" i="0" u="none" strike="noStrike" kern="1200" cap="none" spc="0" normalizeH="0" noProof="0" dirty="0" err="1" smtClean="0">
                <a:ln>
                  <a:noFill/>
                </a:ln>
                <a:solidFill>
                  <a:prstClr val="black"/>
                </a:solidFill>
                <a:effectLst/>
                <a:uLnTx/>
                <a:uFillTx/>
                <a:latin typeface="Calibri" panose="020F0502020204030204"/>
                <a:ea typeface="+mn-ea"/>
                <a:cs typeface="+mn-cs"/>
              </a:rPr>
              <a:t>Creatur</a:t>
            </a:r>
            <a:r>
              <a:rPr lang="en-GB" altLang="en-US" sz="2400" dirty="0" smtClean="0">
                <a:solidFill>
                  <a:prstClr val="black"/>
                </a:solidFill>
                <a:latin typeface="Calibri" panose="020F0502020204030204"/>
              </a:rPr>
              <a:t>e use negative words about himself?</a:t>
            </a:r>
            <a:endPar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2833372" y="3732600"/>
            <a:ext cx="8969161" cy="830997"/>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Why does the Creature want</a:t>
            </a:r>
            <a:r>
              <a:rPr kumimoji="0" lang="en-GB" altLang="en-US" sz="2400" b="0" i="0" u="none" strike="noStrike" kern="1200" cap="none" spc="0" normalizeH="0" noProof="0" dirty="0" smtClean="0">
                <a:ln>
                  <a:noFill/>
                </a:ln>
                <a:solidFill>
                  <a:prstClr val="black"/>
                </a:solidFill>
                <a:effectLst/>
                <a:uLnTx/>
                <a:uFillTx/>
                <a:latin typeface="Calibri" panose="020F0502020204030204"/>
                <a:ea typeface="+mn-ea"/>
                <a:cs typeface="+mn-cs"/>
              </a:rPr>
              <a:t> to learn the language spoken by the family?</a:t>
            </a:r>
            <a:endPar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2937926" y="4550659"/>
            <a:ext cx="9001090" cy="1200329"/>
          </a:xfrm>
          <a:prstGeom prst="rect">
            <a:avLst/>
          </a:prstGeom>
          <a:noFill/>
          <a:ln w="28575">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Add a dash: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1" u="none" strike="noStrike" kern="1200" cap="none" spc="0" normalizeH="0" baseline="0" noProof="0" dirty="0" smtClean="0">
                <a:ln>
                  <a:noFill/>
                </a:ln>
                <a:solidFill>
                  <a:prstClr val="black"/>
                </a:solidFill>
                <a:effectLst/>
                <a:uLnTx/>
                <a:uFillTx/>
                <a:latin typeface="Calibri" panose="020F0502020204030204"/>
                <a:ea typeface="+mn-ea"/>
                <a:cs typeface="+mn-cs"/>
              </a:rPr>
              <a:t>I had admired</a:t>
            </a:r>
            <a:r>
              <a:rPr kumimoji="0" lang="en-GB" altLang="en-US" sz="2400" b="0" i="1" u="none" strike="noStrike" kern="1200" cap="none" spc="0" normalizeH="0" noProof="0" dirty="0" smtClean="0">
                <a:ln>
                  <a:noFill/>
                </a:ln>
                <a:solidFill>
                  <a:prstClr val="black"/>
                </a:solidFill>
                <a:effectLst/>
                <a:uLnTx/>
                <a:uFillTx/>
                <a:latin typeface="Calibri" panose="020F0502020204030204"/>
                <a:ea typeface="+mn-ea"/>
                <a:cs typeface="+mn-cs"/>
              </a:rPr>
              <a:t> the perfect forms of the cottagers their grace, beauty and delicate complexions</a:t>
            </a:r>
            <a:r>
              <a:rPr kumimoji="0" lang="en-GB" altLang="en-US" sz="2400" b="0" i="1"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alt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2949421" y="5913867"/>
            <a:ext cx="8853112" cy="830997"/>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Add a semi-colon: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prstClr val="black"/>
                </a:solidFill>
                <a:latin typeface="Calibri" panose="020F0502020204030204"/>
              </a:rPr>
              <a:t>My voice was indeed harsh yet I pronounced such words with ease.</a:t>
            </a: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0" name="Rectangle 9"/>
          <p:cNvSpPr/>
          <p:nvPr/>
        </p:nvSpPr>
        <p:spPr>
          <a:xfrm>
            <a:off x="8063617" y="136008"/>
            <a:ext cx="3806649" cy="369332"/>
          </a:xfrm>
          <a:prstGeom prst="rect">
            <a:avLst/>
          </a:prstGeom>
        </p:spPr>
        <p:txBody>
          <a:bodyPr wrap="square">
            <a:spAutoFit/>
          </a:bodyPr>
          <a:lstStyle/>
          <a:p>
            <a:pPr algn="r"/>
            <a:fld id="{26298AAC-BC48-4CB5-B196-F533D78C0FE5}" type="datetime2">
              <a:rPr lang="en-GB" u="sng">
                <a:solidFill>
                  <a:prstClr val="black"/>
                </a:solidFill>
              </a:rPr>
              <a:pPr algn="r"/>
              <a:t>Sunday, 20 September 2020</a:t>
            </a:fld>
            <a:endParaRPr lang="en-GB" dirty="0"/>
          </a:p>
        </p:txBody>
      </p:sp>
    </p:spTree>
    <p:extLst>
      <p:ext uri="{BB962C8B-B14F-4D97-AF65-F5344CB8AC3E}">
        <p14:creationId xmlns:p14="http://schemas.microsoft.com/office/powerpoint/2010/main" val="1404965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48" y="264147"/>
            <a:ext cx="10293991" cy="383024"/>
          </a:xfrm>
        </p:spPr>
        <p:txBody>
          <a:bodyPr>
            <a:normAutofit fontScale="90000"/>
          </a:bodyPr>
          <a:lstStyle/>
          <a:p>
            <a:r>
              <a:rPr lang="en-GB" dirty="0"/>
              <a:t>BQ6) Who is the Creature?</a:t>
            </a:r>
          </a:p>
        </p:txBody>
      </p:sp>
      <p:sp>
        <p:nvSpPr>
          <p:cNvPr id="3" name="Content Placeholder 2"/>
          <p:cNvSpPr>
            <a:spLocks noGrp="1"/>
          </p:cNvSpPr>
          <p:nvPr>
            <p:ph idx="1"/>
          </p:nvPr>
        </p:nvSpPr>
        <p:spPr/>
        <p:txBody>
          <a:bodyPr/>
          <a:lstStyle/>
          <a:p>
            <a:pPr marL="0" indent="0">
              <a:buNone/>
            </a:pPr>
            <a:r>
              <a:rPr lang="en-GB" dirty="0" smtClean="0"/>
              <a:t>Is the creature an ‘odious and loathsome person?</a:t>
            </a:r>
            <a:endParaRPr lang="en-GB" dirty="0"/>
          </a:p>
        </p:txBody>
      </p:sp>
      <p:sp>
        <p:nvSpPr>
          <p:cNvPr id="4" name="TextBox 3"/>
          <p:cNvSpPr txBox="1"/>
          <p:nvPr/>
        </p:nvSpPr>
        <p:spPr>
          <a:xfrm>
            <a:off x="267747" y="1436576"/>
            <a:ext cx="5735120" cy="203132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smtClean="0">
                <a:solidFill>
                  <a:prstClr val="black"/>
                </a:solidFill>
                <a:latin typeface="Calibri" panose="020F0502020204030204"/>
              </a:rPr>
              <a:t>The old man’s reaction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r>
              <a:rPr lang="en-US" dirty="0"/>
              <a:t>I am blind and cannot judge of your </a:t>
            </a:r>
            <a:r>
              <a:rPr lang="en-US" i="1" dirty="0"/>
              <a:t>countenance</a:t>
            </a:r>
            <a:r>
              <a:rPr lang="en-US" i="1" dirty="0" smtClean="0"/>
              <a:t>,</a:t>
            </a:r>
            <a:r>
              <a:rPr lang="en-US" dirty="0" smtClean="0"/>
              <a:t> but </a:t>
            </a:r>
            <a:r>
              <a:rPr lang="en-US" dirty="0"/>
              <a:t>there is something in your words which persuades me that you are sincere.”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lvl="0"/>
            <a:r>
              <a:rPr lang="en-US" i="1" dirty="0" smtClean="0"/>
              <a:t>Countenance = face</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6473814" y="1414535"/>
            <a:ext cx="5464186" cy="2308324"/>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smtClean="0">
                <a:solidFill>
                  <a:prstClr val="black"/>
                </a:solidFill>
                <a:latin typeface="Calibri" panose="020F0502020204030204"/>
              </a:rPr>
              <a:t>Agatha and Felix’s reactions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r>
              <a:rPr lang="en-US" dirty="0"/>
              <a:t>At that instant the cottage door was opened, and Felix and Agatha entered. Who </a:t>
            </a:r>
            <a:r>
              <a:rPr lang="en-US" dirty="0" smtClean="0"/>
              <a:t>can describe </a:t>
            </a:r>
            <a:r>
              <a:rPr lang="en-US" dirty="0"/>
              <a:t>their horror on beholding me? Agatha fainted, and Felix darted forward and tore </a:t>
            </a:r>
            <a:r>
              <a:rPr lang="en-US" dirty="0" smtClean="0"/>
              <a:t>me from </a:t>
            </a:r>
            <a:r>
              <a:rPr lang="en-US" dirty="0"/>
              <a:t>his father, to whose knees I clung; he dashed me to the ground and struck me violently</a:t>
            </a:r>
          </a:p>
          <a:p>
            <a:r>
              <a:rPr lang="en-GB" dirty="0"/>
              <a:t>with a stick</a:t>
            </a:r>
            <a:r>
              <a:rPr lang="en-GB" dirty="0" smtClean="0"/>
              <a:t>.</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360880" y="4068005"/>
            <a:ext cx="7436920" cy="2585323"/>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What is the main difference</a:t>
            </a:r>
            <a:r>
              <a:rPr kumimoji="0" lang="en-GB" sz="1800" b="0" i="0" u="none" strike="noStrike" kern="1200" cap="none" spc="0" normalizeH="0" noProof="0" dirty="0" smtClean="0">
                <a:ln>
                  <a:noFill/>
                </a:ln>
                <a:solidFill>
                  <a:prstClr val="black"/>
                </a:solidFill>
                <a:effectLst/>
                <a:uLnTx/>
                <a:uFillTx/>
                <a:latin typeface="Calibri" panose="020F0502020204030204"/>
                <a:ea typeface="+mn-ea"/>
                <a:cs typeface="+mn-cs"/>
              </a:rPr>
              <a:t> between the old man and Felix and Agatha?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solidFill>
                  <a:prstClr val="black"/>
                </a:solidFill>
                <a:latin typeface="Calibri" panose="020F0502020204030204"/>
              </a:rPr>
              <a:t>Which words show Agatha’s reaction?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noProof="0" dirty="0" smtClean="0">
                <a:ln>
                  <a:noFill/>
                </a:ln>
                <a:solidFill>
                  <a:prstClr val="black"/>
                </a:solidFill>
                <a:effectLst/>
                <a:uLnTx/>
                <a:uFillTx/>
                <a:latin typeface="Calibri" panose="020F0502020204030204"/>
                <a:ea typeface="+mn-ea"/>
                <a:cs typeface="+mn-cs"/>
              </a:rPr>
              <a:t>Which words show Felix’s reactions?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solidFill>
                  <a:prstClr val="black"/>
                </a:solidFill>
                <a:latin typeface="Calibri" panose="020F0502020204030204"/>
              </a:rPr>
              <a:t>Why do Felix and Agatha reaction in this way?</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6951133" y="87801"/>
            <a:ext cx="4986867" cy="769441"/>
          </a:xfrm>
          <a:prstGeom prst="rect">
            <a:avLst/>
          </a:prstGeom>
          <a:solidFill>
            <a:schemeClr val="accent4">
              <a:lumMod val="40000"/>
              <a:lumOff val="60000"/>
            </a:schemeClr>
          </a:solidFill>
        </p:spPr>
        <p:txBody>
          <a:bodyPr wrap="square" rtlCol="0">
            <a:spAutoFit/>
          </a:bodyPr>
          <a:lstStyle/>
          <a:p>
            <a:r>
              <a:rPr lang="en-GB" sz="1600" b="1" dirty="0" smtClean="0"/>
              <a:t>Vocabulary</a:t>
            </a:r>
            <a:r>
              <a:rPr lang="en-GB" sz="1600" dirty="0" smtClean="0"/>
              <a:t> </a:t>
            </a:r>
          </a:p>
          <a:p>
            <a:r>
              <a:rPr lang="en-GB" sz="1400" dirty="0" smtClean="0"/>
              <a:t>odious  = e</a:t>
            </a:r>
            <a:r>
              <a:rPr lang="en-US" sz="1400" b="1" dirty="0" err="1" smtClean="0">
                <a:hlinkClick r:id="rId2" tooltip="extremely"/>
              </a:rPr>
              <a:t>xtremely</a:t>
            </a:r>
            <a:r>
              <a:rPr lang="en-US" sz="1400" b="1" dirty="0"/>
              <a:t> </a:t>
            </a:r>
            <a:r>
              <a:rPr lang="en-US" sz="1400" b="1" dirty="0">
                <a:hlinkClick r:id="rId3" tooltip="unpleasant"/>
              </a:rPr>
              <a:t>unpleasant</a:t>
            </a:r>
            <a:r>
              <a:rPr lang="en-US" sz="1400" b="1" dirty="0"/>
              <a:t> and </a:t>
            </a:r>
            <a:r>
              <a:rPr lang="en-US" sz="1400" b="1" dirty="0">
                <a:hlinkClick r:id="rId4" tooltip="causing"/>
              </a:rPr>
              <a:t>causing</a:t>
            </a:r>
            <a:r>
              <a:rPr lang="en-US" sz="1400" b="1" dirty="0"/>
              <a:t> or </a:t>
            </a:r>
            <a:r>
              <a:rPr lang="en-US" sz="1400" b="1" dirty="0">
                <a:hlinkClick r:id="rId5" tooltip="deserving"/>
              </a:rPr>
              <a:t>deserving</a:t>
            </a:r>
            <a:r>
              <a:rPr lang="en-US" sz="1400" b="1" dirty="0"/>
              <a:t> </a:t>
            </a:r>
            <a:r>
              <a:rPr lang="en-US" sz="1400" b="1" dirty="0">
                <a:hlinkClick r:id="rId6" tooltip="hate"/>
              </a:rPr>
              <a:t>hate</a:t>
            </a:r>
            <a:r>
              <a:rPr lang="en-GB" sz="1400" dirty="0" smtClean="0"/>
              <a:t>  </a:t>
            </a:r>
          </a:p>
          <a:p>
            <a:r>
              <a:rPr lang="en-GB" sz="1400" dirty="0" smtClean="0"/>
              <a:t>loathsome = </a:t>
            </a:r>
            <a:r>
              <a:rPr lang="en-GB" sz="1400" b="1" u="sng" dirty="0">
                <a:hlinkClick r:id="rId2" tooltip="extremely"/>
              </a:rPr>
              <a:t>extremely</a:t>
            </a:r>
            <a:r>
              <a:rPr lang="en-GB" sz="1400" b="1" dirty="0"/>
              <a:t> </a:t>
            </a:r>
            <a:r>
              <a:rPr lang="en-GB" sz="1400" b="1" dirty="0">
                <a:hlinkClick r:id="rId3" tooltip="unpleasant"/>
              </a:rPr>
              <a:t>unpleasant</a:t>
            </a:r>
            <a:r>
              <a:rPr lang="en-GB" sz="1400" b="1" dirty="0"/>
              <a:t>:</a:t>
            </a:r>
            <a:endParaRPr lang="en-GB" sz="1400" dirty="0"/>
          </a:p>
        </p:txBody>
      </p:sp>
    </p:spTree>
    <p:extLst>
      <p:ext uri="{BB962C8B-B14F-4D97-AF65-F5344CB8AC3E}">
        <p14:creationId xmlns:p14="http://schemas.microsoft.com/office/powerpoint/2010/main" val="2762777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48" y="264147"/>
            <a:ext cx="10293991" cy="383024"/>
          </a:xfrm>
        </p:spPr>
        <p:txBody>
          <a:bodyPr>
            <a:normAutofit fontScale="90000"/>
          </a:bodyPr>
          <a:lstStyle/>
          <a:p>
            <a:r>
              <a:rPr lang="en-GB" dirty="0"/>
              <a:t>BQ6) Who is the Creature?</a:t>
            </a:r>
          </a:p>
        </p:txBody>
      </p:sp>
      <p:sp>
        <p:nvSpPr>
          <p:cNvPr id="3" name="Content Placeholder 2"/>
          <p:cNvSpPr>
            <a:spLocks noGrp="1"/>
          </p:cNvSpPr>
          <p:nvPr>
            <p:ph idx="1"/>
          </p:nvPr>
        </p:nvSpPr>
        <p:spPr/>
        <p:txBody>
          <a:bodyPr/>
          <a:lstStyle/>
          <a:p>
            <a:pPr marL="0" indent="0">
              <a:buNone/>
            </a:pPr>
            <a:r>
              <a:rPr lang="en-GB" dirty="0" smtClean="0"/>
              <a:t>Is the creature an ‘odious and loathsome person?</a:t>
            </a:r>
            <a:endParaRPr lang="en-GB" dirty="0"/>
          </a:p>
        </p:txBody>
      </p:sp>
      <p:sp>
        <p:nvSpPr>
          <p:cNvPr id="4" name="TextBox 3"/>
          <p:cNvSpPr txBox="1"/>
          <p:nvPr/>
        </p:nvSpPr>
        <p:spPr>
          <a:xfrm>
            <a:off x="267747" y="1436576"/>
            <a:ext cx="5735120" cy="203132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solidFill>
                  <a:prstClr val="black"/>
                </a:solidFill>
                <a:latin typeface="Calibri" panose="020F0502020204030204"/>
              </a:rPr>
              <a:t>The old man’s reaction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r>
              <a:rPr lang="en-US" dirty="0"/>
              <a:t>I am blind and cannot judge of your </a:t>
            </a:r>
            <a:r>
              <a:rPr lang="en-US" i="1" dirty="0"/>
              <a:t>countenance</a:t>
            </a:r>
            <a:r>
              <a:rPr lang="en-US" i="1" dirty="0" smtClean="0"/>
              <a:t>,</a:t>
            </a:r>
            <a:r>
              <a:rPr lang="en-US" dirty="0" smtClean="0"/>
              <a:t> but </a:t>
            </a:r>
            <a:r>
              <a:rPr lang="en-US" dirty="0"/>
              <a:t>there is something in your words which persuades me that you are sincere.”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lvl="0"/>
            <a:r>
              <a:rPr lang="en-US" i="1" dirty="0" smtClean="0"/>
              <a:t>Countenance = face</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6473814" y="1414535"/>
            <a:ext cx="5464186" cy="2308324"/>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solidFill>
                  <a:prstClr val="black"/>
                </a:solidFill>
                <a:latin typeface="Calibri" panose="020F0502020204030204"/>
              </a:rPr>
              <a:t>Agatha and Felix’s reactions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r>
              <a:rPr lang="en-US" dirty="0"/>
              <a:t>At that instant the cottage door was opened, and Felix and Agatha entered. Who </a:t>
            </a:r>
            <a:r>
              <a:rPr lang="en-US" dirty="0" smtClean="0"/>
              <a:t>can describe </a:t>
            </a:r>
            <a:r>
              <a:rPr lang="en-US" dirty="0"/>
              <a:t>their horror on beholding me? Agatha fainted, and Felix darted forward and tore </a:t>
            </a:r>
            <a:r>
              <a:rPr lang="en-US" dirty="0" smtClean="0"/>
              <a:t>me from </a:t>
            </a:r>
            <a:r>
              <a:rPr lang="en-US" dirty="0"/>
              <a:t>his father, to whose knees I clung; he dashed me to the ground and struck me violently</a:t>
            </a:r>
          </a:p>
          <a:p>
            <a:r>
              <a:rPr lang="en-GB" dirty="0"/>
              <a:t>with a stick</a:t>
            </a:r>
            <a:r>
              <a:rPr lang="en-GB" dirty="0" smtClean="0"/>
              <a:t>.</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360880" y="4068005"/>
            <a:ext cx="7436920" cy="2308324"/>
          </a:xfrm>
          <a:prstGeom prst="rect">
            <a:avLst/>
          </a:prstGeom>
          <a:solidFill>
            <a:schemeClr val="accent4">
              <a:lumMod val="40000"/>
              <a:lumOff val="60000"/>
            </a:schemeClr>
          </a:solidFill>
        </p:spPr>
        <p:txBody>
          <a:bodyPr wrap="square" rtlCol="0">
            <a:spAutoFit/>
          </a:bodyPr>
          <a:lstStyle/>
          <a:p>
            <a:r>
              <a:rPr lang="en-GB" b="1" dirty="0" smtClean="0"/>
              <a:t>Is the creature an ‘odious and loathsome person?</a:t>
            </a:r>
          </a:p>
          <a:p>
            <a:endParaRPr lang="en-GB" dirty="0"/>
          </a:p>
          <a:p>
            <a:r>
              <a:rPr lang="en-GB" dirty="0" smtClean="0"/>
              <a:t>Write two </a:t>
            </a:r>
            <a:r>
              <a:rPr lang="en-GB" dirty="0" smtClean="0">
                <a:solidFill>
                  <a:srgbClr val="70AD47">
                    <a:lumMod val="60000"/>
                    <a:lumOff val="40000"/>
                  </a:srgbClr>
                </a:solidFill>
              </a:rPr>
              <a:t>What? </a:t>
            </a:r>
            <a:r>
              <a:rPr lang="en-GB" dirty="0" smtClean="0">
                <a:solidFill>
                  <a:srgbClr val="5B9BD5">
                    <a:lumMod val="60000"/>
                    <a:lumOff val="40000"/>
                  </a:srgbClr>
                </a:solidFill>
              </a:rPr>
              <a:t>How?</a:t>
            </a:r>
            <a:r>
              <a:rPr lang="en-GB" dirty="0" smtClean="0">
                <a:solidFill>
                  <a:prstClr val="white"/>
                </a:solidFill>
              </a:rPr>
              <a:t> </a:t>
            </a:r>
            <a:r>
              <a:rPr lang="en-GB" dirty="0" smtClean="0">
                <a:solidFill>
                  <a:srgbClr val="ED7D31">
                    <a:lumMod val="75000"/>
                  </a:srgbClr>
                </a:solidFill>
              </a:rPr>
              <a:t>Why? </a:t>
            </a:r>
            <a:r>
              <a:rPr lang="en-GB" dirty="0" smtClean="0"/>
              <a:t>Paragraphs answering the question</a:t>
            </a:r>
          </a:p>
          <a:p>
            <a:endParaRPr lang="en-GB" dirty="0"/>
          </a:p>
          <a:p>
            <a:r>
              <a:rPr lang="en-GB" dirty="0" smtClean="0"/>
              <a:t>The old man is willing to …..However, Agatha and Felix feel……</a:t>
            </a:r>
          </a:p>
          <a:p>
            <a:r>
              <a:rPr lang="en-GB" dirty="0" smtClean="0"/>
              <a:t>The difference between old man and his children is….. therefore….</a:t>
            </a:r>
          </a:p>
          <a:p>
            <a:endParaRPr lang="en-GB" dirty="0"/>
          </a:p>
          <a:p>
            <a:r>
              <a:rPr lang="en-GB" dirty="0" smtClean="0"/>
              <a:t>The reader can decide for themselves if they think that…. </a:t>
            </a:r>
            <a:r>
              <a:rPr lang="en-GB" dirty="0"/>
              <a:t>b</a:t>
            </a:r>
            <a:r>
              <a:rPr lang="en-GB" dirty="0" smtClean="0"/>
              <a:t>ecause…</a:t>
            </a:r>
            <a:endParaRPr lang="en-GB" dirty="0" smtClean="0"/>
          </a:p>
        </p:txBody>
      </p:sp>
      <p:sp>
        <p:nvSpPr>
          <p:cNvPr id="10" name="TextBox 9"/>
          <p:cNvSpPr txBox="1"/>
          <p:nvPr/>
        </p:nvSpPr>
        <p:spPr>
          <a:xfrm>
            <a:off x="6951133" y="87801"/>
            <a:ext cx="4986867" cy="769441"/>
          </a:xfrm>
          <a:prstGeom prst="rect">
            <a:avLst/>
          </a:prstGeom>
          <a:solidFill>
            <a:schemeClr val="accent4">
              <a:lumMod val="40000"/>
              <a:lumOff val="60000"/>
            </a:schemeClr>
          </a:solidFill>
        </p:spPr>
        <p:txBody>
          <a:bodyPr wrap="square" rtlCol="0">
            <a:spAutoFit/>
          </a:bodyPr>
          <a:lstStyle/>
          <a:p>
            <a:r>
              <a:rPr lang="en-GB" sz="1600" b="1" dirty="0" smtClean="0"/>
              <a:t>Vocabulary</a:t>
            </a:r>
            <a:r>
              <a:rPr lang="en-GB" sz="1600" dirty="0" smtClean="0"/>
              <a:t> </a:t>
            </a:r>
          </a:p>
          <a:p>
            <a:r>
              <a:rPr lang="en-GB" sz="1400" dirty="0" smtClean="0"/>
              <a:t>odious  = e</a:t>
            </a:r>
            <a:r>
              <a:rPr lang="en-US" sz="1400" b="1" dirty="0" err="1" smtClean="0">
                <a:hlinkClick r:id="rId2" tooltip="extremely"/>
              </a:rPr>
              <a:t>xtremely</a:t>
            </a:r>
            <a:r>
              <a:rPr lang="en-US" sz="1400" b="1" dirty="0"/>
              <a:t> </a:t>
            </a:r>
            <a:r>
              <a:rPr lang="en-US" sz="1400" b="1" dirty="0">
                <a:hlinkClick r:id="rId3" tooltip="unpleasant"/>
              </a:rPr>
              <a:t>unpleasant</a:t>
            </a:r>
            <a:r>
              <a:rPr lang="en-US" sz="1400" b="1" dirty="0"/>
              <a:t> and </a:t>
            </a:r>
            <a:r>
              <a:rPr lang="en-US" sz="1400" b="1" dirty="0">
                <a:hlinkClick r:id="rId4" tooltip="causing"/>
              </a:rPr>
              <a:t>causing</a:t>
            </a:r>
            <a:r>
              <a:rPr lang="en-US" sz="1400" b="1" dirty="0"/>
              <a:t> or </a:t>
            </a:r>
            <a:r>
              <a:rPr lang="en-US" sz="1400" b="1" dirty="0">
                <a:hlinkClick r:id="rId5" tooltip="deserving"/>
              </a:rPr>
              <a:t>deserving</a:t>
            </a:r>
            <a:r>
              <a:rPr lang="en-US" sz="1400" b="1" dirty="0"/>
              <a:t> </a:t>
            </a:r>
            <a:r>
              <a:rPr lang="en-US" sz="1400" b="1" dirty="0">
                <a:hlinkClick r:id="rId6" tooltip="hate"/>
              </a:rPr>
              <a:t>hate</a:t>
            </a:r>
            <a:r>
              <a:rPr lang="en-GB" sz="1400" dirty="0" smtClean="0"/>
              <a:t>  </a:t>
            </a:r>
          </a:p>
          <a:p>
            <a:r>
              <a:rPr lang="en-GB" sz="1400" dirty="0" smtClean="0"/>
              <a:t>loathsome = </a:t>
            </a:r>
            <a:r>
              <a:rPr lang="en-GB" sz="1400" b="1" u="sng" dirty="0">
                <a:hlinkClick r:id="rId2" tooltip="extremely"/>
              </a:rPr>
              <a:t>extremely</a:t>
            </a:r>
            <a:r>
              <a:rPr lang="en-GB" sz="1400" b="1" dirty="0"/>
              <a:t> </a:t>
            </a:r>
            <a:r>
              <a:rPr lang="en-GB" sz="1400" b="1" dirty="0">
                <a:hlinkClick r:id="rId3" tooltip="unpleasant"/>
              </a:rPr>
              <a:t>unpleasant</a:t>
            </a:r>
            <a:r>
              <a:rPr lang="en-GB" sz="1400" b="1" dirty="0"/>
              <a:t>:</a:t>
            </a:r>
            <a:endParaRPr lang="en-GB" sz="1400" dirty="0"/>
          </a:p>
        </p:txBody>
      </p:sp>
    </p:spTree>
    <p:extLst>
      <p:ext uri="{BB962C8B-B14F-4D97-AF65-F5344CB8AC3E}">
        <p14:creationId xmlns:p14="http://schemas.microsoft.com/office/powerpoint/2010/main" val="410014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6A170-35D7-4C3E-9023-9D37724F7C1C}"/>
              </a:ext>
            </a:extLst>
          </p:cNvPr>
          <p:cNvSpPr>
            <a:spLocks noGrp="1"/>
          </p:cNvSpPr>
          <p:nvPr>
            <p:ph type="title"/>
          </p:nvPr>
        </p:nvSpPr>
        <p:spPr/>
        <p:txBody>
          <a:bodyPr>
            <a:normAutofit fontScale="90000"/>
          </a:bodyPr>
          <a:lstStyle/>
          <a:p>
            <a:endParaRPr lang="en-GB"/>
          </a:p>
        </p:txBody>
      </p:sp>
      <p:sp>
        <p:nvSpPr>
          <p:cNvPr id="3" name="Content Placeholder 2">
            <a:extLst>
              <a:ext uri="{FF2B5EF4-FFF2-40B4-BE49-F238E27FC236}">
                <a16:creationId xmlns:a16="http://schemas.microsoft.com/office/drawing/2014/main" id="{74FE6491-BFA9-4798-B81A-382AA065A7E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7C8FB4B-65A1-4A18-B663-8096D78A1974}"/>
              </a:ext>
            </a:extLst>
          </p:cNvPr>
          <p:cNvPicPr>
            <a:picLocks noChangeAspect="1"/>
          </p:cNvPicPr>
          <p:nvPr/>
        </p:nvPicPr>
        <p:blipFill>
          <a:blip r:embed="rId2"/>
          <a:stretch>
            <a:fillRect/>
          </a:stretch>
        </p:blipFill>
        <p:spPr>
          <a:xfrm>
            <a:off x="0" y="0"/>
            <a:ext cx="10295425" cy="6858000"/>
          </a:xfrm>
          <a:prstGeom prst="rect">
            <a:avLst/>
          </a:prstGeom>
        </p:spPr>
      </p:pic>
    </p:spTree>
    <p:extLst>
      <p:ext uri="{BB962C8B-B14F-4D97-AF65-F5344CB8AC3E}">
        <p14:creationId xmlns:p14="http://schemas.microsoft.com/office/powerpoint/2010/main" val="1507103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07316" y="767800"/>
            <a:ext cx="4572000" cy="584775"/>
          </a:xfrm>
          <a:prstGeom prst="rect">
            <a:avLst/>
          </a:prstGeom>
        </p:spPr>
        <p:txBody>
          <a:bodyPr>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p:cNvSpPr txBox="1">
            <a:spLocks/>
          </p:cNvSpPr>
          <p:nvPr/>
        </p:nvSpPr>
        <p:spPr>
          <a:xfrm>
            <a:off x="2336732" y="1988840"/>
            <a:ext cx="770485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j-ea"/>
              <a:cs typeface="+mj-cs"/>
            </a:endParaRPr>
          </a:p>
        </p:txBody>
      </p:sp>
      <p:cxnSp>
        <p:nvCxnSpPr>
          <p:cNvPr id="10" name="Straight Connector 9"/>
          <p:cNvCxnSpPr/>
          <p:nvPr/>
        </p:nvCxnSpPr>
        <p:spPr>
          <a:xfrm>
            <a:off x="2086132" y="5973581"/>
            <a:ext cx="8042223" cy="7496"/>
          </a:xfrm>
          <a:prstGeom prst="line">
            <a:avLst/>
          </a:prstGeom>
          <a:ln w="31750">
            <a:solidFill>
              <a:srgbClr val="00A84F"/>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582" y="6101654"/>
            <a:ext cx="7011005" cy="540068"/>
          </a:xfrm>
          <a:prstGeom prst="rect">
            <a:avLst/>
          </a:prstGeom>
        </p:spPr>
      </p:pic>
      <p:grpSp>
        <p:nvGrpSpPr>
          <p:cNvPr id="24" name="Group 23"/>
          <p:cNvGrpSpPr/>
          <p:nvPr/>
        </p:nvGrpSpPr>
        <p:grpSpPr>
          <a:xfrm>
            <a:off x="598484" y="269448"/>
            <a:ext cx="11272114" cy="5771918"/>
            <a:chOff x="344123" y="269448"/>
            <a:chExt cx="8382715" cy="5771918"/>
          </a:xfrm>
        </p:grpSpPr>
        <p:sp>
          <p:nvSpPr>
            <p:cNvPr id="6" name="Rounded Rectangle 5"/>
            <p:cNvSpPr/>
            <p:nvPr/>
          </p:nvSpPr>
          <p:spPr>
            <a:xfrm>
              <a:off x="3902302" y="269448"/>
              <a:ext cx="4824536" cy="151216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Define it: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 bring something into existence.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ounded Rectangle 11"/>
            <p:cNvSpPr/>
            <p:nvPr/>
          </p:nvSpPr>
          <p:spPr>
            <a:xfrm>
              <a:off x="5620028" y="2350209"/>
              <a:ext cx="3096250" cy="14207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Example: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Trading is able to create a new life for yourself and others. </a:t>
              </a: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ounded Rectangle 12"/>
            <p:cNvSpPr/>
            <p:nvPr/>
          </p:nvSpPr>
          <p:spPr>
            <a:xfrm>
              <a:off x="344123" y="4099182"/>
              <a:ext cx="3311215" cy="194218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Digging Deeper: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When used informally, Create can also mean to complain.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little kids create because they hate being ignored</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ounded Rectangle 13"/>
            <p:cNvSpPr/>
            <p:nvPr/>
          </p:nvSpPr>
          <p:spPr>
            <a:xfrm>
              <a:off x="508099" y="2074838"/>
              <a:ext cx="3529871" cy="1696107"/>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Deconstruct it/ origins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late Middle English (in the sense ‘form out of nothing’, used of a divine or supernatural being)</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 name="Straight Arrow Connector 15"/>
            <p:cNvCxnSpPr>
              <a:stCxn id="4" idx="3"/>
            </p:cNvCxnSpPr>
            <p:nvPr/>
          </p:nvCxnSpPr>
          <p:spPr>
            <a:xfrm>
              <a:off x="2540133" y="982533"/>
              <a:ext cx="144629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4"/>
            <a:stretch>
              <a:fillRect/>
            </a:stretch>
          </p:blipFill>
          <p:spPr>
            <a:xfrm rot="10800000">
              <a:off x="3764269" y="2698354"/>
              <a:ext cx="1829736" cy="481626"/>
            </a:xfrm>
            <a:prstGeom prst="rect">
              <a:avLst/>
            </a:prstGeom>
          </p:spPr>
        </p:pic>
        <p:pic>
          <p:nvPicPr>
            <p:cNvPr id="22" name="Picture 21"/>
            <p:cNvPicPr>
              <a:picLocks noChangeAspect="1"/>
            </p:cNvPicPr>
            <p:nvPr/>
          </p:nvPicPr>
          <p:blipFill>
            <a:blip r:embed="rId4"/>
            <a:stretch>
              <a:fillRect/>
            </a:stretch>
          </p:blipFill>
          <p:spPr>
            <a:xfrm rot="5400000">
              <a:off x="1594639" y="3935224"/>
              <a:ext cx="810183" cy="481626"/>
            </a:xfrm>
            <a:prstGeom prst="rect">
              <a:avLst/>
            </a:prstGeom>
          </p:spPr>
        </p:pic>
        <p:sp>
          <p:nvSpPr>
            <p:cNvPr id="23" name="Rounded Rectangle 22"/>
            <p:cNvSpPr/>
            <p:nvPr/>
          </p:nvSpPr>
          <p:spPr>
            <a:xfrm>
              <a:off x="4283968" y="4452717"/>
              <a:ext cx="4320386" cy="125593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Link it: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Generate, Produce, Design, Make, Fabricate, Build</a:t>
              </a: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Picture 24"/>
            <p:cNvPicPr>
              <a:picLocks noChangeAspect="1"/>
            </p:cNvPicPr>
            <p:nvPr/>
          </p:nvPicPr>
          <p:blipFill>
            <a:blip r:embed="rId4"/>
            <a:stretch>
              <a:fillRect/>
            </a:stretch>
          </p:blipFill>
          <p:spPr>
            <a:xfrm>
              <a:off x="3632878" y="4802868"/>
              <a:ext cx="810183" cy="481626"/>
            </a:xfrm>
            <a:prstGeom prst="rect">
              <a:avLst/>
            </a:prstGeom>
          </p:spPr>
        </p:pic>
      </p:grpSp>
      <p:sp>
        <p:nvSpPr>
          <p:cNvPr id="17" name="Rounded Rectangle 16"/>
          <p:cNvSpPr/>
          <p:nvPr/>
        </p:nvSpPr>
        <p:spPr>
          <a:xfrm>
            <a:off x="1097280" y="269448"/>
            <a:ext cx="2966853" cy="1426170"/>
          </a:xfrm>
          <a:prstGeom prst="roundRect">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Read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Create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21</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September</a:t>
            </a:r>
          </a:p>
        </p:txBody>
      </p:sp>
    </p:spTree>
    <p:extLst>
      <p:ext uri="{BB962C8B-B14F-4D97-AF65-F5344CB8AC3E}">
        <p14:creationId xmlns:p14="http://schemas.microsoft.com/office/powerpoint/2010/main" val="126090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o Create Showstopping Hero Sections with Divi | Elegant ...">
            <a:extLst>
              <a:ext uri="{FF2B5EF4-FFF2-40B4-BE49-F238E27FC236}">
                <a16:creationId xmlns:a16="http://schemas.microsoft.com/office/drawing/2014/main" id="{A4F5F959-95CF-47CD-A9DD-07BD4035D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33500"/>
            <a:ext cx="9144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79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61648" y="160338"/>
            <a:ext cx="6400800" cy="892398"/>
          </a:xfrm>
          <a:solidFill>
            <a:schemeClr val="accent5">
              <a:lumMod val="20000"/>
              <a:lumOff val="80000"/>
            </a:schemeClr>
          </a:solidFill>
          <a:ln w="28575">
            <a:solidFill>
              <a:schemeClr val="accent5"/>
            </a:solidFill>
          </a:ln>
        </p:spPr>
        <p:txBody>
          <a:bodyPr>
            <a:normAutofit fontScale="85000" lnSpcReduction="20000"/>
          </a:bodyPr>
          <a:lstStyle/>
          <a:p>
            <a:r>
              <a:rPr lang="en-GB" sz="8000" b="1" dirty="0">
                <a:solidFill>
                  <a:schemeClr val="accent4">
                    <a:lumMod val="75000"/>
                  </a:schemeClr>
                </a:solidFill>
              </a:rPr>
              <a:t>English</a:t>
            </a:r>
            <a:r>
              <a:rPr lang="en-GB" sz="8000" b="1" dirty="0"/>
              <a:t> </a:t>
            </a:r>
            <a:r>
              <a:rPr lang="en-GB" sz="80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1" name="Picture 7" descr="Image result for fruit and veg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9337" y="-189696"/>
            <a:ext cx="2127915" cy="17732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594256"/>
            <a:ext cx="1109564" cy="11095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79506" y="1700691"/>
            <a:ext cx="95165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FFFF00"/>
                  </a:solidFill>
                </a:ln>
                <a:solidFill>
                  <a:prstClr val="black"/>
                </a:solidFill>
                <a:effectLst/>
                <a:uLnTx/>
                <a:uFillTx/>
                <a:latin typeface="Calibri" panose="020F0502020204030204"/>
                <a:ea typeface="+mn-ea"/>
                <a:cs typeface="+mn-cs"/>
              </a:rPr>
              <a:t>1</a:t>
            </a:r>
          </a:p>
        </p:txBody>
      </p:sp>
      <p:pic>
        <p:nvPicPr>
          <p:cNvPr id="1037" name="Picture 13" descr="Image result for fruit no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156" y="2709042"/>
            <a:ext cx="780701" cy="10461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24257" y="2831850"/>
            <a:ext cx="1132890" cy="923330"/>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00B0F0"/>
                  </a:solidFill>
                </a:ln>
                <a:solidFill>
                  <a:prstClr val="black"/>
                </a:solidFill>
                <a:effectLst/>
                <a:uLnTx/>
                <a:uFillTx/>
                <a:latin typeface="Calibri" panose="020F0502020204030204"/>
                <a:ea typeface="+mn-ea"/>
                <a:cs typeface="+mn-cs"/>
              </a:rPr>
              <a:t>2</a:t>
            </a:r>
          </a:p>
        </p:txBody>
      </p:sp>
      <p:pic>
        <p:nvPicPr>
          <p:cNvPr id="1040" name="Picture 16" descr="Image result for vegetable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2168" y="3854001"/>
            <a:ext cx="1011127" cy="971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95027" y="3902145"/>
            <a:ext cx="76548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FF0000"/>
                  </a:solidFill>
                </a:ln>
                <a:solidFill>
                  <a:prstClr val="black"/>
                </a:solidFill>
                <a:effectLst/>
                <a:uLnTx/>
                <a:uFillTx/>
                <a:latin typeface="Calibri" panose="020F0502020204030204"/>
                <a:ea typeface="+mn-ea"/>
                <a:cs typeface="+mn-cs"/>
              </a:rPr>
              <a:t>3</a:t>
            </a:r>
          </a:p>
        </p:txBody>
      </p:sp>
      <p:pic>
        <p:nvPicPr>
          <p:cNvPr id="1042" name="Picture 18" descr="Image result for vegetable no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371" y="4825475"/>
            <a:ext cx="981050" cy="981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77770" y="4861839"/>
            <a:ext cx="17281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7030A0"/>
                  </a:solidFill>
                </a:ln>
                <a:solidFill>
                  <a:prstClr val="black"/>
                </a:solidFill>
                <a:effectLst/>
                <a:uLnTx/>
                <a:uFillTx/>
                <a:latin typeface="Calibri" panose="020F0502020204030204"/>
                <a:ea typeface="+mn-ea"/>
                <a:cs typeface="+mn-cs"/>
              </a:rPr>
              <a:t>4</a:t>
            </a:r>
          </a:p>
        </p:txBody>
      </p:sp>
      <p:pic>
        <p:nvPicPr>
          <p:cNvPr id="1045" name="Picture 21" descr="Image result for vegetable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4920" y="5832596"/>
            <a:ext cx="918863" cy="9960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93243" y="5832595"/>
            <a:ext cx="11874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5400">
                  <a:solidFill>
                    <a:srgbClr val="F79646"/>
                  </a:solidFill>
                </a:ln>
                <a:solidFill>
                  <a:prstClr val="black"/>
                </a:solidFill>
                <a:effectLst/>
                <a:uLnTx/>
                <a:uFillTx/>
                <a:latin typeface="Calibri" panose="020F0502020204030204"/>
                <a:ea typeface="+mn-ea"/>
                <a:cs typeface="+mn-cs"/>
              </a:rPr>
              <a:t>5</a:t>
            </a:r>
          </a:p>
        </p:txBody>
      </p:sp>
      <p:sp>
        <p:nvSpPr>
          <p:cNvPr id="12" name="TextBox 11"/>
          <p:cNvSpPr txBox="1"/>
          <p:nvPr/>
        </p:nvSpPr>
        <p:spPr>
          <a:xfrm>
            <a:off x="2980675" y="2053563"/>
            <a:ext cx="7593616" cy="461665"/>
          </a:xfrm>
          <a:prstGeom prst="rect">
            <a:avLst/>
          </a:prstGeom>
          <a:noFill/>
          <a:ln w="28575">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Define the word </a:t>
            </a:r>
            <a:r>
              <a:rPr kumimoji="0" lang="en-GB" altLang="en-US" sz="2400" b="0" i="1" u="none" strike="noStrike" kern="1200" cap="none" spc="0" normalizeH="0" baseline="0" noProof="0" dirty="0" smtClean="0">
                <a:ln>
                  <a:noFill/>
                </a:ln>
                <a:solidFill>
                  <a:prstClr val="black"/>
                </a:solidFill>
                <a:effectLst/>
                <a:uLnTx/>
                <a:uFillTx/>
                <a:latin typeface="Calibri" panose="020F0502020204030204"/>
                <a:ea typeface="+mn-ea"/>
                <a:cs typeface="+mn-cs"/>
              </a:rPr>
              <a:t>create.</a:t>
            </a:r>
            <a:endPar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2972110" y="2878742"/>
            <a:ext cx="7363797" cy="461665"/>
          </a:xfrm>
          <a:prstGeom prst="rect">
            <a:avLst/>
          </a:prstGeom>
          <a:no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What did Frankenstein use to create the Creature?</a:t>
            </a:r>
            <a:endPar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2833372" y="3885370"/>
            <a:ext cx="8101853" cy="461665"/>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Why did Frankenstein create the Creature?</a:t>
            </a:r>
            <a:endPar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2957686" y="4846558"/>
            <a:ext cx="8508890" cy="830997"/>
          </a:xfrm>
          <a:prstGeom prst="rect">
            <a:avLst/>
          </a:prstGeom>
          <a:noFill/>
          <a:ln w="28575">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Add a comma:  </a:t>
            </a:r>
            <a:r>
              <a:rPr kumimoji="0" lang="en-GB" altLang="en-US" sz="2400" b="0" i="1" u="none" strike="noStrike" kern="1200" cap="none" spc="0" normalizeH="0" baseline="0" noProof="0" dirty="0">
                <a:ln>
                  <a:noFill/>
                </a:ln>
                <a:solidFill>
                  <a:prstClr val="black"/>
                </a:solidFill>
                <a:effectLst/>
                <a:uLnTx/>
                <a:uFillTx/>
                <a:latin typeface="Calibri" panose="020F0502020204030204"/>
                <a:ea typeface="+mn-ea"/>
                <a:cs typeface="+mn-cs"/>
              </a:rPr>
              <a:t>With great </a:t>
            </a:r>
            <a:r>
              <a:rPr kumimoji="0" lang="en-GB" altLang="en-US" sz="2400" b="0" i="1" u="none" strike="noStrike" kern="1200" cap="none" spc="0" normalizeH="0" baseline="0" noProof="0" dirty="0" smtClean="0">
                <a:ln>
                  <a:noFill/>
                </a:ln>
                <a:solidFill>
                  <a:prstClr val="black"/>
                </a:solidFill>
                <a:effectLst/>
                <a:uLnTx/>
                <a:uFillTx/>
                <a:latin typeface="Calibri" panose="020F0502020204030204"/>
                <a:ea typeface="+mn-ea"/>
                <a:cs typeface="+mn-cs"/>
              </a:rPr>
              <a:t>anxiety I </a:t>
            </a:r>
            <a:r>
              <a:rPr kumimoji="0" lang="en-GB" altLang="en-US" sz="2400" b="0" i="1" u="none" strike="noStrike" kern="1200" cap="none" spc="0" normalizeH="0" baseline="0" noProof="0" dirty="0">
                <a:ln>
                  <a:noFill/>
                </a:ln>
                <a:solidFill>
                  <a:prstClr val="black"/>
                </a:solidFill>
                <a:effectLst/>
                <a:uLnTx/>
                <a:uFillTx/>
                <a:latin typeface="Calibri" panose="020F0502020204030204"/>
                <a:ea typeface="+mn-ea"/>
                <a:cs typeface="+mn-cs"/>
              </a:rPr>
              <a:t>collected the instruments of life around </a:t>
            </a:r>
            <a:r>
              <a:rPr kumimoji="0" lang="en-GB" altLang="en-US" sz="2400" b="0" i="1" u="none" strike="noStrike" kern="1200" cap="none" spc="0" normalizeH="0" baseline="0" noProof="0" dirty="0" smtClean="0">
                <a:ln>
                  <a:noFill/>
                </a:ln>
                <a:solidFill>
                  <a:prstClr val="black"/>
                </a:solidFill>
                <a:effectLst/>
                <a:uLnTx/>
                <a:uFillTx/>
                <a:latin typeface="Calibri" panose="020F0502020204030204"/>
                <a:ea typeface="+mn-ea"/>
                <a:cs typeface="+mn-cs"/>
              </a:rPr>
              <a:t>me.</a:t>
            </a:r>
            <a:endParaRPr kumimoji="0" lang="en-GB" alt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2980675" y="6235997"/>
            <a:ext cx="8485901" cy="461665"/>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What does the word </a:t>
            </a:r>
            <a:r>
              <a:rPr kumimoji="0" lang="en-GB" sz="2400" b="0" i="1" u="none" strike="noStrike" kern="1200" cap="none" spc="0" normalizeH="0" baseline="0" noProof="0" dirty="0" smtClean="0">
                <a:ln>
                  <a:noFill/>
                </a:ln>
                <a:solidFill>
                  <a:prstClr val="black"/>
                </a:solidFill>
                <a:effectLst/>
                <a:uLnTx/>
                <a:uFillTx/>
                <a:latin typeface="Calibri" panose="020F0502020204030204"/>
                <a:ea typeface="+mn-ea"/>
                <a:cs typeface="+mn-cs"/>
              </a:rPr>
              <a:t>instruments</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mean in the sentence above?</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3F527FBA-909C-44AA-A527-7D25F4938A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298AAC-BC48-4CB5-B196-F533D78C0FE5}" type="datetime2">
              <a:rPr kumimoji="0" lang="en-GB" sz="2400" b="0" i="0" u="sng"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 20 September 2020</a:t>
            </a:fld>
            <a:endParaRPr kumimoji="0" lang="en-GB" sz="2400" b="0" i="0" u="sng"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542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BQ6) Who is the Creature?</a:t>
            </a:r>
            <a:endParaRPr lang="en-GB" dirty="0"/>
          </a:p>
        </p:txBody>
      </p:sp>
      <p:sp>
        <p:nvSpPr>
          <p:cNvPr id="4" name="TextBox 3"/>
          <p:cNvSpPr txBox="1"/>
          <p:nvPr/>
        </p:nvSpPr>
        <p:spPr>
          <a:xfrm>
            <a:off x="384464" y="1884794"/>
            <a:ext cx="7242464" cy="452431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 lived in daily fear, lest the monster whom I had created should perpetrate some new wickedness. When I thought of him and his crimes and malice, I became filled with hatred and revenge.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Sometimes I could cope with the sullen despair that overwhelmed me: but sometimes the whirlwind passions of my soul drove me to seek some change of place. It was during an episode of this kind that I suddenly left my home, and bending my steps towards the near Alpine valleys, sought in their magnificence to forget myself and my sorrows.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For several days, I journeyed far into the mountains. When I arrived at the summit, I suddenly beheld the figure of a man, at some distance, advancing towards me with superhuman speed. He bounded over the crevices in the ice, among which I had walked with caution; his stature, also, as he approached, seemed to exceed that of man. It was the wretch whom I had created! I trembled with rage and horror.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“Devil,” I exclaimed, “do you dare approach me?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Begone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vile insect! or rather, stay, that I may trample you to dust</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384464" y="810491"/>
            <a:ext cx="7242464" cy="646331"/>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does Shelley show the Frankenstein is afraid of the Creature?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Make a list of the phrases which show his fear.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51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BQ6) Who </a:t>
            </a:r>
            <a:r>
              <a:rPr lang="en-GB" dirty="0" smtClean="0"/>
              <a:t>is the Creature?</a:t>
            </a:r>
            <a:endParaRPr lang="en-GB" dirty="0"/>
          </a:p>
        </p:txBody>
      </p:sp>
      <p:sp>
        <p:nvSpPr>
          <p:cNvPr id="4" name="TextBox 3"/>
          <p:cNvSpPr txBox="1"/>
          <p:nvPr/>
        </p:nvSpPr>
        <p:spPr>
          <a:xfrm>
            <a:off x="384464" y="1884794"/>
            <a:ext cx="7242464" cy="452431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 lived in daily fear, lest the monster whom I had created should perpetrate some new wickedness. When I thought of him and his crimes and malice, I became filled with hatred and revenge.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Sometimes I could cope with the sullen despair that overwhelmed me: but sometimes the whirlwind passions of my soul drove me to seek some change of place. It was during an episode of this kind that I suddenly left my home, and bending my steps towards the near Alpine valleys, sought in their magnificence to forget myself and my sorrows.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For several days, I journeyed far into the mountains. When I arrived at the summit, I suddenly beheld the figure of a man, at some distance, advancing towards me with superhuman speed. He bounded over the crevices in the ice, among which I had walked with caution; his stature, also, as he approached, seemed to exceed that of man. It was the wretch whom I had created! I trembled with rage and horror.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“Devil,” I exclaimed, “do you dare approach me?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Begone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vile insect! or rather, stay, that I may trample you to dust</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384464" y="810491"/>
            <a:ext cx="7242464" cy="646331"/>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does Shelley show the Frankenstein is afraid of the Creature?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Make a list of the phrases which show his fear.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851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BQ6) Who </a:t>
            </a:r>
            <a:r>
              <a:rPr lang="en-GB" dirty="0" smtClean="0"/>
              <a:t>is the Creature?</a:t>
            </a:r>
            <a:endParaRPr lang="en-GB" dirty="0"/>
          </a:p>
        </p:txBody>
      </p:sp>
      <p:sp>
        <p:nvSpPr>
          <p:cNvPr id="4" name="TextBox 3"/>
          <p:cNvSpPr txBox="1"/>
          <p:nvPr/>
        </p:nvSpPr>
        <p:spPr>
          <a:xfrm>
            <a:off x="384464" y="1884794"/>
            <a:ext cx="7242464" cy="452431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 lived in daily fear, lest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the monster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whom I had created should perpetrate some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new wickedness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When I thought of him and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his crimes and malice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 became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filled with hatred and revenge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Sometimes I could cope with the sullen despair that overwhelmed me: but sometimes the whirlwind passions of my soul drove me to seek some change of place. It was during an episode of this kind that I suddenly left my home, and bending my steps towards the near Alpine valleys, sought in their magnificence to forget myself and my sorrows.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For several days, I journeyed far into the mountains. When I arrived at the summit, I suddenly beheld the figure of a man, at some distance, advancing towards me with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superhuman speed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He bounded over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crevices in the ice, among which I had walked with caution; his stature, also, as he approached, seemed to exceed that of man. It was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the wretch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whom I had created!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I trembled with rage and horror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Devil</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 exclaimed, “do you dare approach me?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Begone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vile insect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or rather, stay,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that I may trample you to dust</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384464" y="810491"/>
            <a:ext cx="7242464" cy="646331"/>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How does Shelley show the Frankenstein is afraid of the Creature?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Check your phrases with the phrases in red below.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8303172" y="810491"/>
            <a:ext cx="3331780" cy="1477328"/>
          </a:xfrm>
          <a:prstGeom prst="rect">
            <a:avLst/>
          </a:prstGeom>
          <a:solidFill>
            <a:schemeClr val="accent4">
              <a:lumMod val="40000"/>
              <a:lumOff val="6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Which phrases show the Frankenstein  thinks the Creature is evil?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Write a list in your book.</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8303172" y="2669623"/>
            <a:ext cx="3331780" cy="1200329"/>
          </a:xfrm>
          <a:prstGeom prst="rect">
            <a:avLst/>
          </a:prstGeom>
          <a:solidFill>
            <a:schemeClr val="accent4">
              <a:lumMod val="40000"/>
              <a:lumOff val="6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Which phrases show the Frankenstein’s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Write a list in your book.</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471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6231</Words>
  <Application>Microsoft Office PowerPoint</Application>
  <PresentationFormat>Widescreen</PresentationFormat>
  <Paragraphs>581</Paragraphs>
  <Slides>33</Slides>
  <Notes>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33</vt:i4>
      </vt:variant>
    </vt:vector>
  </HeadingPairs>
  <TitlesOfParts>
    <vt:vector size="48" baseType="lpstr">
      <vt:lpstr>Amatic SC</vt:lpstr>
      <vt:lpstr>Arial</vt:lpstr>
      <vt:lpstr>Bangers</vt:lpstr>
      <vt:lpstr>Calibri</vt:lpstr>
      <vt:lpstr>Calibri Light</vt:lpstr>
      <vt:lpstr>Centaury Gothic</vt:lpstr>
      <vt:lpstr>Century Gothic</vt:lpstr>
      <vt:lpstr>Love Ya Like A Sister</vt:lpstr>
      <vt:lpstr>Times New Roman</vt:lpstr>
      <vt:lpstr>Office Theme</vt:lpstr>
      <vt:lpstr>1_Office Theme</vt:lpstr>
      <vt:lpstr>4_Office Theme</vt:lpstr>
      <vt:lpstr>2_Office Theme</vt:lpstr>
      <vt:lpstr>3_Office Theme</vt:lpstr>
      <vt:lpstr>5_Office Theme</vt:lpstr>
      <vt:lpstr>Y8 ‘Frankenstein’  Home learning week beginning 28th September </vt:lpstr>
      <vt:lpstr>PowerPoint Presentation</vt:lpstr>
      <vt:lpstr>Lesson 6 </vt:lpstr>
      <vt:lpstr>PowerPoint Presentation</vt:lpstr>
      <vt:lpstr>PowerPoint Presentation</vt:lpstr>
      <vt:lpstr>PowerPoint Presentation</vt:lpstr>
      <vt:lpstr>BQ6) Who is the Creature?</vt:lpstr>
      <vt:lpstr>BQ6) Who is the Creature?</vt:lpstr>
      <vt:lpstr>BQ6) Who is the Creature?</vt:lpstr>
      <vt:lpstr>BQ6) Who is the Creature?</vt:lpstr>
      <vt:lpstr>PowerPoint Presentation</vt:lpstr>
      <vt:lpstr>Lesson 7 </vt:lpstr>
      <vt:lpstr>PowerPoint Presentation</vt:lpstr>
      <vt:lpstr>BQ6) Who is the Creature? </vt:lpstr>
      <vt:lpstr>BQ6) Who is the Creature? </vt:lpstr>
      <vt:lpstr>BQ6) Who is the Creature? </vt:lpstr>
      <vt:lpstr>BQ6) Who is the Creature? </vt:lpstr>
      <vt:lpstr>Lesson 8 </vt:lpstr>
      <vt:lpstr>PowerPoint Presentation</vt:lpstr>
      <vt:lpstr>BQ6) Who is the Creature? </vt:lpstr>
      <vt:lpstr>Who is the Creature? </vt:lpstr>
      <vt:lpstr>BQ6) Who is the Creature? </vt:lpstr>
      <vt:lpstr>Lesson 9 </vt:lpstr>
      <vt:lpstr>PowerPoint Presentation</vt:lpstr>
      <vt:lpstr>BQ6) Who is the Creature?</vt:lpstr>
      <vt:lpstr>BQ6) Who is the Creature?</vt:lpstr>
      <vt:lpstr>BQ6) Who is the Creature?</vt:lpstr>
      <vt:lpstr>PowerPoint Presentation</vt:lpstr>
      <vt:lpstr>Lesson 10 </vt:lpstr>
      <vt:lpstr>PowerPoint Presentation</vt:lpstr>
      <vt:lpstr>BQ6) Who is the Creature?</vt:lpstr>
      <vt:lpstr>BQ6) Who is the Creature?</vt:lpstr>
      <vt:lpstr>PowerPoint Presentation</vt:lpstr>
    </vt:vector>
  </TitlesOfParts>
  <Company>IT Services - Wirral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Y8 ‘Frankenstein’  Home learning week beginning 28th September </dc:title>
  <dc:creator>Mary Hind-Portley</dc:creator>
  <cp:lastModifiedBy>Mary Hind-Portley</cp:lastModifiedBy>
  <cp:revision>12</cp:revision>
  <dcterms:created xsi:type="dcterms:W3CDTF">2020-09-20T11:57:18Z</dcterms:created>
  <dcterms:modified xsi:type="dcterms:W3CDTF">2020-09-20T13:30:51Z</dcterms:modified>
</cp:coreProperties>
</file>