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4"/>
  </p:notesMasterIdLst>
  <p:handoutMasterIdLst>
    <p:handoutMasterId r:id="rId75"/>
  </p:handoutMasterIdLst>
  <p:sldIdLst>
    <p:sldId id="403" r:id="rId2"/>
    <p:sldId id="337" r:id="rId3"/>
    <p:sldId id="338" r:id="rId4"/>
    <p:sldId id="339" r:id="rId5"/>
    <p:sldId id="340" r:id="rId6"/>
    <p:sldId id="341" r:id="rId7"/>
    <p:sldId id="342" r:id="rId8"/>
    <p:sldId id="404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405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406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407" r:id="rId59"/>
    <p:sldId id="408" r:id="rId60"/>
    <p:sldId id="390" r:id="rId61"/>
    <p:sldId id="391" r:id="rId62"/>
    <p:sldId id="392" r:id="rId63"/>
    <p:sldId id="393" r:id="rId64"/>
    <p:sldId id="394" r:id="rId65"/>
    <p:sldId id="395" r:id="rId66"/>
    <p:sldId id="396" r:id="rId67"/>
    <p:sldId id="397" r:id="rId68"/>
    <p:sldId id="398" r:id="rId69"/>
    <p:sldId id="399" r:id="rId70"/>
    <p:sldId id="400" r:id="rId71"/>
    <p:sldId id="401" r:id="rId72"/>
    <p:sldId id="402" r:id="rId7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72" autoAdjust="0"/>
    <p:restoredTop sz="94780"/>
  </p:normalViewPr>
  <p:slideViewPr>
    <p:cSldViewPr>
      <p:cViewPr varScale="1">
        <p:scale>
          <a:sx n="69" d="100"/>
          <a:sy n="69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7B24-2A1A-4D50-A479-5A4FB3D79028}" type="datetimeFigureOut">
              <a:rPr lang="en-GB" smtClean="0"/>
              <a:pPr/>
              <a:t>15/09/2020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4FD5F-23C5-49B6-8DFD-57AC7E2652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17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08EA0-5A12-427A-8F39-867A8AC40E6F}" type="datetimeFigureOut">
              <a:rPr lang="en-GB" smtClean="0"/>
              <a:pPr/>
              <a:t>15/09/2020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FFF51-4F01-425F-9DE3-D79B48BCEC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39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7EDC9-3162-4A47-876E-7CA3B9FDEF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85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FF51-4F01-425F-9DE3-D79B48BCECF0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869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FF51-4F01-425F-9DE3-D79B48BCECF0}" type="slidenum">
              <a:rPr lang="en-GB" smtClean="0"/>
              <a:pPr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76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FF51-4F01-425F-9DE3-D79B48BCECF0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93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FF51-4F01-425F-9DE3-D79B48BCECF0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55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FF51-4F01-425F-9DE3-D79B48BCECF0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04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FF51-4F01-425F-9DE3-D79B48BCECF0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37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FF51-4F01-425F-9DE3-D79B48BCECF0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39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FF51-4F01-425F-9DE3-D79B48BCECF0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91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FF51-4F01-425F-9DE3-D79B48BCECF0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27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FF51-4F01-425F-9DE3-D79B48BCECF0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23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60288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2123728" y="128095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Progress Pit stop</a:t>
            </a: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2424113" y="5384214"/>
            <a:ext cx="3831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999495" y="6146789"/>
            <a:ext cx="14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don’t understand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>
            <a:off x="3852415" y="6137761"/>
            <a:ext cx="150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nearly  understand</a:t>
            </a:r>
          </a:p>
        </p:txBody>
      </p:sp>
      <p:sp>
        <p:nvSpPr>
          <p:cNvPr id="19" name="TextBox 15"/>
          <p:cNvSpPr txBox="1">
            <a:spLocks noChangeArrowheads="1"/>
          </p:cNvSpPr>
          <p:nvPr userDrawn="1"/>
        </p:nvSpPr>
        <p:spPr bwMode="auto">
          <a:xfrm>
            <a:off x="6579478" y="6143614"/>
            <a:ext cx="1527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fully understand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206590" y="4934739"/>
            <a:ext cx="1253837" cy="1156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064090" y="4934739"/>
            <a:ext cx="1253837" cy="115676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823294" y="4863299"/>
            <a:ext cx="1253837" cy="11567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Picture 20" descr="http://r21freak.com/shadowobsessed/happy-face-istock-45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94" y="5018293"/>
            <a:ext cx="1327436" cy="8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healthhabits.files.wordpress.com/2009/07/sad_face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45" y="4949136"/>
            <a:ext cx="1070926" cy="107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96" y="4947081"/>
            <a:ext cx="904997" cy="11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4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30911" y="3946509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6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004048" y="1748581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54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051720" y="119675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Purple Problem</a:t>
            </a:r>
          </a:p>
        </p:txBody>
      </p:sp>
    </p:spTree>
    <p:extLst>
      <p:ext uri="{BB962C8B-B14F-4D97-AF65-F5344CB8AC3E}">
        <p14:creationId xmlns:p14="http://schemas.microsoft.com/office/powerpoint/2010/main" val="98236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08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71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5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F0BED4-DA44-45E7-89B4-0DC969DF2B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6151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/>
          <a:p>
            <a:fld id="{1BA82804-CF13-45F8-B166-BA262AA39476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fld id="{59400C75-26F5-4158-8EDA-33FE14A406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1376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656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A10-4363-497E-8363-9A1D8521E97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17BB-7C68-4ADB-A1B1-ADC46F90D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18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 smtClean="0">
              <a:latin typeface="Comic Sans MS" pitchFamily="66" charset="0"/>
            </a:endParaRPr>
          </a:p>
          <a:p>
            <a:endParaRPr lang="en-GB" sz="2000" u="none" dirty="0" smtClean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5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7984" y="980728"/>
            <a:ext cx="211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828BC-66F3-46D5-8F7F-B46F4D858E7F}"/>
              </a:ext>
            </a:extLst>
          </p:cNvPr>
          <p:cNvSpPr/>
          <p:nvPr userDrawn="1"/>
        </p:nvSpPr>
        <p:spPr>
          <a:xfrm>
            <a:off x="2195736" y="3717032"/>
            <a:ext cx="67251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Complete Starter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booklet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3E443-8021-4D9C-BF9A-DC58BF1E4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3700767" cy="26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0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4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52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 userDrawn="1"/>
        </p:nvSpPr>
        <p:spPr>
          <a:xfrm>
            <a:off x="462278" y="1844824"/>
            <a:ext cx="8214178" cy="468052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877179" y="118318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Worked Example</a:t>
            </a:r>
          </a:p>
        </p:txBody>
      </p:sp>
    </p:spTree>
    <p:extLst>
      <p:ext uri="{BB962C8B-B14F-4D97-AF65-F5344CB8AC3E}">
        <p14:creationId xmlns:p14="http://schemas.microsoft.com/office/powerpoint/2010/main" val="402878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044241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My Question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0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23528" y="1916832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23528" y="3540204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323528" y="5163576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3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08615" y="4654793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Tuesday, 15 September 2020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76364" y="171075"/>
            <a:ext cx="1629261" cy="753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074"/>
            <a:ext cx="1152128" cy="7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5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6" r:id="rId2"/>
    <p:sldLayoutId id="2147483697" r:id="rId3"/>
    <p:sldLayoutId id="2147483680" r:id="rId4"/>
    <p:sldLayoutId id="2147483695" r:id="rId5"/>
    <p:sldLayoutId id="2147483681" r:id="rId6"/>
    <p:sldLayoutId id="2147483682" r:id="rId7"/>
    <p:sldLayoutId id="2147483687" r:id="rId8"/>
    <p:sldLayoutId id="2147483684" r:id="rId9"/>
    <p:sldLayoutId id="2147483683" r:id="rId10"/>
    <p:sldLayoutId id="2147483688" r:id="rId11"/>
    <p:sldLayoutId id="2147483689" r:id="rId12"/>
    <p:sldLayoutId id="2147483686" r:id="rId13"/>
    <p:sldLayoutId id="2147483677" r:id="rId14"/>
    <p:sldLayoutId id="2147483678" r:id="rId15"/>
    <p:sldLayoutId id="2147483679" r:id="rId16"/>
    <p:sldLayoutId id="2147483691" r:id="rId17"/>
    <p:sldLayoutId id="2147483693" r:id="rId18"/>
    <p:sldLayoutId id="2147483696" r:id="rId19"/>
    <p:sldLayoutId id="2147483698" r:id="rId20"/>
    <p:sldLayoutId id="214748369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1.png"/><Relationship Id="rId13" Type="http://schemas.openxmlformats.org/officeDocument/2006/relationships/image" Target="../media/image722.png"/><Relationship Id="rId18" Type="http://schemas.openxmlformats.org/officeDocument/2006/relationships/image" Target="../media/image77.png"/><Relationship Id="rId3" Type="http://schemas.openxmlformats.org/officeDocument/2006/relationships/image" Target="../media/image9.png"/><Relationship Id="rId21" Type="http://schemas.openxmlformats.org/officeDocument/2006/relationships/image" Target="../media/image80.png"/><Relationship Id="rId7" Type="http://schemas.openxmlformats.org/officeDocument/2006/relationships/image" Target="../media/image13.png"/><Relationship Id="rId12" Type="http://schemas.openxmlformats.org/officeDocument/2006/relationships/image" Target="../media/image713.png"/><Relationship Id="rId17" Type="http://schemas.openxmlformats.org/officeDocument/2006/relationships/image" Target="../media/image76.png"/><Relationship Id="rId2" Type="http://schemas.openxmlformats.org/officeDocument/2006/relationships/image" Target="../media/image3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openxmlformats.org/officeDocument/2006/relationships/image" Target="../media/image701.png"/><Relationship Id="rId5" Type="http://schemas.openxmlformats.org/officeDocument/2006/relationships/image" Target="../media/image11.png"/><Relationship Id="rId15" Type="http://schemas.openxmlformats.org/officeDocument/2006/relationships/image" Target="../media/image74.png"/><Relationship Id="rId10" Type="http://schemas.openxmlformats.org/officeDocument/2006/relationships/image" Target="../media/image691.png"/><Relationship Id="rId19" Type="http://schemas.openxmlformats.org/officeDocument/2006/relationships/image" Target="../media/image78.png"/><Relationship Id="rId4" Type="http://schemas.openxmlformats.org/officeDocument/2006/relationships/image" Target="../media/image10.png"/><Relationship Id="rId9" Type="http://schemas.openxmlformats.org/officeDocument/2006/relationships/image" Target="../media/image681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NUL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NUL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NUL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0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0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70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0.png"/><Relationship Id="rId3" Type="http://schemas.openxmlformats.org/officeDocument/2006/relationships/image" Target="../media/image52.png"/><Relationship Id="rId7" Type="http://schemas.openxmlformats.org/officeDocument/2006/relationships/image" Target="../media/image18.png"/><Relationship Id="rId12" Type="http://schemas.openxmlformats.org/officeDocument/2006/relationships/image" Target="../media/image2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0.png"/><Relationship Id="rId11" Type="http://schemas.openxmlformats.org/officeDocument/2006/relationships/image" Target="../media/image240.png"/><Relationship Id="rId5" Type="http://schemas.openxmlformats.org/officeDocument/2006/relationships/image" Target="../media/image151.png"/><Relationship Id="rId10" Type="http://schemas.openxmlformats.org/officeDocument/2006/relationships/image" Target="../media/image230.png"/><Relationship Id="rId4" Type="http://schemas.microsoft.com/office/2007/relationships/hdphoto" Target="../media/hdphoto1.wdp"/><Relationship Id="rId9" Type="http://schemas.openxmlformats.org/officeDocument/2006/relationships/image" Target="../media/image220.png"/><Relationship Id="rId14" Type="http://schemas.openxmlformats.org/officeDocument/2006/relationships/image" Target="../media/image2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4.png"/><Relationship Id="rId7" Type="http://schemas.openxmlformats.org/officeDocument/2006/relationships/image" Target="../media/image48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53.png"/><Relationship Id="rId9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01.png"/><Relationship Id="rId5" Type="http://schemas.openxmlformats.org/officeDocument/2006/relationships/image" Target="../media/image800.png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1.png"/><Relationship Id="rId4" Type="http://schemas.openxmlformats.org/officeDocument/2006/relationships/image" Target="../media/image1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231.png"/><Relationship Id="rId7" Type="http://schemas.openxmlformats.org/officeDocument/2006/relationships/image" Target="../media/image2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1.png"/><Relationship Id="rId5" Type="http://schemas.openxmlformats.org/officeDocument/2006/relationships/image" Target="../media/image59.png"/><Relationship Id="rId4" Type="http://schemas.openxmlformats.org/officeDocument/2006/relationships/image" Target="../media/image241.png"/><Relationship Id="rId9" Type="http://schemas.openxmlformats.org/officeDocument/2006/relationships/image" Target="../media/image29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69.png"/><Relationship Id="rId7" Type="http://schemas.openxmlformats.org/officeDocument/2006/relationships/image" Target="../media/image8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3.png"/><Relationship Id="rId11" Type="http://schemas.openxmlformats.org/officeDocument/2006/relationships/image" Target="../media/image97.png"/><Relationship Id="rId5" Type="http://schemas.openxmlformats.org/officeDocument/2006/relationships/image" Target="../media/image72.png"/><Relationship Id="rId10" Type="http://schemas.openxmlformats.org/officeDocument/2006/relationships/image" Target="../media/image96.png"/><Relationship Id="rId4" Type="http://schemas.openxmlformats.org/officeDocument/2006/relationships/image" Target="../media/image71.png"/><Relationship Id="rId9" Type="http://schemas.openxmlformats.org/officeDocument/2006/relationships/image" Target="../media/image9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1.jpeg"/><Relationship Id="rId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28.png"/><Relationship Id="rId3" Type="http://schemas.openxmlformats.org/officeDocument/2006/relationships/image" Target="../media/image82.png"/><Relationship Id="rId21" Type="http://schemas.openxmlformats.org/officeDocument/2006/relationships/image" Target="../media/image99.png"/><Relationship Id="rId7" Type="http://schemas.openxmlformats.org/officeDocument/2006/relationships/image" Target="../media/image25.png"/><Relationship Id="rId12" Type="http://schemas.openxmlformats.org/officeDocument/2006/relationships/image" Target="../media/image90.png"/><Relationship Id="rId17" Type="http://schemas.openxmlformats.org/officeDocument/2006/relationships/image" Target="../media/image27.png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24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3528" y="1183183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89938" y="1340768"/>
            <a:ext cx="693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8 Skills: Monday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32" y="2518525"/>
            <a:ext cx="2808312" cy="356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8" y="2862218"/>
            <a:ext cx="2799048" cy="350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8" y="3681416"/>
            <a:ext cx="2808312" cy="3562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51" y="4034052"/>
            <a:ext cx="2803376" cy="331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97" y="2365568"/>
            <a:ext cx="3750040" cy="6313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97" y="3699930"/>
            <a:ext cx="3750039" cy="665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98226" y="1916832"/>
                <a:ext cx="278168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÷ 1 = 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6" y="1916832"/>
                <a:ext cx="2781686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3936" y="3068960"/>
                <a:ext cx="3446016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÷ 2 = 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36" y="3068960"/>
                <a:ext cx="3446016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96136" y="1753319"/>
                <a:ext cx="1723008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÷ 2 = 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753319"/>
                <a:ext cx="1723008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01320" y="3068960"/>
                <a:ext cx="1723008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÷ 3 = 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320" y="3068960"/>
                <a:ext cx="1723008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68188" y="2134111"/>
                <a:ext cx="1055964" cy="2447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88" y="2134111"/>
                <a:ext cx="1055964" cy="24470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38640" y="1760923"/>
                <a:ext cx="1055964" cy="2172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640" y="1760923"/>
                <a:ext cx="1055964" cy="21721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70706" y="4753048"/>
                <a:ext cx="163401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÷ 4  = 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6" y="4753048"/>
                <a:ext cx="1634010" cy="6705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1600" y="5671409"/>
                <a:ext cx="1363904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÷ 2 = 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671409"/>
                <a:ext cx="1363904" cy="6685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60680" y="4753048"/>
                <a:ext cx="1515376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÷ 4 = 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680" y="4753048"/>
                <a:ext cx="1515376" cy="67056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42342" y="5689152"/>
                <a:ext cx="1363904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÷ 4 = 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342" y="5689152"/>
                <a:ext cx="1363904" cy="6685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56176" y="4653136"/>
                <a:ext cx="163401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÷ 2 = 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653136"/>
                <a:ext cx="1634010" cy="6705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07944" y="5661248"/>
                <a:ext cx="1363904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÷ 5 = 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944" y="5661248"/>
                <a:ext cx="1363904" cy="67050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07704" y="4877011"/>
                <a:ext cx="1055964" cy="1864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877011"/>
                <a:ext cx="1055964" cy="186435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99992" y="4785259"/>
                <a:ext cx="1055964" cy="1864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785259"/>
                <a:ext cx="1055964" cy="186435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67908" y="4705155"/>
                <a:ext cx="1055964" cy="1556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908" y="4705155"/>
                <a:ext cx="1055964" cy="155651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653792" y="1683363"/>
            <a:ext cx="7734632" cy="27241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53792" y="4544556"/>
            <a:ext cx="7734632" cy="192234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11560" y="169151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Work out: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79712" y="361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8 DO NOW Week 4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5" grpId="0"/>
      <p:bldP spid="36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84976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2760" y="1216466"/>
            <a:ext cx="4521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Worked Example</a:t>
            </a:r>
            <a:endParaRPr lang="en-US" sz="2800" b="1" u="sng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BA8EEDD-8D55-4946-A269-37CDB6C96897}"/>
                  </a:ext>
                </a:extLst>
              </p:cNvPr>
              <p:cNvSpPr/>
              <p:nvPr/>
            </p:nvSpPr>
            <p:spPr>
              <a:xfrm>
                <a:off x="323528" y="2132856"/>
                <a:ext cx="8352928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/>
                  <a:t>Instead of writing out:</a:t>
                </a:r>
              </a:p>
              <a:p>
                <a:pPr algn="ctr"/>
                <a:r>
                  <a:rPr lang="en-GB" sz="3600" dirty="0"/>
                  <a:t> 2 x 2 x 2 x 2 x 2 x 2 x 2 x 2</a:t>
                </a:r>
              </a:p>
              <a:p>
                <a:endParaRPr lang="en-GB" sz="3600" dirty="0"/>
              </a:p>
              <a:p>
                <a:endParaRPr lang="en-GB" sz="3600" dirty="0"/>
              </a:p>
              <a:p>
                <a:endParaRPr lang="en-GB" sz="3600" dirty="0"/>
              </a:p>
              <a:p>
                <a:pPr algn="ctr"/>
                <a:r>
                  <a:rPr lang="en-GB" sz="3600" dirty="0"/>
                  <a:t>We can re-write it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GB" sz="3600" dirty="0"/>
                  <a:t> as we are multiplying 2 by its self 8 times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BA8EEDD-8D55-4946-A269-37CDB6C96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132856"/>
                <a:ext cx="8352928" cy="3970318"/>
              </a:xfrm>
              <a:prstGeom prst="rect">
                <a:avLst/>
              </a:prstGeom>
              <a:blipFill>
                <a:blip r:embed="rId3"/>
                <a:stretch>
                  <a:fillRect t="-2458" b="-49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3C517B-E614-4C9A-B1F1-EEDDA326469B}"/>
                  </a:ext>
                </a:extLst>
              </p:cNvPr>
              <p:cNvSpPr txBox="1"/>
              <p:nvPr/>
            </p:nvSpPr>
            <p:spPr>
              <a:xfrm>
                <a:off x="683568" y="1989280"/>
                <a:ext cx="6683048" cy="156966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Simplify the following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×3×3×3</m:t>
                    </m:r>
                  </m:oMath>
                </a14:m>
                <a:endParaRPr lang="en-GB" sz="2400" b="0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×5×5×5×5×5×5</m:t>
                    </m:r>
                  </m:oMath>
                </a14:m>
                <a:endParaRPr lang="en-GB" sz="2400" dirty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×12×12×12×12×12×12×12×12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3C517B-E614-4C9A-B1F1-EEDDA3264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89280"/>
                <a:ext cx="6683048" cy="1569660"/>
              </a:xfrm>
              <a:prstGeom prst="rect">
                <a:avLst/>
              </a:prstGeom>
              <a:blipFill>
                <a:blip r:embed="rId2"/>
                <a:stretch>
                  <a:fillRect l="-1086" t="-1498" b="-5993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8456CA-9B1C-43BB-8EA5-1D1D86FB38F5}"/>
                  </a:ext>
                </a:extLst>
              </p:cNvPr>
              <p:cNvSpPr txBox="1"/>
              <p:nvPr/>
            </p:nvSpPr>
            <p:spPr>
              <a:xfrm>
                <a:off x="683568" y="3717032"/>
                <a:ext cx="2832314" cy="1569660"/>
              </a:xfrm>
              <a:prstGeom prst="rect">
                <a:avLst/>
              </a:prstGeom>
              <a:noFill/>
              <a:ln w="571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Express the following</a:t>
                </a:r>
              </a:p>
              <a:p>
                <a:pPr marL="514350" indent="-514350">
                  <a:buFont typeface="+mj-lt"/>
                  <a:buAutoNum type="arabicParenR" startAt="4"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b="0" dirty="0"/>
              </a:p>
              <a:p>
                <a:pPr marL="514350" indent="-514350">
                  <a:buFont typeface="+mj-lt"/>
                  <a:buAutoNum type="arabicParenR" startAt="4"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2400" dirty="0"/>
              </a:p>
              <a:p>
                <a:pPr marL="514350" indent="-514350">
                  <a:buFont typeface="+mj-lt"/>
                  <a:buAutoNum type="arabicParenR" startAt="4"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8456CA-9B1C-43BB-8EA5-1D1D86FB3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717032"/>
                <a:ext cx="2832314" cy="1569660"/>
              </a:xfrm>
              <a:prstGeom prst="rect">
                <a:avLst/>
              </a:prstGeom>
              <a:blipFill>
                <a:blip r:embed="rId3"/>
                <a:stretch>
                  <a:fillRect l="-2532" t="-1504" r="-1055" b="-6015"/>
                </a:stretch>
              </a:blipFill>
              <a:ln w="571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46E0C9-E557-40DA-BE80-18FD3AED22EA}"/>
                  </a:ext>
                </a:extLst>
              </p:cNvPr>
              <p:cNvSpPr txBox="1"/>
              <p:nvPr/>
            </p:nvSpPr>
            <p:spPr>
              <a:xfrm>
                <a:off x="3851920" y="3789040"/>
                <a:ext cx="4627421" cy="1569660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Simplify the following</a:t>
                </a:r>
              </a:p>
              <a:p>
                <a:pPr marL="514350" indent="-514350">
                  <a:buFont typeface="+mj-lt"/>
                  <a:buAutoNum type="arabicParenR" startAt="7"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×2×2×5×5×5×5</m:t>
                    </m:r>
                  </m:oMath>
                </a14:m>
                <a:endParaRPr lang="en-GB" sz="2400" b="0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 startAt="7"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×3×7×3×7×3</m:t>
                    </m:r>
                  </m:oMath>
                </a14:m>
                <a:endParaRPr lang="en-GB" sz="2400" b="0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 startAt="7"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×4×2×1×2×2×4×4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46E0C9-E557-40DA-BE80-18FD3AED2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789040"/>
                <a:ext cx="4627421" cy="1569660"/>
              </a:xfrm>
              <a:prstGeom prst="rect">
                <a:avLst/>
              </a:prstGeom>
              <a:blipFill>
                <a:blip r:embed="rId4"/>
                <a:stretch>
                  <a:fillRect l="-1563" t="-1504" b="-6015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248207-0FEA-407D-8410-9E4E57A4EA12}"/>
                  </a:ext>
                </a:extLst>
              </p:cNvPr>
              <p:cNvSpPr txBox="1"/>
              <p:nvPr/>
            </p:nvSpPr>
            <p:spPr>
              <a:xfrm>
                <a:off x="2627784" y="5710380"/>
                <a:ext cx="3413883" cy="958980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b="0" dirty="0" smtClean="0"/>
                  <a:t>Simplify the following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248207-0FEA-407D-8410-9E4E57A4E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710380"/>
                <a:ext cx="3413883" cy="958980"/>
              </a:xfrm>
              <a:prstGeom prst="rect">
                <a:avLst/>
              </a:prstGeom>
              <a:blipFill>
                <a:blip r:embed="rId5"/>
                <a:stretch>
                  <a:fillRect l="-2812" t="-3614" r="-1933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D757F78-BC48-4341-BFEC-DC0A1233E1E4}"/>
              </a:ext>
            </a:extLst>
          </p:cNvPr>
          <p:cNvSpPr txBox="1"/>
          <p:nvPr/>
        </p:nvSpPr>
        <p:spPr>
          <a:xfrm>
            <a:off x="2339752" y="980728"/>
            <a:ext cx="4115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u="sng" dirty="0" smtClean="0"/>
              <a:t>Practice Questions</a:t>
            </a:r>
            <a:endParaRPr lang="en-GB" sz="4000" b="1" i="1" u="sng" dirty="0"/>
          </a:p>
        </p:txBody>
      </p:sp>
      <p:sp>
        <p:nvSpPr>
          <p:cNvPr id="7" name="Rounded Rectangle 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3C517B-E614-4C9A-B1F1-EEDDA326469B}"/>
                  </a:ext>
                </a:extLst>
              </p:cNvPr>
              <p:cNvSpPr txBox="1"/>
              <p:nvPr/>
            </p:nvSpPr>
            <p:spPr>
              <a:xfrm>
                <a:off x="251520" y="1829142"/>
                <a:ext cx="3332131" cy="181588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Simplify the following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2800" b="0" dirty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GB" sz="2800" b="0" dirty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3C517B-E614-4C9A-B1F1-EEDDA3264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29142"/>
                <a:ext cx="3332131" cy="1815882"/>
              </a:xfrm>
              <a:prstGeom prst="rect">
                <a:avLst/>
              </a:prstGeom>
              <a:blipFill>
                <a:blip r:embed="rId2"/>
                <a:stretch>
                  <a:fillRect l="-3058" t="-1629" r="-1619" b="-7166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8456CA-9B1C-43BB-8EA5-1D1D86FB38F5}"/>
                  </a:ext>
                </a:extLst>
              </p:cNvPr>
              <p:cNvSpPr txBox="1"/>
              <p:nvPr/>
            </p:nvSpPr>
            <p:spPr>
              <a:xfrm>
                <a:off x="251520" y="3845366"/>
                <a:ext cx="6064674" cy="1815882"/>
              </a:xfrm>
              <a:prstGeom prst="rect">
                <a:avLst/>
              </a:prstGeom>
              <a:noFill/>
              <a:ln w="571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Express the following</a:t>
                </a:r>
              </a:p>
              <a:p>
                <a:pPr marL="514350" indent="-514350">
                  <a:buFont typeface="+mj-lt"/>
                  <a:buAutoNum type="arabicParenR" startAt="4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endParaRPr lang="en-GB" sz="2800" b="0" dirty="0"/>
              </a:p>
              <a:p>
                <a:pPr marL="514350" indent="-514350">
                  <a:buFont typeface="+mj-lt"/>
                  <a:buAutoNum type="arabicParenR" startAt="4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×6×6×6</m:t>
                    </m:r>
                  </m:oMath>
                </a14:m>
                <a:endParaRPr lang="en-GB" sz="2800" dirty="0"/>
              </a:p>
              <a:p>
                <a:pPr marL="514350" indent="-514350">
                  <a:buFont typeface="+mj-lt"/>
                  <a:buAutoNum type="arabicParenR" startAt="4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×15×15×15×15×15×15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8456CA-9B1C-43BB-8EA5-1D1D86FB3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45366"/>
                <a:ext cx="6064674" cy="1815882"/>
              </a:xfrm>
              <a:prstGeom prst="rect">
                <a:avLst/>
              </a:prstGeom>
              <a:blipFill>
                <a:blip r:embed="rId3"/>
                <a:stretch>
                  <a:fillRect l="-1693" t="-1954" b="-6840"/>
                </a:stretch>
              </a:blipFill>
              <a:ln w="571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46E0C9-E557-40DA-BE80-18FD3AED22EA}"/>
                  </a:ext>
                </a:extLst>
              </p:cNvPr>
              <p:cNvSpPr txBox="1"/>
              <p:nvPr/>
            </p:nvSpPr>
            <p:spPr>
              <a:xfrm>
                <a:off x="5436096" y="1757134"/>
                <a:ext cx="3332131" cy="1815882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Simplify the following</a:t>
                </a:r>
              </a:p>
              <a:p>
                <a:pPr marL="514350" indent="-514350">
                  <a:buFont typeface="+mj-lt"/>
                  <a:buAutoNum type="arabicParenR" startAt="7"/>
                </a:pPr>
                <a:r>
                  <a:rPr lang="en-GB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 startAt="7"/>
                </a:pPr>
                <a:r>
                  <a:rPr lang="en-GB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 startAt="7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46E0C9-E557-40DA-BE80-18FD3AED2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757134"/>
                <a:ext cx="3332131" cy="1815882"/>
              </a:xfrm>
              <a:prstGeom prst="rect">
                <a:avLst/>
              </a:prstGeom>
              <a:blipFill>
                <a:blip r:embed="rId4"/>
                <a:stretch>
                  <a:fillRect l="-3063" t="-1629" r="-1622" b="-7166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248207-0FEA-407D-8410-9E4E57A4EA12}"/>
                  </a:ext>
                </a:extLst>
              </p:cNvPr>
              <p:cNvSpPr txBox="1"/>
              <p:nvPr/>
            </p:nvSpPr>
            <p:spPr>
              <a:xfrm>
                <a:off x="3131840" y="5787261"/>
                <a:ext cx="3332131" cy="9541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Simplify </a:t>
                </a:r>
                <a:r>
                  <a:rPr lang="en-GB" sz="2800" dirty="0"/>
                  <a:t>the following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248207-0FEA-407D-8410-9E4E57A4E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787261"/>
                <a:ext cx="3332131" cy="954107"/>
              </a:xfrm>
              <a:prstGeom prst="rect">
                <a:avLst/>
              </a:prstGeom>
              <a:blipFill>
                <a:blip r:embed="rId5"/>
                <a:stretch>
                  <a:fillRect l="-3063" t="-3012" r="-1622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3848" y="1016359"/>
            <a:ext cx="1811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u="sng" dirty="0" smtClean="0"/>
              <a:t>Answers</a:t>
            </a:r>
            <a:endParaRPr lang="en-GB" sz="3600" b="1" i="1" u="sng" dirty="0"/>
          </a:p>
        </p:txBody>
      </p:sp>
      <p:sp>
        <p:nvSpPr>
          <p:cNvPr id="7" name="Rounded Rectangle 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5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93975" y="1286509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smtClean="0">
                <a:latin typeface="Comic Sans MS" pitchFamily="66" charset="0"/>
              </a:rPr>
              <a:t>Progress Pit-stop!</a:t>
            </a:r>
            <a:endParaRPr lang="en-GB" sz="3200" b="1" u="sng" dirty="0">
              <a:latin typeface="Comic Sans MS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00126" y="5011884"/>
            <a:ext cx="5322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69707" y="6023029"/>
            <a:ext cx="14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don’t understand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22626" y="6014001"/>
            <a:ext cx="150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nearly  understand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449689" y="6019854"/>
            <a:ext cx="1527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fully understand</a:t>
            </a:r>
          </a:p>
        </p:txBody>
      </p:sp>
      <p:sp>
        <p:nvSpPr>
          <p:cNvPr id="15" name="Oval 14"/>
          <p:cNvSpPr/>
          <p:nvPr/>
        </p:nvSpPr>
        <p:spPr>
          <a:xfrm>
            <a:off x="785813" y="4176451"/>
            <a:ext cx="1741884" cy="1653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43313" y="4176451"/>
            <a:ext cx="1741884" cy="165370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02517" y="4105013"/>
            <a:ext cx="1741884" cy="1653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18" name="Picture 20" descr="http://r21freak.com/shadowobsessed/happy-face-istock-45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94" y="4314927"/>
            <a:ext cx="1844131" cy="12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healthhabits.files.wordpress.com/2009/07/sad_fac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52" y="4248716"/>
            <a:ext cx="1487776" cy="148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48" y="4171238"/>
            <a:ext cx="1257260" cy="164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33406" y="2348880"/>
                <a:ext cx="43268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0" i="0" dirty="0" smtClean="0">
                    <a:latin typeface="+mj-lt"/>
                  </a:rPr>
                  <a:t>Simplify the following</a:t>
                </a:r>
                <a:endParaRPr lang="en-GB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×8×8×8×8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406" y="2348880"/>
                <a:ext cx="4326826" cy="1200329"/>
              </a:xfrm>
              <a:prstGeom prst="rect">
                <a:avLst/>
              </a:prstGeom>
              <a:blipFill>
                <a:blip r:embed="rId6"/>
                <a:stretch>
                  <a:fillRect l="-4366" t="-7614" r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84976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BA8EEDD-8D55-4946-A269-37CDB6C96897}"/>
                  </a:ext>
                </a:extLst>
              </p:cNvPr>
              <p:cNvSpPr/>
              <p:nvPr/>
            </p:nvSpPr>
            <p:spPr>
              <a:xfrm>
                <a:off x="323528" y="1844824"/>
                <a:ext cx="8352928" cy="5084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/>
                  <a:t>Indices are mad, when we times we add</a:t>
                </a:r>
              </a:p>
              <a:p>
                <a:pPr algn="ctr"/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  <a:p>
                <a:pPr algn="ctr"/>
                <a:endParaRPr lang="en-GB" sz="3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 ×3 ×3 ×3</m:t>
                      </m:r>
                    </m:oMath>
                  </m:oMathPara>
                </a14:m>
                <a:endParaRPr lang="en-GB" sz="3600" dirty="0"/>
              </a:p>
              <a:p>
                <a:pPr algn="ctr"/>
                <a:endParaRPr lang="en-GB" sz="3600" dirty="0"/>
              </a:p>
              <a:p>
                <a:pPr algn="ctr"/>
                <a:endParaRPr lang="en-GB" sz="3600" dirty="0"/>
              </a:p>
              <a:p>
                <a:pPr algn="ctr"/>
                <a:r>
                  <a:rPr lang="en-GB" sz="3600" dirty="0"/>
                  <a:t>So we can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GB" sz="3600" dirty="0"/>
              </a:p>
              <a:p>
                <a:pPr algn="ctr"/>
                <a:endParaRPr lang="en-GB" sz="3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BA8EEDD-8D55-4946-A269-37CDB6C96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44824"/>
                <a:ext cx="8352928" cy="5084662"/>
              </a:xfrm>
              <a:prstGeom prst="rect">
                <a:avLst/>
              </a:prstGeom>
              <a:blipFill>
                <a:blip r:embed="rId3"/>
                <a:stretch>
                  <a:fillRect t="-1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ket 11">
            <a:extLst>
              <a:ext uri="{FF2B5EF4-FFF2-40B4-BE49-F238E27FC236}">
                <a16:creationId xmlns:a16="http://schemas.microsoft.com/office/drawing/2014/main" id="{06A61D15-5C9A-4BD9-8FA0-C66BCD92C67B}"/>
              </a:ext>
            </a:extLst>
          </p:cNvPr>
          <p:cNvSpPr/>
          <p:nvPr/>
        </p:nvSpPr>
        <p:spPr>
          <a:xfrm rot="16200000">
            <a:off x="3416082" y="3886382"/>
            <a:ext cx="295611" cy="1728192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2DE52FA6-9023-429B-82E7-02FB31BEC4A3}"/>
              </a:ext>
            </a:extLst>
          </p:cNvPr>
          <p:cNvSpPr/>
          <p:nvPr/>
        </p:nvSpPr>
        <p:spPr>
          <a:xfrm rot="16200000">
            <a:off x="5629196" y="4296307"/>
            <a:ext cx="295611" cy="969839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C759FD-A26E-4D94-9FF6-56BDE78A3837}"/>
                  </a:ext>
                </a:extLst>
              </p:cNvPr>
              <p:cNvSpPr txBox="1"/>
              <p:nvPr/>
            </p:nvSpPr>
            <p:spPr>
              <a:xfrm>
                <a:off x="3184649" y="5014917"/>
                <a:ext cx="7584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C759FD-A26E-4D94-9FF6-56BDE78A3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649" y="5014917"/>
                <a:ext cx="75847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2359DE-355F-43FF-9463-36F0EDF18C34}"/>
                  </a:ext>
                </a:extLst>
              </p:cNvPr>
              <p:cNvSpPr txBox="1"/>
              <p:nvPr/>
            </p:nvSpPr>
            <p:spPr>
              <a:xfrm>
                <a:off x="5468686" y="5014917"/>
                <a:ext cx="7584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2359DE-355F-43FF-9463-36F0EDF18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686" y="5014917"/>
                <a:ext cx="75847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242760" y="1216466"/>
            <a:ext cx="4521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Worked Example</a:t>
            </a:r>
            <a:endParaRPr lang="en-US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4C5A45-0F9C-444B-9789-AD0504F96B52}"/>
                  </a:ext>
                </a:extLst>
              </p:cNvPr>
              <p:cNvSpPr txBox="1"/>
              <p:nvPr/>
            </p:nvSpPr>
            <p:spPr>
              <a:xfrm>
                <a:off x="467544" y="1937090"/>
                <a:ext cx="3332131" cy="1389868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Simplify the following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4C5A45-0F9C-444B-9789-AD0504F96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37090"/>
                <a:ext cx="3332131" cy="1389868"/>
              </a:xfrm>
              <a:prstGeom prst="rect">
                <a:avLst/>
              </a:prstGeom>
              <a:blipFill>
                <a:blip r:embed="rId2"/>
                <a:stretch>
                  <a:fillRect l="-3063" t="-2532" r="-1622" b="-9283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331836-FA24-4B37-8D9E-4F7BA550E9C8}"/>
                  </a:ext>
                </a:extLst>
              </p:cNvPr>
              <p:cNvSpPr txBox="1"/>
              <p:nvPr/>
            </p:nvSpPr>
            <p:spPr>
              <a:xfrm>
                <a:off x="467544" y="3734759"/>
                <a:ext cx="3332131" cy="1384995"/>
              </a:xfrm>
              <a:prstGeom prst="rect">
                <a:avLst/>
              </a:prstGeom>
              <a:noFill/>
              <a:ln w="571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Simplify the following</a:t>
                </a:r>
              </a:p>
              <a:p>
                <a:pPr marL="514350" indent="-514350">
                  <a:buFont typeface="+mj-lt"/>
                  <a:buAutoNum type="arabicParenR" startAt="3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 startAt="3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331836-FA24-4B37-8D9E-4F7BA550E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34759"/>
                <a:ext cx="3332131" cy="1384995"/>
              </a:xfrm>
              <a:prstGeom prst="rect">
                <a:avLst/>
              </a:prstGeom>
              <a:blipFill>
                <a:blip r:embed="rId3"/>
                <a:stretch>
                  <a:fillRect l="-3063" t="-2542" r="-1622" b="-9322"/>
                </a:stretch>
              </a:blipFill>
              <a:ln w="571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C9838E-3810-4A5B-8388-A592B9F80E3F}"/>
                  </a:ext>
                </a:extLst>
              </p:cNvPr>
              <p:cNvSpPr txBox="1"/>
              <p:nvPr/>
            </p:nvSpPr>
            <p:spPr>
              <a:xfrm>
                <a:off x="4607195" y="1931128"/>
                <a:ext cx="3332131" cy="1426737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Simplify the following</a:t>
                </a:r>
              </a:p>
              <a:p>
                <a:pPr marL="514350" indent="-514350">
                  <a:buFont typeface="+mj-lt"/>
                  <a:buAutoNum type="arabicParenR" startAt="5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 startAt="5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C9838E-3810-4A5B-8388-A592B9F80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95" y="1931128"/>
                <a:ext cx="3332131" cy="1426737"/>
              </a:xfrm>
              <a:prstGeom prst="rect">
                <a:avLst/>
              </a:prstGeom>
              <a:blipFill>
                <a:blip r:embed="rId4"/>
                <a:stretch>
                  <a:fillRect l="-3063" t="-2469" r="-1622" b="-6584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1F5D95-1CED-49F7-A616-D2A5839F1BF9}"/>
                  </a:ext>
                </a:extLst>
              </p:cNvPr>
              <p:cNvSpPr txBox="1"/>
              <p:nvPr/>
            </p:nvSpPr>
            <p:spPr>
              <a:xfrm>
                <a:off x="4572000" y="3734759"/>
                <a:ext cx="3653564" cy="1926489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Find the missing Indices</a:t>
                </a:r>
              </a:p>
              <a:p>
                <a:pPr marL="457200" indent="-457200">
                  <a:buFont typeface="+mj-lt"/>
                  <a:buAutoNum type="arabicParenR" startAt="7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/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457200" indent="-457200">
                  <a:buFont typeface="+mj-lt"/>
                  <a:buAutoNum type="arabicParenR" startAt="7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/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457200" indent="-457200">
                  <a:buFont typeface="+mj-lt"/>
                  <a:buAutoNum type="arabicParenR" startAt="7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/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1F5D95-1CED-49F7-A616-D2A5839F1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34759"/>
                <a:ext cx="3653564" cy="1926489"/>
              </a:xfrm>
              <a:prstGeom prst="rect">
                <a:avLst/>
              </a:prstGeom>
              <a:blipFill>
                <a:blip r:embed="rId5"/>
                <a:stretch>
                  <a:fillRect l="-2796" t="-1846" r="-1480" b="-6462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520CE8F-12B1-469C-B683-EE2C1ECA0D0C}"/>
              </a:ext>
            </a:extLst>
          </p:cNvPr>
          <p:cNvSpPr/>
          <p:nvPr/>
        </p:nvSpPr>
        <p:spPr>
          <a:xfrm>
            <a:off x="5436096" y="4662295"/>
            <a:ext cx="216024" cy="221161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C60E8-9494-4C79-A816-88A435C89B08}"/>
              </a:ext>
            </a:extLst>
          </p:cNvPr>
          <p:cNvSpPr/>
          <p:nvPr/>
        </p:nvSpPr>
        <p:spPr>
          <a:xfrm>
            <a:off x="6165248" y="4206095"/>
            <a:ext cx="216024" cy="221161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EF5A2-B7BF-4DDF-A9B6-700A756651A4}"/>
              </a:ext>
            </a:extLst>
          </p:cNvPr>
          <p:cNvSpPr/>
          <p:nvPr/>
        </p:nvSpPr>
        <p:spPr>
          <a:xfrm>
            <a:off x="7236296" y="5166351"/>
            <a:ext cx="216024" cy="221161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4C05BA-83AE-47A1-A371-DDFA4BC06060}"/>
              </a:ext>
            </a:extLst>
          </p:cNvPr>
          <p:cNvSpPr txBox="1"/>
          <p:nvPr/>
        </p:nvSpPr>
        <p:spPr>
          <a:xfrm>
            <a:off x="2555776" y="1124744"/>
            <a:ext cx="4115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u="sng" dirty="0" smtClean="0"/>
              <a:t>Practice </a:t>
            </a:r>
            <a:r>
              <a:rPr lang="en-GB" sz="4000" b="1" i="1" u="sng" dirty="0"/>
              <a:t>Questions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4C5A45-0F9C-444B-9789-AD0504F96B52}"/>
                  </a:ext>
                </a:extLst>
              </p:cNvPr>
              <p:cNvSpPr txBox="1"/>
              <p:nvPr/>
            </p:nvSpPr>
            <p:spPr>
              <a:xfrm>
                <a:off x="467544" y="1994802"/>
                <a:ext cx="3332131" cy="142186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Simplify the following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4C5A45-0F9C-444B-9789-AD0504F96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94802"/>
                <a:ext cx="3332131" cy="1421864"/>
              </a:xfrm>
              <a:prstGeom prst="rect">
                <a:avLst/>
              </a:prstGeom>
              <a:blipFill>
                <a:blip r:embed="rId2"/>
                <a:stretch>
                  <a:fillRect l="-3063" t="-2066" r="-1622" b="-7025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331836-FA24-4B37-8D9E-4F7BA550E9C8}"/>
                  </a:ext>
                </a:extLst>
              </p:cNvPr>
              <p:cNvSpPr txBox="1"/>
              <p:nvPr/>
            </p:nvSpPr>
            <p:spPr>
              <a:xfrm>
                <a:off x="467544" y="3792471"/>
                <a:ext cx="3332131" cy="1421864"/>
              </a:xfrm>
              <a:prstGeom prst="rect">
                <a:avLst/>
              </a:prstGeom>
              <a:noFill/>
              <a:ln w="571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Simplify the following</a:t>
                </a:r>
              </a:p>
              <a:p>
                <a:pPr marL="514350" indent="-514350">
                  <a:buFont typeface="+mj-lt"/>
                  <a:buAutoNum type="arabicParenR" startAt="3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 startAt="3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331836-FA24-4B37-8D9E-4F7BA550E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92471"/>
                <a:ext cx="3332131" cy="1421864"/>
              </a:xfrm>
              <a:prstGeom prst="rect">
                <a:avLst/>
              </a:prstGeom>
              <a:blipFill>
                <a:blip r:embed="rId3"/>
                <a:stretch>
                  <a:fillRect l="-3063" t="-2066" r="-1622" b="-7851"/>
                </a:stretch>
              </a:blipFill>
              <a:ln w="571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C9838E-3810-4A5B-8388-A592B9F80E3F}"/>
                  </a:ext>
                </a:extLst>
              </p:cNvPr>
              <p:cNvSpPr txBox="1"/>
              <p:nvPr/>
            </p:nvSpPr>
            <p:spPr>
              <a:xfrm>
                <a:off x="4607195" y="1988840"/>
                <a:ext cx="3332131" cy="1426737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Simplify the following</a:t>
                </a:r>
              </a:p>
              <a:p>
                <a:pPr marL="514350" indent="-514350">
                  <a:buFont typeface="+mj-lt"/>
                  <a:buAutoNum type="arabicParenR" startAt="5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 startAt="5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C9838E-3810-4A5B-8388-A592B9F80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95" y="1988840"/>
                <a:ext cx="3332131" cy="1426737"/>
              </a:xfrm>
              <a:prstGeom prst="rect">
                <a:avLst/>
              </a:prstGeom>
              <a:blipFill>
                <a:blip r:embed="rId4"/>
                <a:stretch>
                  <a:fillRect l="-3063" t="-2058" r="-1622" b="-6584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1F5D95-1CED-49F7-A616-D2A5839F1BF9}"/>
                  </a:ext>
                </a:extLst>
              </p:cNvPr>
              <p:cNvSpPr txBox="1"/>
              <p:nvPr/>
            </p:nvSpPr>
            <p:spPr>
              <a:xfrm>
                <a:off x="4572000" y="3792471"/>
                <a:ext cx="3653564" cy="1820755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Find the missing Indices</a:t>
                </a:r>
              </a:p>
              <a:p>
                <a:pPr marL="457200" indent="-457200">
                  <a:buFont typeface="+mj-lt"/>
                  <a:buAutoNum type="arabicParenR" startAt="7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457200" indent="-457200">
                  <a:buFont typeface="+mj-lt"/>
                  <a:buAutoNum type="arabicParenR" startAt="7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457200" indent="-457200">
                  <a:buFont typeface="+mj-lt"/>
                  <a:buAutoNum type="arabicParenR" startAt="7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1F5D95-1CED-49F7-A616-D2A5839F1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92471"/>
                <a:ext cx="3653564" cy="1820755"/>
              </a:xfrm>
              <a:prstGeom prst="rect">
                <a:avLst/>
              </a:prstGeom>
              <a:blipFill>
                <a:blip r:embed="rId5"/>
                <a:stretch>
                  <a:fillRect l="-2796" t="-1623" r="-1480" b="-7143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131840" y="908720"/>
            <a:ext cx="2162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i="1" u="sng" dirty="0" smtClean="0"/>
              <a:t>Answers</a:t>
            </a:r>
            <a:endParaRPr lang="en-GB" sz="4400" b="1" i="1" u="sng" dirty="0"/>
          </a:p>
        </p:txBody>
      </p:sp>
      <p:sp>
        <p:nvSpPr>
          <p:cNvPr id="7" name="Rounded Rectangle 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93975" y="1286509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smtClean="0">
                <a:latin typeface="Comic Sans MS" pitchFamily="66" charset="0"/>
              </a:rPr>
              <a:t>Progress Pit-stop!</a:t>
            </a:r>
            <a:endParaRPr lang="en-GB" sz="3200" b="1" u="sng" dirty="0">
              <a:latin typeface="Comic Sans MS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00126" y="5011884"/>
            <a:ext cx="5322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69707" y="6023029"/>
            <a:ext cx="14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don’t understand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22626" y="6014001"/>
            <a:ext cx="150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nearly  understand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449689" y="6019854"/>
            <a:ext cx="1527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fully understand</a:t>
            </a:r>
          </a:p>
        </p:txBody>
      </p:sp>
      <p:sp>
        <p:nvSpPr>
          <p:cNvPr id="15" name="Oval 14"/>
          <p:cNvSpPr/>
          <p:nvPr/>
        </p:nvSpPr>
        <p:spPr>
          <a:xfrm>
            <a:off x="785813" y="4176451"/>
            <a:ext cx="1741884" cy="1653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43313" y="4176451"/>
            <a:ext cx="1741884" cy="165370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02517" y="4105013"/>
            <a:ext cx="1741884" cy="1653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18" name="Picture 20" descr="http://r21freak.com/shadowobsessed/happy-face-istock-45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94" y="4314927"/>
            <a:ext cx="1844131" cy="12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healthhabits.files.wordpress.com/2009/07/sad_fac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52" y="4248716"/>
            <a:ext cx="1487776" cy="148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48" y="4171238"/>
            <a:ext cx="1257260" cy="164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33406" y="2348880"/>
                <a:ext cx="43268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0" i="0" dirty="0" smtClean="0">
                    <a:latin typeface="+mj-lt"/>
                  </a:rPr>
                  <a:t>Simplify the following</a:t>
                </a:r>
                <a:endParaRPr lang="en-GB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406" y="2348880"/>
                <a:ext cx="4326826" cy="1200329"/>
              </a:xfrm>
              <a:prstGeom prst="rect">
                <a:avLst/>
              </a:prstGeom>
              <a:blipFill>
                <a:blip r:embed="rId6"/>
                <a:stretch>
                  <a:fillRect l="-4366" t="-7614" r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985AF-BE91-47AB-91B9-67823A7FF101}"/>
              </a:ext>
            </a:extLst>
          </p:cNvPr>
          <p:cNvSpPr txBox="1"/>
          <p:nvPr/>
        </p:nvSpPr>
        <p:spPr>
          <a:xfrm>
            <a:off x="2483768" y="1136938"/>
            <a:ext cx="3778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u="sng" dirty="0"/>
              <a:t>Worked Example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46071C-D933-41F1-8788-D10F640DDBC1}"/>
              </a:ext>
            </a:extLst>
          </p:cNvPr>
          <p:cNvSpPr/>
          <p:nvPr/>
        </p:nvSpPr>
        <p:spPr>
          <a:xfrm>
            <a:off x="323528" y="1867994"/>
            <a:ext cx="8352928" cy="48013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A8EEDD-8D55-4946-A269-37CDB6C96897}"/>
                  </a:ext>
                </a:extLst>
              </p:cNvPr>
              <p:cNvSpPr/>
              <p:nvPr/>
            </p:nvSpPr>
            <p:spPr>
              <a:xfrm>
                <a:off x="323528" y="1844824"/>
                <a:ext cx="8352928" cy="4579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/>
                  <a:t>Indices are abstract, when we divide we subtract</a:t>
                </a:r>
              </a:p>
              <a:p>
                <a:pPr algn="ctr"/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  <a:p>
                <a:pPr algn="ctr"/>
                <a:endParaRPr lang="en-GB" sz="3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×4×4×4×4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×4×4×4</m:t>
                          </m:r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dirty="0"/>
              </a:p>
              <a:p>
                <a:pPr algn="ctr"/>
                <a:endParaRPr lang="en-GB" sz="3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A8EEDD-8D55-4946-A269-37CDB6C96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44824"/>
                <a:ext cx="8352928" cy="4579715"/>
              </a:xfrm>
              <a:prstGeom prst="rect">
                <a:avLst/>
              </a:prstGeom>
              <a:blipFill>
                <a:blip r:embed="rId2"/>
                <a:stretch>
                  <a:fillRect t="-2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EB347C-D46A-47DD-BF1C-0C17034FC155}"/>
                  </a:ext>
                </a:extLst>
              </p:cNvPr>
              <p:cNvSpPr/>
              <p:nvPr/>
            </p:nvSpPr>
            <p:spPr>
              <a:xfrm>
                <a:off x="791580" y="6016681"/>
                <a:ext cx="7560840" cy="652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/>
                  <a:t>So we can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EB347C-D46A-47DD-BF1C-0C17034FC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6016681"/>
                <a:ext cx="7560840" cy="652679"/>
              </a:xfrm>
              <a:prstGeom prst="rect">
                <a:avLst/>
              </a:prstGeom>
              <a:blipFill>
                <a:blip r:embed="rId3"/>
                <a:stretch>
                  <a:fillRect t="-13084" b="-35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6632CE-758E-4913-BEF2-B6392D8CA618}"/>
              </a:ext>
            </a:extLst>
          </p:cNvPr>
          <p:cNvCxnSpPr>
            <a:cxnSpLocks/>
          </p:cNvCxnSpPr>
          <p:nvPr/>
        </p:nvCxnSpPr>
        <p:spPr>
          <a:xfrm>
            <a:off x="2267744" y="4509120"/>
            <a:ext cx="432048" cy="541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4F797A-F13C-4147-A072-2D9D00BC35AC}"/>
              </a:ext>
            </a:extLst>
          </p:cNvPr>
          <p:cNvCxnSpPr>
            <a:cxnSpLocks/>
          </p:cNvCxnSpPr>
          <p:nvPr/>
        </p:nvCxnSpPr>
        <p:spPr>
          <a:xfrm>
            <a:off x="2699792" y="5216454"/>
            <a:ext cx="432048" cy="541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F56A70-578F-47A5-A0F0-10AD31EDCC52}"/>
              </a:ext>
            </a:extLst>
          </p:cNvPr>
          <p:cNvCxnSpPr>
            <a:cxnSpLocks/>
          </p:cNvCxnSpPr>
          <p:nvPr/>
        </p:nvCxnSpPr>
        <p:spPr>
          <a:xfrm>
            <a:off x="3081172" y="4518172"/>
            <a:ext cx="432048" cy="541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337184-C26D-4ABB-8322-4C5DAFD128FB}"/>
              </a:ext>
            </a:extLst>
          </p:cNvPr>
          <p:cNvCxnSpPr>
            <a:cxnSpLocks/>
          </p:cNvCxnSpPr>
          <p:nvPr/>
        </p:nvCxnSpPr>
        <p:spPr>
          <a:xfrm>
            <a:off x="3513220" y="5225506"/>
            <a:ext cx="432048" cy="541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F4D4FF-7C19-479B-A994-7A0191F47FF4}"/>
              </a:ext>
            </a:extLst>
          </p:cNvPr>
          <p:cNvCxnSpPr>
            <a:cxnSpLocks/>
          </p:cNvCxnSpPr>
          <p:nvPr/>
        </p:nvCxnSpPr>
        <p:spPr>
          <a:xfrm>
            <a:off x="3795898" y="4495002"/>
            <a:ext cx="432048" cy="541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79A1D9-830D-4B28-AD92-0953F94B3AF1}"/>
              </a:ext>
            </a:extLst>
          </p:cNvPr>
          <p:cNvCxnSpPr>
            <a:cxnSpLocks/>
          </p:cNvCxnSpPr>
          <p:nvPr/>
        </p:nvCxnSpPr>
        <p:spPr>
          <a:xfrm>
            <a:off x="4227946" y="5202336"/>
            <a:ext cx="432048" cy="541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BE1371-EA95-42AE-8193-7B08FAFC0935}"/>
              </a:ext>
            </a:extLst>
          </p:cNvPr>
          <p:cNvCxnSpPr>
            <a:cxnSpLocks/>
          </p:cNvCxnSpPr>
          <p:nvPr/>
        </p:nvCxnSpPr>
        <p:spPr>
          <a:xfrm>
            <a:off x="4582670" y="4495002"/>
            <a:ext cx="432048" cy="541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3EBC1F-E4F2-48B5-9AE0-53D5CA6BF89F}"/>
              </a:ext>
            </a:extLst>
          </p:cNvPr>
          <p:cNvCxnSpPr>
            <a:cxnSpLocks/>
          </p:cNvCxnSpPr>
          <p:nvPr/>
        </p:nvCxnSpPr>
        <p:spPr>
          <a:xfrm>
            <a:off x="5014718" y="5202336"/>
            <a:ext cx="432048" cy="541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4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F60B5D-1044-4210-870F-EE14C9801EE7}"/>
                  </a:ext>
                </a:extLst>
              </p:cNvPr>
              <p:cNvSpPr txBox="1"/>
              <p:nvPr/>
            </p:nvSpPr>
            <p:spPr>
              <a:xfrm>
                <a:off x="740880" y="1872543"/>
                <a:ext cx="3332131" cy="1384995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Simplify the following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F60B5D-1044-4210-870F-EE14C9801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80" y="1872543"/>
                <a:ext cx="3332131" cy="1384995"/>
              </a:xfrm>
              <a:prstGeom prst="rect">
                <a:avLst/>
              </a:prstGeom>
              <a:blipFill>
                <a:blip r:embed="rId2"/>
                <a:stretch>
                  <a:fillRect l="-3063" t="-2119" r="-1622" b="-10169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439265-3826-4817-A0BB-74618CF421F9}"/>
                  </a:ext>
                </a:extLst>
              </p:cNvPr>
              <p:cNvSpPr txBox="1"/>
              <p:nvPr/>
            </p:nvSpPr>
            <p:spPr>
              <a:xfrm>
                <a:off x="740880" y="3662751"/>
                <a:ext cx="3332131" cy="1384995"/>
              </a:xfrm>
              <a:prstGeom prst="rect">
                <a:avLst/>
              </a:prstGeom>
              <a:noFill/>
              <a:ln w="571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Simplify the following</a:t>
                </a:r>
              </a:p>
              <a:p>
                <a:pPr marL="514350" indent="-514350">
                  <a:buFont typeface="+mj-lt"/>
                  <a:buAutoNum type="arabicParenR" startAt="3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 startAt="3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439265-3826-4817-A0BB-74618CF42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80" y="3662751"/>
                <a:ext cx="3332131" cy="1384995"/>
              </a:xfrm>
              <a:prstGeom prst="rect">
                <a:avLst/>
              </a:prstGeom>
              <a:blipFill>
                <a:blip r:embed="rId3"/>
                <a:stretch>
                  <a:fillRect l="-3063" t="-2542" r="-1622" b="-9322"/>
                </a:stretch>
              </a:blipFill>
              <a:ln w="571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0C8DE0-25B6-4399-ACBE-02C8075CE69F}"/>
                  </a:ext>
                </a:extLst>
              </p:cNvPr>
              <p:cNvSpPr txBox="1"/>
              <p:nvPr/>
            </p:nvSpPr>
            <p:spPr>
              <a:xfrm>
                <a:off x="4865573" y="1872543"/>
                <a:ext cx="3332131" cy="1384995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Simplify the following</a:t>
                </a:r>
              </a:p>
              <a:p>
                <a:pPr marL="514350" indent="-514350">
                  <a:buFont typeface="+mj-lt"/>
                  <a:buAutoNum type="arabicParenR" startAt="5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 startAt="5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0C8DE0-25B6-4399-ACBE-02C8075CE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573" y="1872543"/>
                <a:ext cx="3332131" cy="1384995"/>
              </a:xfrm>
              <a:prstGeom prst="rect">
                <a:avLst/>
              </a:prstGeom>
              <a:blipFill>
                <a:blip r:embed="rId4"/>
                <a:stretch>
                  <a:fillRect l="-3058" t="-2119" r="-1619" b="-10169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19D209-4138-40CB-9818-C52AE3D58F23}"/>
                  </a:ext>
                </a:extLst>
              </p:cNvPr>
              <p:cNvSpPr txBox="1"/>
              <p:nvPr/>
            </p:nvSpPr>
            <p:spPr>
              <a:xfrm>
                <a:off x="4572000" y="3662751"/>
                <a:ext cx="3653564" cy="1926489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Find the missing Indices</a:t>
                </a:r>
              </a:p>
              <a:p>
                <a:pPr marL="457200" indent="-457200">
                  <a:buFont typeface="+mj-lt"/>
                  <a:buAutoNum type="arabicParenR" startAt="7"/>
                </a:pP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p/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arenR" startAt="7"/>
                </a:pPr>
                <a:r>
                  <a:rPr lang="en-GB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/>
                    </m:sSup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arenR" startAt="7"/>
                </a:pP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/>
                    </m:sSup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19D209-4138-40CB-9818-C52AE3D58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62751"/>
                <a:ext cx="3653564" cy="1926489"/>
              </a:xfrm>
              <a:prstGeom prst="rect">
                <a:avLst/>
              </a:prstGeom>
              <a:blipFill>
                <a:blip r:embed="rId5"/>
                <a:stretch>
                  <a:fillRect l="-2796" t="-1846" r="-1480" b="-6462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3C9E725-71C3-4453-9481-C29C6259FA1F}"/>
              </a:ext>
            </a:extLst>
          </p:cNvPr>
          <p:cNvSpPr txBox="1"/>
          <p:nvPr/>
        </p:nvSpPr>
        <p:spPr>
          <a:xfrm>
            <a:off x="2555776" y="1124744"/>
            <a:ext cx="4115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u="sng" dirty="0" smtClean="0"/>
              <a:t>Practice </a:t>
            </a:r>
            <a:r>
              <a:rPr lang="en-GB" sz="4000" b="1" i="1" u="sng" dirty="0"/>
              <a:t>Questions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5212" y="3430741"/>
            <a:ext cx="33415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COPS COMPLETE</a:t>
            </a:r>
            <a:endParaRPr lang="en-GB" sz="36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484784"/>
            <a:ext cx="18433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Underlined dates and titles?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</a:t>
            </a:r>
            <a:r>
              <a:rPr lang="en-GB" sz="1600" dirty="0" smtClean="0"/>
              <a:t>xamples in red bubbles?</a:t>
            </a:r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Completed feedback?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Correct spellings?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Completed unfinished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Updated tracker?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Marked classwork?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2214" t="14078" r="62110" b="57650"/>
          <a:stretch/>
        </p:blipFill>
        <p:spPr>
          <a:xfrm>
            <a:off x="2295773" y="1196752"/>
            <a:ext cx="6380683" cy="2195504"/>
          </a:xfrm>
          <a:prstGeom prst="rect">
            <a:avLst/>
          </a:prstGeom>
        </p:spPr>
      </p:pic>
      <p:sp>
        <p:nvSpPr>
          <p:cNvPr id="15" name="7-Point Star 14"/>
          <p:cNvSpPr/>
          <p:nvPr/>
        </p:nvSpPr>
        <p:spPr>
          <a:xfrm rot="1267225">
            <a:off x="7680668" y="738648"/>
            <a:ext cx="1543195" cy="984224"/>
          </a:xfrm>
          <a:prstGeom prst="star7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Week 4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070447"/>
            <a:ext cx="1728191" cy="2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F60B5D-1044-4210-870F-EE14C9801EE7}"/>
                  </a:ext>
                </a:extLst>
              </p:cNvPr>
              <p:cNvSpPr txBox="1"/>
              <p:nvPr/>
            </p:nvSpPr>
            <p:spPr>
              <a:xfrm>
                <a:off x="740880" y="1872543"/>
                <a:ext cx="3332131" cy="142186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Simplify the following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F60B5D-1044-4210-870F-EE14C9801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80" y="1872543"/>
                <a:ext cx="3332131" cy="1421864"/>
              </a:xfrm>
              <a:prstGeom prst="rect">
                <a:avLst/>
              </a:prstGeom>
              <a:blipFill>
                <a:blip r:embed="rId2"/>
                <a:stretch>
                  <a:fillRect l="-3063" t="-2066" r="-1622" b="-7025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439265-3826-4817-A0BB-74618CF421F9}"/>
                  </a:ext>
                </a:extLst>
              </p:cNvPr>
              <p:cNvSpPr txBox="1"/>
              <p:nvPr/>
            </p:nvSpPr>
            <p:spPr>
              <a:xfrm>
                <a:off x="740880" y="3662751"/>
                <a:ext cx="3332131" cy="1421864"/>
              </a:xfrm>
              <a:prstGeom prst="rect">
                <a:avLst/>
              </a:prstGeom>
              <a:noFill/>
              <a:ln w="571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Simplify the following</a:t>
                </a:r>
              </a:p>
              <a:p>
                <a:pPr marL="514350" indent="-514350">
                  <a:buFont typeface="+mj-lt"/>
                  <a:buAutoNum type="arabicParenR" startAt="3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 startAt="3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439265-3826-4817-A0BB-74618CF42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80" y="3662751"/>
                <a:ext cx="3332131" cy="1421864"/>
              </a:xfrm>
              <a:prstGeom prst="rect">
                <a:avLst/>
              </a:prstGeom>
              <a:blipFill>
                <a:blip r:embed="rId3"/>
                <a:stretch>
                  <a:fillRect l="-3063" t="-2479" r="-1622" b="-6612"/>
                </a:stretch>
              </a:blipFill>
              <a:ln w="571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0C8DE0-25B6-4399-ACBE-02C8075CE69F}"/>
                  </a:ext>
                </a:extLst>
              </p:cNvPr>
              <p:cNvSpPr txBox="1"/>
              <p:nvPr/>
            </p:nvSpPr>
            <p:spPr>
              <a:xfrm>
                <a:off x="4865573" y="1872543"/>
                <a:ext cx="3332131" cy="1421864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Simplify the following</a:t>
                </a:r>
              </a:p>
              <a:p>
                <a:pPr marL="514350" indent="-514350">
                  <a:buFont typeface="+mj-lt"/>
                  <a:buAutoNum type="arabicParenR" startAt="5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 startAt="5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0C8DE0-25B6-4399-ACBE-02C8075CE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573" y="1872543"/>
                <a:ext cx="3332131" cy="1421864"/>
              </a:xfrm>
              <a:prstGeom prst="rect">
                <a:avLst/>
              </a:prstGeom>
              <a:blipFill>
                <a:blip r:embed="rId4"/>
                <a:stretch>
                  <a:fillRect l="-3058" t="-2066" r="-1619" b="-7025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19D209-4138-40CB-9818-C52AE3D58F23}"/>
                  </a:ext>
                </a:extLst>
              </p:cNvPr>
              <p:cNvSpPr txBox="1"/>
              <p:nvPr/>
            </p:nvSpPr>
            <p:spPr>
              <a:xfrm>
                <a:off x="4572000" y="3662751"/>
                <a:ext cx="3653564" cy="1820755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Find the missing Indices</a:t>
                </a:r>
              </a:p>
              <a:p>
                <a:pPr marL="457200" indent="-457200">
                  <a:buFont typeface="+mj-lt"/>
                  <a:buAutoNum type="arabicParenR" startAt="7"/>
                </a:pP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arenR" startAt="7"/>
                </a:pPr>
                <a:r>
                  <a:rPr lang="en-GB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arenR" startAt="7"/>
                </a:pP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19D209-4138-40CB-9818-C52AE3D58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62751"/>
                <a:ext cx="3653564" cy="1820755"/>
              </a:xfrm>
              <a:prstGeom prst="rect">
                <a:avLst/>
              </a:prstGeom>
              <a:blipFill>
                <a:blip r:embed="rId5"/>
                <a:stretch>
                  <a:fillRect l="-2796" t="-1948" r="-1480" b="-6818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3C9E725-71C3-4453-9481-C29C6259FA1F}"/>
              </a:ext>
            </a:extLst>
          </p:cNvPr>
          <p:cNvSpPr txBox="1"/>
          <p:nvPr/>
        </p:nvSpPr>
        <p:spPr>
          <a:xfrm>
            <a:off x="3275856" y="980485"/>
            <a:ext cx="1981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u="sng" dirty="0" smtClean="0"/>
              <a:t>Answers</a:t>
            </a:r>
            <a:endParaRPr lang="en-GB" sz="4000" b="1" i="1" u="sng" dirty="0"/>
          </a:p>
        </p:txBody>
      </p:sp>
      <p:sp>
        <p:nvSpPr>
          <p:cNvPr id="7" name="Rounded Rectangle 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2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93975" y="1286509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smtClean="0">
                <a:latin typeface="Comic Sans MS" pitchFamily="66" charset="0"/>
              </a:rPr>
              <a:t>Progress Pit-stop!</a:t>
            </a:r>
            <a:endParaRPr lang="en-GB" sz="3200" b="1" u="sng" dirty="0">
              <a:latin typeface="Comic Sans MS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00126" y="5011884"/>
            <a:ext cx="5322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69707" y="6023029"/>
            <a:ext cx="14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don’t understand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22626" y="6014001"/>
            <a:ext cx="150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nearly  understand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449689" y="6019854"/>
            <a:ext cx="1527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fully understand</a:t>
            </a:r>
          </a:p>
        </p:txBody>
      </p:sp>
      <p:sp>
        <p:nvSpPr>
          <p:cNvPr id="15" name="Oval 14"/>
          <p:cNvSpPr/>
          <p:nvPr/>
        </p:nvSpPr>
        <p:spPr>
          <a:xfrm>
            <a:off x="785813" y="4176451"/>
            <a:ext cx="1741884" cy="1653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43313" y="4176451"/>
            <a:ext cx="1741884" cy="165370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02517" y="4105013"/>
            <a:ext cx="1741884" cy="1653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18" name="Picture 20" descr="http://r21freak.com/shadowobsessed/happy-face-istock-45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94" y="4314927"/>
            <a:ext cx="1844131" cy="12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healthhabits.files.wordpress.com/2009/07/sad_fac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52" y="4248716"/>
            <a:ext cx="1487776" cy="148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48" y="4171238"/>
            <a:ext cx="1257260" cy="164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33406" y="2348880"/>
                <a:ext cx="4234236" cy="124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0" i="0" dirty="0" smtClean="0">
                    <a:latin typeface="+mj-lt"/>
                  </a:rPr>
                  <a:t>Simplify the following</a:t>
                </a:r>
                <a:endParaRPr lang="en-GB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406" y="2348880"/>
                <a:ext cx="4234236" cy="1247777"/>
              </a:xfrm>
              <a:prstGeom prst="rect">
                <a:avLst/>
              </a:prstGeom>
              <a:blipFill>
                <a:blip r:embed="rId6"/>
                <a:stretch>
                  <a:fillRect l="-4467" t="-7317" r="-3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058A37-85BA-4051-8782-34D7DDE9CBEA}"/>
              </a:ext>
            </a:extLst>
          </p:cNvPr>
          <p:cNvSpPr txBox="1"/>
          <p:nvPr/>
        </p:nvSpPr>
        <p:spPr>
          <a:xfrm>
            <a:off x="467544" y="1124744"/>
            <a:ext cx="74888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u="sng" dirty="0"/>
              <a:t>Standard Form</a:t>
            </a:r>
          </a:p>
          <a:p>
            <a:r>
              <a:rPr lang="en-GB" sz="2800" b="1" dirty="0"/>
              <a:t>Standard form</a:t>
            </a:r>
            <a:r>
              <a:rPr lang="en-GB" sz="2800" dirty="0"/>
              <a:t> is a way of writing down very large or very small numbers easily. 10</a:t>
            </a:r>
            <a:r>
              <a:rPr lang="en-GB" sz="2800" baseline="30000" dirty="0"/>
              <a:t>3</a:t>
            </a:r>
            <a:r>
              <a:rPr lang="en-GB" sz="2800" dirty="0"/>
              <a:t> = 1000</a:t>
            </a:r>
          </a:p>
          <a:p>
            <a:endParaRPr lang="en-GB" sz="2800" dirty="0"/>
          </a:p>
          <a:p>
            <a:r>
              <a:rPr lang="en-GB" sz="2800" dirty="0" smtClean="0"/>
              <a:t>4 </a:t>
            </a:r>
            <a:r>
              <a:rPr lang="en-GB" sz="2800" dirty="0"/>
              <a:t>× 10</a:t>
            </a:r>
            <a:r>
              <a:rPr lang="en-GB" sz="2800" baseline="30000" dirty="0"/>
              <a:t>3</a:t>
            </a:r>
            <a:r>
              <a:rPr lang="en-GB" sz="2800" dirty="0"/>
              <a:t> = 4000 . </a:t>
            </a:r>
          </a:p>
          <a:p>
            <a:endParaRPr lang="en-GB" sz="2800" dirty="0"/>
          </a:p>
          <a:p>
            <a:r>
              <a:rPr lang="en-GB" sz="2800" dirty="0"/>
              <a:t>So 4000 can be written as 4 × 10³ </a:t>
            </a:r>
          </a:p>
          <a:p>
            <a:endParaRPr lang="en-GB" sz="2800" dirty="0"/>
          </a:p>
          <a:p>
            <a:r>
              <a:rPr lang="en-GB" sz="2800" dirty="0"/>
              <a:t>To use standard form the number before the powers of ten must be a number between 1 – 9, including decimals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2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D71E36-0965-4A1D-98F9-40E61D70CF45}"/>
              </a:ext>
            </a:extLst>
          </p:cNvPr>
          <p:cNvSpPr txBox="1"/>
          <p:nvPr/>
        </p:nvSpPr>
        <p:spPr>
          <a:xfrm>
            <a:off x="2483768" y="1136938"/>
            <a:ext cx="3778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u="sng" dirty="0"/>
              <a:t>Worked Example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4CDEB0-1E09-4106-A771-5FA2BFCDA296}"/>
              </a:ext>
            </a:extLst>
          </p:cNvPr>
          <p:cNvSpPr/>
          <p:nvPr/>
        </p:nvSpPr>
        <p:spPr>
          <a:xfrm>
            <a:off x="323528" y="1867994"/>
            <a:ext cx="8352928" cy="48013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55A6C0-C679-4DF5-92A9-ED5A65835929}"/>
                  </a:ext>
                </a:extLst>
              </p:cNvPr>
              <p:cNvSpPr/>
              <p:nvPr/>
            </p:nvSpPr>
            <p:spPr>
              <a:xfrm>
                <a:off x="323528" y="2132856"/>
                <a:ext cx="8352928" cy="3429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×200000</m:t>
                      </m:r>
                    </m:oMath>
                  </m:oMathPara>
                </a14:m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  <a:p>
                <a:endParaRPr lang="en-GB" sz="3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3600" b="0" dirty="0">
                  <a:ea typeface="Cambria Math" panose="02040503050406030204" pitchFamily="18" charset="0"/>
                </a:endParaRPr>
              </a:p>
              <a:p>
                <a:pPr algn="ctr"/>
                <a:endParaRPr lang="en-GB" sz="3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55A6C0-C679-4DF5-92A9-ED5A658359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132856"/>
                <a:ext cx="8352928" cy="3429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D71E36-0965-4A1D-98F9-40E61D70CF45}"/>
              </a:ext>
            </a:extLst>
          </p:cNvPr>
          <p:cNvSpPr txBox="1"/>
          <p:nvPr/>
        </p:nvSpPr>
        <p:spPr>
          <a:xfrm>
            <a:off x="2483768" y="1136938"/>
            <a:ext cx="3778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u="sng" dirty="0"/>
              <a:t>Worked Example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4CDEB0-1E09-4106-A771-5FA2BFCDA296}"/>
              </a:ext>
            </a:extLst>
          </p:cNvPr>
          <p:cNvSpPr/>
          <p:nvPr/>
        </p:nvSpPr>
        <p:spPr>
          <a:xfrm>
            <a:off x="323528" y="1867994"/>
            <a:ext cx="8352928" cy="48013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55A6C0-C679-4DF5-92A9-ED5A65835929}"/>
                  </a:ext>
                </a:extLst>
              </p:cNvPr>
              <p:cNvSpPr/>
              <p:nvPr/>
            </p:nvSpPr>
            <p:spPr>
              <a:xfrm>
                <a:off x="323528" y="1988840"/>
                <a:ext cx="8352928" cy="4547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00000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÷2000</m:t>
                      </m:r>
                    </m:oMath>
                  </m:oMathPara>
                </a14:m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6×10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</m:t>
                          </m:r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600" dirty="0"/>
              </a:p>
              <a:p>
                <a:endParaRPr lang="en-GB" sz="3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600" dirty="0"/>
              </a:p>
              <a:p>
                <a:pPr algn="ctr"/>
                <a:endParaRPr lang="en-GB" sz="3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55A6C0-C679-4DF5-92A9-ED5A658359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88840"/>
                <a:ext cx="8352928" cy="45473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2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C6A88E-62DE-4A43-BD4D-929C053722B5}"/>
                  </a:ext>
                </a:extLst>
              </p:cNvPr>
              <p:cNvSpPr txBox="1"/>
              <p:nvPr/>
            </p:nvSpPr>
            <p:spPr>
              <a:xfrm>
                <a:off x="363061" y="2045103"/>
                <a:ext cx="3982372" cy="1626343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Simplify the following </a:t>
                </a:r>
              </a:p>
              <a:p>
                <a:pPr marL="742950" indent="-7429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742950" indent="-742950">
                  <a:buFont typeface="+mj-lt"/>
                  <a:buAutoNum type="arabicParenR"/>
                </a:pPr>
                <a:r>
                  <a:rPr lang="en-GB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8×10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4×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C6A88E-62DE-4A43-BD4D-929C05372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1" y="2045103"/>
                <a:ext cx="3982372" cy="1626343"/>
              </a:xfrm>
              <a:prstGeom prst="rect">
                <a:avLst/>
              </a:prstGeom>
              <a:blipFill>
                <a:blip r:embed="rId2"/>
                <a:stretch>
                  <a:fillRect l="-2568" t="-1812" b="-2536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D94755-ED74-4D3B-B6F9-6FBB62AEED35}"/>
                  </a:ext>
                </a:extLst>
              </p:cNvPr>
              <p:cNvSpPr txBox="1"/>
              <p:nvPr/>
            </p:nvSpPr>
            <p:spPr>
              <a:xfrm>
                <a:off x="363061" y="3883919"/>
                <a:ext cx="3982372" cy="1626343"/>
              </a:xfrm>
              <a:prstGeom prst="rect">
                <a:avLst/>
              </a:prstGeom>
              <a:noFill/>
              <a:ln w="571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Simplify the following </a:t>
                </a:r>
              </a:p>
              <a:p>
                <a:pPr marL="742950" indent="-742950">
                  <a:buFont typeface="+mj-lt"/>
                  <a:buAutoNum type="arabicParenR" startAt="3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742950" indent="-742950">
                  <a:buFont typeface="+mj-lt"/>
                  <a:buAutoNum type="arabicParenR" startAt="3"/>
                </a:pPr>
                <a:r>
                  <a:rPr lang="en-GB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9×10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3×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D94755-ED74-4D3B-B6F9-6FBB62AEE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1" y="3883919"/>
                <a:ext cx="3982372" cy="1626343"/>
              </a:xfrm>
              <a:prstGeom prst="rect">
                <a:avLst/>
              </a:prstGeom>
              <a:blipFill>
                <a:blip r:embed="rId3"/>
                <a:stretch>
                  <a:fillRect l="-2568" t="-1812" b="-2536"/>
                </a:stretch>
              </a:blipFill>
              <a:ln w="571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BCFF5E4-C1B4-48FE-A4F6-5C25671906CA}"/>
              </a:ext>
            </a:extLst>
          </p:cNvPr>
          <p:cNvSpPr txBox="1"/>
          <p:nvPr/>
        </p:nvSpPr>
        <p:spPr>
          <a:xfrm>
            <a:off x="2555776" y="1124744"/>
            <a:ext cx="4115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u="sng" dirty="0" smtClean="0"/>
              <a:t>Practice </a:t>
            </a:r>
            <a:r>
              <a:rPr lang="en-GB" sz="4000" b="1" i="1" u="sng" dirty="0"/>
              <a:t>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04DA4A-C6FD-44CF-92E1-F1E4B0757E6D}"/>
                  </a:ext>
                </a:extLst>
              </p:cNvPr>
              <p:cNvSpPr txBox="1"/>
              <p:nvPr/>
            </p:nvSpPr>
            <p:spPr>
              <a:xfrm>
                <a:off x="4539525" y="2045102"/>
                <a:ext cx="4280947" cy="1626343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Simplify the following </a:t>
                </a:r>
              </a:p>
              <a:p>
                <a:pPr marL="742950" indent="-742950">
                  <a:buFont typeface="+mj-lt"/>
                  <a:buAutoNum type="arabicParenR" startAt="5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742950" indent="-742950">
                  <a:buFont typeface="+mj-lt"/>
                  <a:buAutoNum type="arabicParenR" startAt="5"/>
                </a:pPr>
                <a:r>
                  <a:rPr lang="en-GB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5×10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2.5×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04DA4A-C6FD-44CF-92E1-F1E4B0757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525" y="2045102"/>
                <a:ext cx="4280947" cy="1626343"/>
              </a:xfrm>
              <a:prstGeom prst="rect">
                <a:avLst/>
              </a:prstGeom>
              <a:blipFill>
                <a:blip r:embed="rId4"/>
                <a:stretch>
                  <a:fillRect l="-2391" t="-1812" b="-2536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FE07D7-2D8B-4EC7-B3BD-7FCF8373789C}"/>
                  </a:ext>
                </a:extLst>
              </p:cNvPr>
              <p:cNvSpPr txBox="1"/>
              <p:nvPr/>
            </p:nvSpPr>
            <p:spPr>
              <a:xfrm>
                <a:off x="4539525" y="3897762"/>
                <a:ext cx="4280947" cy="1623650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Simplify the following </a:t>
                </a:r>
              </a:p>
              <a:p>
                <a:pPr marL="742950" indent="-742950">
                  <a:buFont typeface="+mj-lt"/>
                  <a:buAutoNum type="arabicParenR" startAt="7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742950" indent="-742950">
                  <a:buFont typeface="+mj-lt"/>
                  <a:buAutoNum type="arabicParenR" startAt="7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1.8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FE07D7-2D8B-4EC7-B3BD-7FCF83737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525" y="3897762"/>
                <a:ext cx="4280947" cy="1623650"/>
              </a:xfrm>
              <a:prstGeom prst="rect">
                <a:avLst/>
              </a:prstGeom>
              <a:blipFill>
                <a:blip r:embed="rId5"/>
                <a:stretch>
                  <a:fillRect l="-2391" t="-1812" b="-2536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C6A88E-62DE-4A43-BD4D-929C053722B5}"/>
                  </a:ext>
                </a:extLst>
              </p:cNvPr>
              <p:cNvSpPr txBox="1"/>
              <p:nvPr/>
            </p:nvSpPr>
            <p:spPr>
              <a:xfrm>
                <a:off x="363061" y="2045103"/>
                <a:ext cx="3982372" cy="1389868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Simplify the following </a:t>
                </a:r>
              </a:p>
              <a:p>
                <a:pPr marL="742950" indent="-7429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742950" indent="-742950">
                  <a:buFont typeface="+mj-lt"/>
                  <a:buAutoNum type="arabicParenR"/>
                </a:pPr>
                <a:r>
                  <a:rPr lang="en-GB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C6A88E-62DE-4A43-BD4D-929C05372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1" y="2045103"/>
                <a:ext cx="3982372" cy="1389868"/>
              </a:xfrm>
              <a:prstGeom prst="rect">
                <a:avLst/>
              </a:prstGeom>
              <a:blipFill>
                <a:blip r:embed="rId2"/>
                <a:stretch>
                  <a:fillRect l="-2568" t="-2110" b="-9705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D94755-ED74-4D3B-B6F9-6FBB62AEED35}"/>
                  </a:ext>
                </a:extLst>
              </p:cNvPr>
              <p:cNvSpPr txBox="1"/>
              <p:nvPr/>
            </p:nvSpPr>
            <p:spPr>
              <a:xfrm>
                <a:off x="363061" y="3883919"/>
                <a:ext cx="3413883" cy="1389868"/>
              </a:xfrm>
              <a:prstGeom prst="rect">
                <a:avLst/>
              </a:prstGeom>
              <a:noFill/>
              <a:ln w="571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Simplify the following </a:t>
                </a:r>
              </a:p>
              <a:p>
                <a:pPr marL="742950" indent="-742950">
                  <a:buFont typeface="+mj-lt"/>
                  <a:buAutoNum type="arabicParenR" startAt="3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742950" indent="-742950">
                  <a:buFont typeface="+mj-lt"/>
                  <a:buAutoNum type="arabicParenR" startAt="3"/>
                </a:pPr>
                <a:r>
                  <a:rPr lang="en-GB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D94755-ED74-4D3B-B6F9-6FBB62AEE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1" y="3883919"/>
                <a:ext cx="3413883" cy="1389868"/>
              </a:xfrm>
              <a:prstGeom prst="rect">
                <a:avLst/>
              </a:prstGeom>
              <a:blipFill>
                <a:blip r:embed="rId3"/>
                <a:stretch>
                  <a:fillRect l="-2988" t="-2110" r="-1757" b="-9705"/>
                </a:stretch>
              </a:blipFill>
              <a:ln w="571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BCFF5E4-C1B4-48FE-A4F6-5C25671906CA}"/>
              </a:ext>
            </a:extLst>
          </p:cNvPr>
          <p:cNvSpPr txBox="1"/>
          <p:nvPr/>
        </p:nvSpPr>
        <p:spPr>
          <a:xfrm>
            <a:off x="3354520" y="980728"/>
            <a:ext cx="1981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u="sng" dirty="0" smtClean="0"/>
              <a:t>Answers</a:t>
            </a:r>
            <a:endParaRPr lang="en-GB" sz="4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04DA4A-C6FD-44CF-92E1-F1E4B0757E6D}"/>
                  </a:ext>
                </a:extLst>
              </p:cNvPr>
              <p:cNvSpPr txBox="1"/>
              <p:nvPr/>
            </p:nvSpPr>
            <p:spPr>
              <a:xfrm>
                <a:off x="4539525" y="2045102"/>
                <a:ext cx="4280947" cy="1384995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Simplify the following </a:t>
                </a:r>
              </a:p>
              <a:p>
                <a:pPr marL="742950" indent="-742950">
                  <a:buFont typeface="+mj-lt"/>
                  <a:buAutoNum type="arabicParenR" startAt="5"/>
                </a:pPr>
                <a:r>
                  <a:rPr lang="en-GB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742950" indent="-742950">
                  <a:buFont typeface="+mj-lt"/>
                  <a:buAutoNum type="arabicParenR" startAt="5"/>
                </a:pPr>
                <a:r>
                  <a:rPr lang="en-GB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04DA4A-C6FD-44CF-92E1-F1E4B0757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525" y="2045102"/>
                <a:ext cx="4280947" cy="1384995"/>
              </a:xfrm>
              <a:prstGeom prst="rect">
                <a:avLst/>
              </a:prstGeom>
              <a:blipFill>
                <a:blip r:embed="rId4"/>
                <a:stretch>
                  <a:fillRect l="-2391" t="-2110" b="-9283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FE07D7-2D8B-4EC7-B3BD-7FCF8373789C}"/>
                  </a:ext>
                </a:extLst>
              </p:cNvPr>
              <p:cNvSpPr txBox="1"/>
              <p:nvPr/>
            </p:nvSpPr>
            <p:spPr>
              <a:xfrm>
                <a:off x="4539525" y="3897762"/>
                <a:ext cx="4280947" cy="1384995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Simplify the following </a:t>
                </a:r>
              </a:p>
              <a:p>
                <a:pPr marL="742950" indent="-742950">
                  <a:buFont typeface="+mj-lt"/>
                  <a:buAutoNum type="arabicParenR" startAt="7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1.2×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742950" indent="-742950">
                  <a:buFont typeface="+mj-lt"/>
                  <a:buAutoNum type="arabicParenR" startAt="7"/>
                </a:pP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FE07D7-2D8B-4EC7-B3BD-7FCF83737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525" y="3897762"/>
                <a:ext cx="4280947" cy="1384995"/>
              </a:xfrm>
              <a:prstGeom prst="rect">
                <a:avLst/>
              </a:prstGeom>
              <a:blipFill>
                <a:blip r:embed="rId5"/>
                <a:stretch>
                  <a:fillRect l="-2391" t="-2110" b="-9283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83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3528" y="1183183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89938" y="1340768"/>
            <a:ext cx="441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8 Skills: Wednesday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3692" y="3933056"/>
            <a:ext cx="3896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Arrange the following decimals in ascending order: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99" y="5589240"/>
            <a:ext cx="5666021" cy="56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2250" y="1844824"/>
            <a:ext cx="4617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Find the LCM:</a:t>
            </a:r>
            <a:endParaRPr lang="en-GB" sz="2000" u="sng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2 and 8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4 and 6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3 and 8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5689" y="2157824"/>
            <a:ext cx="5100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23691" y="5013176"/>
            <a:ext cx="340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0.21, 0.37, 0.45, 0.54, 0.55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91509" y="2252802"/>
                <a:ext cx="1797953" cy="1410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6</m:t>
                      </m:r>
                    </m:oMath>
                  </m:oMathPara>
                </a14:m>
                <a:endParaRPr lang="en-GB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num>
                        <m:den>
                          <m:r>
                            <a:rPr lang="en-GB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14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509" y="2252802"/>
                <a:ext cx="1797953" cy="14101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7544" y="3861048"/>
            <a:ext cx="4536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Put the following in ascending order:</a:t>
            </a:r>
            <a:endParaRPr lang="en-GB" sz="2000" u="sng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584" y="4261158"/>
            <a:ext cx="3438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5.24      4.28     4.42    4.16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9985" y="4869160"/>
            <a:ext cx="2999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2.3   2.4   2.8   3.7   2.9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0875" y="4509120"/>
            <a:ext cx="2727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4.16, 4.28, 4.42, 5.24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9355" y="5157192"/>
            <a:ext cx="3191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2.3, 2.4, 2.9, 2.8, 2.9, 3.7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72513" y="2146698"/>
                <a:ext cx="1797953" cy="1554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endParaRPr lang="en-GB" sz="20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13" y="2146698"/>
                <a:ext cx="1797953" cy="15545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594326" y="1948586"/>
                <a:ext cx="1393741" cy="976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×9=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326" y="1948586"/>
                <a:ext cx="1393741" cy="9763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668344" y="2312212"/>
                <a:ext cx="99097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GB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7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312212"/>
                <a:ext cx="990977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85724" y="1782108"/>
            <a:ext cx="3707180" cy="207371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07112" y="3918539"/>
            <a:ext cx="8196833" cy="23115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252503" y="1782108"/>
            <a:ext cx="4451442" cy="207371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236519" y="1787349"/>
            <a:ext cx="287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Fraction of an amount:</a:t>
            </a:r>
            <a:endParaRPr lang="en-GB" sz="2000" u="sng" dirty="0"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32040" y="4653136"/>
            <a:ext cx="3409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0.54, 0.45, 0.37, 0.55, 0.21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79712" y="361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8 DO NOW Week 4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3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 build="allAtOnce"/>
      <p:bldP spid="20" grpId="0"/>
      <p:bldP spid="21" grpId="0"/>
      <p:bldP spid="11" grpId="0"/>
      <p:bldP spid="14" grpId="0"/>
      <p:bldP spid="28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1974"/>
            <a:ext cx="1188656" cy="72674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28047" y="1150873"/>
            <a:ext cx="1607649" cy="549550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55970" y="5832648"/>
            <a:ext cx="6908518" cy="9807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191109" y="1241465"/>
            <a:ext cx="16760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To be able to compare fractions on a number line</a:t>
            </a:r>
          </a:p>
          <a:p>
            <a:pPr algn="ctr"/>
            <a:endParaRPr lang="en-GB" sz="14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To be able to compare fractions with unlike denominators</a:t>
            </a:r>
          </a:p>
          <a:p>
            <a:pPr algn="ctr"/>
            <a:endParaRPr lang="en-GB" sz="14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To be able to order fractions with unlike denominators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74363"/>
            <a:ext cx="1043374" cy="11518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7200" y="5877272"/>
            <a:ext cx="6817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smtClean="0">
                <a:latin typeface="Comic Sans MS" charset="0"/>
                <a:ea typeface="Comic Sans MS" charset="0"/>
                <a:cs typeface="Comic Sans MS" charset="0"/>
              </a:rPr>
              <a:t>Key words</a:t>
            </a:r>
          </a:p>
          <a:p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Mixed Number, Improper, Equivalent </a:t>
            </a:r>
            <a:endParaRPr lang="en-US" sz="1400" u="sng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216275"/>
            <a:ext cx="6062966" cy="44800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5810B6-C992-4F41-8A1F-B0BFD33AFD5C}"/>
              </a:ext>
            </a:extLst>
          </p:cNvPr>
          <p:cNvSpPr/>
          <p:nvPr/>
        </p:nvSpPr>
        <p:spPr>
          <a:xfrm>
            <a:off x="1404128" y="2348880"/>
            <a:ext cx="2160000" cy="2160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7F439A-FF2E-4D58-BC6E-597E04FA0991}"/>
              </a:ext>
            </a:extLst>
          </p:cNvPr>
          <p:cNvCxnSpPr>
            <a:stCxn id="2" idx="0"/>
            <a:endCxn id="2" idx="4"/>
          </p:cNvCxnSpPr>
          <p:nvPr/>
        </p:nvCxnSpPr>
        <p:spPr>
          <a:xfrm>
            <a:off x="2484128" y="2348880"/>
            <a:ext cx="0" cy="21602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303F4EB-9966-4F48-AD43-080806ACDB2F}"/>
              </a:ext>
            </a:extLst>
          </p:cNvPr>
          <p:cNvSpPr/>
          <p:nvPr/>
        </p:nvSpPr>
        <p:spPr>
          <a:xfrm>
            <a:off x="5292320" y="2348880"/>
            <a:ext cx="2160000" cy="2160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E4C09-1D2D-42BD-BFA5-49D6EAB8ACCD}"/>
              </a:ext>
            </a:extLst>
          </p:cNvPr>
          <p:cNvCxnSpPr>
            <a:stCxn id="8" idx="0"/>
            <a:endCxn id="8" idx="4"/>
          </p:cNvCxnSpPr>
          <p:nvPr/>
        </p:nvCxnSpPr>
        <p:spPr>
          <a:xfrm>
            <a:off x="6372320" y="2348880"/>
            <a:ext cx="0" cy="21602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799D59-5949-4E94-9283-504DC096ACB7}"/>
              </a:ext>
            </a:extLst>
          </p:cNvPr>
          <p:cNvCxnSpPr>
            <a:cxnSpLocks/>
            <a:stCxn id="8" idx="2"/>
            <a:endCxn id="8" idx="6"/>
          </p:cNvCxnSpPr>
          <p:nvPr/>
        </p:nvCxnSpPr>
        <p:spPr>
          <a:xfrm>
            <a:off x="5292320" y="3429000"/>
            <a:ext cx="21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235AA9-52E1-4C70-B0D8-145D767CD4D6}"/>
                  </a:ext>
                </a:extLst>
              </p:cNvPr>
              <p:cNvSpPr txBox="1"/>
              <p:nvPr/>
            </p:nvSpPr>
            <p:spPr>
              <a:xfrm>
                <a:off x="1979952" y="4437112"/>
                <a:ext cx="724878" cy="164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235AA9-52E1-4C70-B0D8-145D767CD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52" y="4437112"/>
                <a:ext cx="724878" cy="1648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E22FF7-45BF-4738-87BD-9331119B5397}"/>
                  </a:ext>
                </a:extLst>
              </p:cNvPr>
              <p:cNvSpPr txBox="1"/>
              <p:nvPr/>
            </p:nvSpPr>
            <p:spPr>
              <a:xfrm>
                <a:off x="6009881" y="4509120"/>
                <a:ext cx="724878" cy="164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E22FF7-45BF-4738-87BD-9331119B5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881" y="4509120"/>
                <a:ext cx="724878" cy="1648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908721"/>
            <a:ext cx="8712968" cy="5732508"/>
            <a:chOff x="1187624" y="1291105"/>
            <a:chExt cx="6983412" cy="4946207"/>
          </a:xfrm>
        </p:grpSpPr>
        <p:sp>
          <p:nvSpPr>
            <p:cNvPr id="3" name="Rectangle 2"/>
            <p:cNvSpPr/>
            <p:nvPr/>
          </p:nvSpPr>
          <p:spPr>
            <a:xfrm>
              <a:off x="1407149" y="1916792"/>
              <a:ext cx="6264696" cy="42209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1187624" y="1291105"/>
              <a:ext cx="6983412" cy="4946207"/>
            </a:xfrm>
            <a:prstGeom prst="irregularSeal2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altLang="en-US" sz="7200" b="1" dirty="0">
                  <a:latin typeface="Comic Sans MS" pitchFamily="66" charset="0"/>
                </a:rPr>
                <a:t> </a:t>
              </a:r>
              <a:r>
                <a:rPr lang="en-GB" altLang="en-US" sz="8000" b="1" u="sng" dirty="0">
                  <a:latin typeface="Comic Sans MS" pitchFamily="66" charset="0"/>
                </a:rPr>
                <a:t>Equivalent</a:t>
              </a:r>
              <a:endParaRPr lang="en-GB" altLang="en-US" sz="3600" b="1" dirty="0">
                <a:latin typeface="Comic Sans MS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2517" y="105414"/>
            <a:ext cx="8848326" cy="888427"/>
            <a:chOff x="142517" y="105414"/>
            <a:chExt cx="8848326" cy="888427"/>
          </a:xfrm>
        </p:grpSpPr>
        <p:sp>
          <p:nvSpPr>
            <p:cNvPr id="13" name="Rectangle 12"/>
            <p:cNvSpPr/>
            <p:nvPr/>
          </p:nvSpPr>
          <p:spPr>
            <a:xfrm>
              <a:off x="1499650" y="116632"/>
              <a:ext cx="6168694" cy="7612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99650" y="281056"/>
              <a:ext cx="6172465" cy="708348"/>
              <a:chOff x="1548744" y="345334"/>
              <a:chExt cx="5945711" cy="816397"/>
            </a:xfrm>
          </p:grpSpPr>
          <p:pic>
            <p:nvPicPr>
              <p:cNvPr id="17" name="Picture 2" descr="KBDunkTank sample text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770"/>
              <a:stretch/>
            </p:blipFill>
            <p:spPr bwMode="auto">
              <a:xfrm>
                <a:off x="1548744" y="345334"/>
                <a:ext cx="4065653" cy="815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KBDunkTank sample tex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030" y="347652"/>
                <a:ext cx="1876425" cy="814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Image result for word pow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552" y="105414"/>
              <a:ext cx="1334291" cy="88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www.birkenheadparkschool.com/images/logo/BPS_Logo_for_Web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34"/>
            <a:stretch/>
          </p:blipFill>
          <p:spPr bwMode="auto">
            <a:xfrm>
              <a:off x="142517" y="105415"/>
              <a:ext cx="1357133" cy="883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2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020" b="64458"/>
          <a:stretch/>
        </p:blipFill>
        <p:spPr>
          <a:xfrm>
            <a:off x="323528" y="2431409"/>
            <a:ext cx="1926469" cy="17041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9020" b="66004"/>
          <a:stretch/>
        </p:blipFill>
        <p:spPr>
          <a:xfrm>
            <a:off x="6444208" y="2290173"/>
            <a:ext cx="1823199" cy="1542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142" t="31567" r="49162" b="32891"/>
          <a:stretch/>
        </p:blipFill>
        <p:spPr>
          <a:xfrm>
            <a:off x="323528" y="4797152"/>
            <a:ext cx="1931877" cy="170896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0000" t="32603" b="35766"/>
          <a:stretch/>
        </p:blipFill>
        <p:spPr>
          <a:xfrm>
            <a:off x="2542684" y="4797152"/>
            <a:ext cx="1944216" cy="157620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1CF031-7BFC-4A68-8E41-605BE532F35B}"/>
              </a:ext>
            </a:extLst>
          </p:cNvPr>
          <p:cNvSpPr txBox="1"/>
          <p:nvPr/>
        </p:nvSpPr>
        <p:spPr>
          <a:xfrm>
            <a:off x="225336" y="1628800"/>
            <a:ext cx="657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Compare the fractions below using &gt;,&lt; or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CF031-7BFC-4A68-8E41-605BE532F35B}"/>
              </a:ext>
            </a:extLst>
          </p:cNvPr>
          <p:cNvSpPr txBox="1"/>
          <p:nvPr/>
        </p:nvSpPr>
        <p:spPr>
          <a:xfrm>
            <a:off x="827584" y="1054477"/>
            <a:ext cx="499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u="sng" dirty="0" smtClean="0"/>
              <a:t>Practice Questions</a:t>
            </a:r>
            <a:endParaRPr lang="en-GB" sz="36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470262" y="3958024"/>
            <a:ext cx="3440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u="sng" dirty="0" smtClean="0"/>
              <a:t>Steps for success</a:t>
            </a:r>
          </a:p>
          <a:p>
            <a:pPr marL="457200" indent="-457200">
              <a:buFontTx/>
              <a:buAutoNum type="arabicParenR"/>
            </a:pPr>
            <a:r>
              <a:rPr lang="en-GB" sz="2000" dirty="0" smtClean="0"/>
              <a:t>Shade in the numerator </a:t>
            </a:r>
            <a:r>
              <a:rPr lang="en-GB" sz="2000" dirty="0"/>
              <a:t>(top </a:t>
            </a:r>
            <a:r>
              <a:rPr lang="en-GB" sz="2000" dirty="0" smtClean="0"/>
              <a:t>number) for both fractions.</a:t>
            </a:r>
          </a:p>
          <a:p>
            <a:pPr marL="457200" indent="-457200">
              <a:buFontTx/>
              <a:buAutoNum type="arabicParenR"/>
            </a:pPr>
            <a:r>
              <a:rPr lang="en-GB" sz="2000" dirty="0" smtClean="0"/>
              <a:t>Compare the amounts for each circle.</a:t>
            </a:r>
            <a:endParaRPr lang="en-GB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020" b="64458"/>
          <a:stretch/>
        </p:blipFill>
        <p:spPr>
          <a:xfrm>
            <a:off x="323528" y="2431409"/>
            <a:ext cx="1926469" cy="17041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9020" b="66004"/>
          <a:stretch/>
        </p:blipFill>
        <p:spPr>
          <a:xfrm>
            <a:off x="6444208" y="2290173"/>
            <a:ext cx="1823199" cy="1542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142" t="31567" r="49162" b="32891"/>
          <a:stretch/>
        </p:blipFill>
        <p:spPr>
          <a:xfrm>
            <a:off x="323528" y="4797152"/>
            <a:ext cx="1931877" cy="170896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0000" t="32603" b="35766"/>
          <a:stretch/>
        </p:blipFill>
        <p:spPr>
          <a:xfrm>
            <a:off x="2542684" y="4797152"/>
            <a:ext cx="1944216" cy="157620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1CF031-7BFC-4A68-8E41-605BE532F35B}"/>
              </a:ext>
            </a:extLst>
          </p:cNvPr>
          <p:cNvSpPr txBox="1"/>
          <p:nvPr/>
        </p:nvSpPr>
        <p:spPr>
          <a:xfrm>
            <a:off x="225336" y="1628800"/>
            <a:ext cx="657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Compare the fractions below using &gt;,&lt; or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CF031-7BFC-4A68-8E41-605BE532F35B}"/>
              </a:ext>
            </a:extLst>
          </p:cNvPr>
          <p:cNvSpPr txBox="1"/>
          <p:nvPr/>
        </p:nvSpPr>
        <p:spPr>
          <a:xfrm>
            <a:off x="2093448" y="1054477"/>
            <a:ext cx="499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u="sng" dirty="0" smtClean="0"/>
              <a:t>Answers</a:t>
            </a:r>
            <a:endParaRPr lang="en-GB" sz="36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470262" y="3958024"/>
            <a:ext cx="3440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u="sng" dirty="0" smtClean="0"/>
              <a:t>Steps for success</a:t>
            </a:r>
          </a:p>
          <a:p>
            <a:pPr marL="457200" indent="-457200">
              <a:buFontTx/>
              <a:buAutoNum type="arabicParenR"/>
            </a:pPr>
            <a:r>
              <a:rPr lang="en-GB" sz="2000" dirty="0" smtClean="0"/>
              <a:t>Shade in the numerator </a:t>
            </a:r>
            <a:r>
              <a:rPr lang="en-GB" sz="2000" dirty="0"/>
              <a:t>(top </a:t>
            </a:r>
            <a:r>
              <a:rPr lang="en-GB" sz="2000" dirty="0" smtClean="0"/>
              <a:t>number) for both fractions.</a:t>
            </a:r>
          </a:p>
          <a:p>
            <a:pPr marL="457200" indent="-457200">
              <a:buFontTx/>
              <a:buAutoNum type="arabicParenR"/>
            </a:pPr>
            <a:r>
              <a:rPr lang="en-GB" sz="2000" dirty="0" smtClean="0"/>
              <a:t>Compare the amounts for each circle.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8900" y="3212976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00" y="3212976"/>
                <a:ext cx="53572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18900" y="5707511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00" y="5707511"/>
                <a:ext cx="53572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28285" y="5707511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285" y="5707511"/>
                <a:ext cx="53572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79712" y="1052736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u="sng" dirty="0" smtClean="0">
                <a:latin typeface="Comic Sans MS" pitchFamily="66" charset="0"/>
              </a:rPr>
              <a:t>Progress Pit stop</a:t>
            </a:r>
            <a:endParaRPr lang="en-GB" sz="4000" b="1" u="sng" dirty="0">
              <a:latin typeface="Comic Sans MS" pitchFamily="66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9965" y="5347033"/>
            <a:ext cx="5322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1079545" y="6139105"/>
            <a:ext cx="14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don’t understand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3932465" y="6130077"/>
            <a:ext cx="150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nearly  understand</a:t>
            </a: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6659528" y="6135930"/>
            <a:ext cx="1527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fully understand</a:t>
            </a:r>
          </a:p>
        </p:txBody>
      </p:sp>
      <p:sp>
        <p:nvSpPr>
          <p:cNvPr id="29" name="Oval 28"/>
          <p:cNvSpPr/>
          <p:nvPr/>
        </p:nvSpPr>
        <p:spPr>
          <a:xfrm>
            <a:off x="995651" y="4511601"/>
            <a:ext cx="1741884" cy="1653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53151" y="4511601"/>
            <a:ext cx="1741884" cy="165370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12355" y="4440162"/>
            <a:ext cx="1741884" cy="1653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2" name="Picture 20" descr="http://r21freak.com/shadowobsessed/happy-face-istock-45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33" y="4650077"/>
            <a:ext cx="1844131" cy="12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http://healthhabits.files.wordpress.com/2009/07/sad_fac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90" y="4583865"/>
            <a:ext cx="1487776" cy="148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86" y="4506387"/>
            <a:ext cx="1257260" cy="164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47973" t="64234"/>
          <a:stretch/>
        </p:blipFill>
        <p:spPr>
          <a:xfrm>
            <a:off x="3381539" y="2504425"/>
            <a:ext cx="2213496" cy="19500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1CF031-7BFC-4A68-8E41-605BE532F35B}"/>
              </a:ext>
            </a:extLst>
          </p:cNvPr>
          <p:cNvSpPr txBox="1"/>
          <p:nvPr/>
        </p:nvSpPr>
        <p:spPr>
          <a:xfrm>
            <a:off x="1403648" y="1897668"/>
            <a:ext cx="7776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Compare the fractions </a:t>
            </a:r>
            <a:r>
              <a:rPr lang="en-GB" sz="2800" i="1" dirty="0" smtClean="0"/>
              <a:t>using </a:t>
            </a:r>
            <a:r>
              <a:rPr lang="en-GB" sz="2800" i="1" dirty="0"/>
              <a:t>&gt;,&lt; or =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1CF031-7BFC-4A68-8E41-605BE532F35B}"/>
              </a:ext>
            </a:extLst>
          </p:cNvPr>
          <p:cNvSpPr txBox="1"/>
          <p:nvPr/>
        </p:nvSpPr>
        <p:spPr>
          <a:xfrm>
            <a:off x="755577" y="1844824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u="sng" dirty="0"/>
              <a:t>Compare the fractions below using &gt;,&lt; or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E53306-855C-43E8-9152-B60BE9B9B385}"/>
                  </a:ext>
                </a:extLst>
              </p:cNvPr>
              <p:cNvSpPr txBox="1"/>
              <p:nvPr/>
            </p:nvSpPr>
            <p:spPr>
              <a:xfrm>
                <a:off x="1043608" y="3511198"/>
                <a:ext cx="2339102" cy="1273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54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5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E53306-855C-43E8-9152-B60BE9B9B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11198"/>
                <a:ext cx="2339102" cy="12731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0C46C7-561F-43FF-9C4D-B2333C05B9B0}"/>
              </a:ext>
            </a:extLst>
          </p:cNvPr>
          <p:cNvCxnSpPr/>
          <p:nvPr/>
        </p:nvCxnSpPr>
        <p:spPr>
          <a:xfrm flipV="1">
            <a:off x="4572000" y="3573016"/>
            <a:ext cx="0" cy="29523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A3755B-E17A-4268-9640-A843F5C19B2B}"/>
                  </a:ext>
                </a:extLst>
              </p:cNvPr>
              <p:cNvSpPr txBox="1"/>
              <p:nvPr/>
            </p:nvSpPr>
            <p:spPr>
              <a:xfrm>
                <a:off x="5220072" y="3511198"/>
                <a:ext cx="2182008" cy="1269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5400" dirty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5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A3755B-E17A-4268-9640-A843F5C1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511198"/>
                <a:ext cx="2182008" cy="1269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E0DF2E-0C6A-4830-9B32-70574D58D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351" t="38800" r="19559" b="44400"/>
          <a:stretch/>
        </p:blipFill>
        <p:spPr>
          <a:xfrm>
            <a:off x="189116" y="3140968"/>
            <a:ext cx="8784976" cy="1275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0CF7A-BCD8-4505-ABFC-4526357D41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5351" t="57966" r="20714" b="23401"/>
          <a:stretch/>
        </p:blipFill>
        <p:spPr>
          <a:xfrm>
            <a:off x="216192" y="1700808"/>
            <a:ext cx="8784976" cy="1440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F7CFE9-E961-4B50-96AF-5C9FF3D20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5351" t="77132" r="19559" b="6068"/>
          <a:stretch/>
        </p:blipFill>
        <p:spPr>
          <a:xfrm>
            <a:off x="210939" y="4437112"/>
            <a:ext cx="8784976" cy="127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A358CA-9B40-4F0E-A582-BEF8B6F06679}"/>
              </a:ext>
            </a:extLst>
          </p:cNvPr>
          <p:cNvSpPr txBox="1"/>
          <p:nvPr/>
        </p:nvSpPr>
        <p:spPr>
          <a:xfrm>
            <a:off x="183021" y="1052736"/>
            <a:ext cx="8960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Use &lt;,&gt; or = to compare the following fractions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E0DF2E-0C6A-4830-9B32-70574D58D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351" t="38800" r="19559" b="44400"/>
          <a:stretch/>
        </p:blipFill>
        <p:spPr>
          <a:xfrm>
            <a:off x="152436" y="2996952"/>
            <a:ext cx="8784976" cy="1275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0CF7A-BCD8-4505-ABFC-4526357D41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5351" t="57966" r="20714" b="23401"/>
          <a:stretch/>
        </p:blipFill>
        <p:spPr>
          <a:xfrm>
            <a:off x="179512" y="1556792"/>
            <a:ext cx="8784976" cy="1440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F7CFE9-E961-4B50-96AF-5C9FF3D20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5351" t="77132" r="19559" b="6068"/>
          <a:stretch/>
        </p:blipFill>
        <p:spPr>
          <a:xfrm>
            <a:off x="174259" y="4293096"/>
            <a:ext cx="8784976" cy="127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6056" y="999905"/>
            <a:ext cx="180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u="sng" dirty="0" smtClean="0"/>
              <a:t>Answers</a:t>
            </a:r>
            <a:endParaRPr lang="en-GB" sz="36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37528" y="3606604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28" y="3606604"/>
                <a:ext cx="5854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67493" y="3606604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493" y="3606604"/>
                <a:ext cx="58541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30216" y="3596648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216" y="3596648"/>
                <a:ext cx="58541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57292" y="2156488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292" y="2156488"/>
                <a:ext cx="58541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88940" y="2156487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940" y="2156487"/>
                <a:ext cx="58541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25508" y="2146025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508" y="2146025"/>
                <a:ext cx="58541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62921" y="4797153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921" y="4797153"/>
                <a:ext cx="58541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94569" y="4797152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569" y="4797152"/>
                <a:ext cx="58541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31137" y="4786690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137" y="4786690"/>
                <a:ext cx="58541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94F162-9DAD-480C-A0EB-BCD63BC6117C}"/>
                  </a:ext>
                </a:extLst>
              </p:cNvPr>
              <p:cNvSpPr txBox="1"/>
              <p:nvPr/>
            </p:nvSpPr>
            <p:spPr>
              <a:xfrm>
                <a:off x="3602999" y="5704612"/>
                <a:ext cx="1883849" cy="965714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4000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0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94F162-9DAD-480C-A0EB-BCD63BC61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99" y="5704612"/>
                <a:ext cx="1883849" cy="965714"/>
              </a:xfrm>
              <a:prstGeom prst="rect">
                <a:avLst/>
              </a:prstGeom>
              <a:blipFill>
                <a:blip r:embed="rId14"/>
                <a:stretch>
                  <a:fillRect b="-11043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79712" y="1052736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u="sng" dirty="0" smtClean="0">
                <a:latin typeface="Comic Sans MS" pitchFamily="66" charset="0"/>
              </a:rPr>
              <a:t>Progress Pit stop</a:t>
            </a:r>
            <a:endParaRPr lang="en-GB" sz="4000" b="1" u="sng" dirty="0">
              <a:latin typeface="Comic Sans MS" pitchFamily="66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9965" y="5347033"/>
            <a:ext cx="5322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1079545" y="6139105"/>
            <a:ext cx="14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don’t understand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3932465" y="6130077"/>
            <a:ext cx="150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nearly  understand</a:t>
            </a: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6659528" y="6135930"/>
            <a:ext cx="1527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fully understand</a:t>
            </a:r>
          </a:p>
        </p:txBody>
      </p:sp>
      <p:sp>
        <p:nvSpPr>
          <p:cNvPr id="29" name="Oval 28"/>
          <p:cNvSpPr/>
          <p:nvPr/>
        </p:nvSpPr>
        <p:spPr>
          <a:xfrm>
            <a:off x="995651" y="4511601"/>
            <a:ext cx="1741884" cy="1653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53151" y="4511601"/>
            <a:ext cx="1741884" cy="165370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12355" y="4440162"/>
            <a:ext cx="1741884" cy="1653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2" name="Picture 20" descr="http://r21freak.com/shadowobsessed/happy-face-istock-45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33" y="4650077"/>
            <a:ext cx="1844131" cy="12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http://healthhabits.files.wordpress.com/2009/07/sad_fac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90" y="4583865"/>
            <a:ext cx="1487776" cy="148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86" y="4506387"/>
            <a:ext cx="1257260" cy="164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18537" y="2972285"/>
                <a:ext cx="1962910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537" y="2972285"/>
                <a:ext cx="1962910" cy="12488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5A358CA-9B40-4F0E-A582-BEF8B6F06679}"/>
              </a:ext>
            </a:extLst>
          </p:cNvPr>
          <p:cNvSpPr txBox="1"/>
          <p:nvPr/>
        </p:nvSpPr>
        <p:spPr>
          <a:xfrm>
            <a:off x="173417" y="2060848"/>
            <a:ext cx="8960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Use &lt;,&gt; or = to compare the following fractions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124744"/>
            <a:ext cx="2060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u="sng" dirty="0" smtClean="0"/>
              <a:t>Challenge</a:t>
            </a:r>
            <a:endParaRPr lang="en-GB" sz="3600" b="1" i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1CF031-7BFC-4A68-8E41-605BE532F35B}"/>
              </a:ext>
            </a:extLst>
          </p:cNvPr>
          <p:cNvSpPr txBox="1"/>
          <p:nvPr/>
        </p:nvSpPr>
        <p:spPr>
          <a:xfrm>
            <a:off x="340711" y="1844824"/>
            <a:ext cx="8476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How could we order the following fractions?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86D845-593C-4689-AFF8-3F7238DC761E}"/>
                  </a:ext>
                </a:extLst>
              </p:cNvPr>
              <p:cNvSpPr txBox="1"/>
              <p:nvPr/>
            </p:nvSpPr>
            <p:spPr>
              <a:xfrm>
                <a:off x="922454" y="3286395"/>
                <a:ext cx="2281394" cy="1054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b="0" dirty="0" smtClean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4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4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86D845-593C-4689-AFF8-3F7238DC7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54" y="3286395"/>
                <a:ext cx="2281394" cy="1054456"/>
              </a:xfrm>
              <a:prstGeom prst="rect">
                <a:avLst/>
              </a:prstGeom>
              <a:blipFill>
                <a:blip r:embed="rId2"/>
                <a:stretch>
                  <a:fillRect l="-10667" b="-132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94F162-9DAD-480C-A0EB-BCD63BC6117C}"/>
                  </a:ext>
                </a:extLst>
              </p:cNvPr>
              <p:cNvSpPr txBox="1"/>
              <p:nvPr/>
            </p:nvSpPr>
            <p:spPr>
              <a:xfrm>
                <a:off x="5796136" y="3286395"/>
                <a:ext cx="2520242" cy="1053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b="0" dirty="0" smtClean="0"/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4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4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GB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94F162-9DAD-480C-A0EB-BCD63BC61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286395"/>
                <a:ext cx="2520242" cy="1053045"/>
              </a:xfrm>
              <a:prstGeom prst="rect">
                <a:avLst/>
              </a:prstGeom>
              <a:blipFill>
                <a:blip r:embed="rId3"/>
                <a:stretch>
                  <a:fillRect l="-9927" b="-132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75856" y="2770882"/>
                <a:ext cx="2170338" cy="1378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770882"/>
                <a:ext cx="2170338" cy="13781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51CF031-7BFC-4A68-8E41-605BE532F35B}"/>
              </a:ext>
            </a:extLst>
          </p:cNvPr>
          <p:cNvSpPr txBox="1"/>
          <p:nvPr/>
        </p:nvSpPr>
        <p:spPr>
          <a:xfrm>
            <a:off x="1619672" y="1844824"/>
            <a:ext cx="5697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Order the following fractions:</a:t>
            </a:r>
            <a:endParaRPr lang="en-GB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C349ED-7589-46BE-9DEE-BDAD511925AB}"/>
                  </a:ext>
                </a:extLst>
              </p:cNvPr>
              <p:cNvSpPr txBox="1"/>
              <p:nvPr/>
            </p:nvSpPr>
            <p:spPr>
              <a:xfrm>
                <a:off x="395536" y="2190386"/>
                <a:ext cx="2209259" cy="878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0" dirty="0" smtClean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6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6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6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C349ED-7589-46BE-9DEE-BDAD51192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90386"/>
                <a:ext cx="2209259" cy="878574"/>
              </a:xfrm>
              <a:prstGeom prst="rect">
                <a:avLst/>
              </a:prstGeom>
              <a:blipFill>
                <a:blip r:embed="rId2"/>
                <a:stretch>
                  <a:fillRect l="-8564" b="-13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FA7936-F8E2-4F6E-8872-326DFB82756D}"/>
                  </a:ext>
                </a:extLst>
              </p:cNvPr>
              <p:cNvSpPr txBox="1"/>
              <p:nvPr/>
            </p:nvSpPr>
            <p:spPr>
              <a:xfrm>
                <a:off x="3357825" y="2189616"/>
                <a:ext cx="2496196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0" dirty="0" smtClean="0"/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/>
                  <a:t>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6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FA7936-F8E2-4F6E-8872-326DFB827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825" y="2189616"/>
                <a:ext cx="2496196" cy="879215"/>
              </a:xfrm>
              <a:prstGeom prst="rect">
                <a:avLst/>
              </a:prstGeom>
              <a:blipFill>
                <a:blip r:embed="rId3"/>
                <a:stretch>
                  <a:fillRect l="-7579" b="-13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C4E42EF-38BB-4F92-BD5C-4613E180E1DE}"/>
              </a:ext>
            </a:extLst>
          </p:cNvPr>
          <p:cNvSpPr txBox="1"/>
          <p:nvPr/>
        </p:nvSpPr>
        <p:spPr>
          <a:xfrm>
            <a:off x="2339752" y="112474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/>
              <a:t>Practice Questions</a:t>
            </a:r>
            <a:endParaRPr lang="en-GB" sz="36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A9E007-1A54-4820-BF56-4F6D3D9BFB2B}"/>
                  </a:ext>
                </a:extLst>
              </p:cNvPr>
              <p:cNvSpPr txBox="1"/>
              <p:nvPr/>
            </p:nvSpPr>
            <p:spPr>
              <a:xfrm>
                <a:off x="395536" y="3736392"/>
                <a:ext cx="2404826" cy="887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0" dirty="0" smtClean="0"/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36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36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36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A9E007-1A54-4820-BF56-4F6D3D9BF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36392"/>
                <a:ext cx="2404826" cy="887166"/>
              </a:xfrm>
              <a:prstGeom prst="rect">
                <a:avLst/>
              </a:prstGeom>
              <a:blipFill>
                <a:blip r:embed="rId4"/>
                <a:stretch>
                  <a:fillRect l="-7868" b="-13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A0B609-2A15-40F3-BEEB-BCD8207C15AC}"/>
                  </a:ext>
                </a:extLst>
              </p:cNvPr>
              <p:cNvSpPr txBox="1"/>
              <p:nvPr/>
            </p:nvSpPr>
            <p:spPr>
              <a:xfrm>
                <a:off x="3357825" y="3735622"/>
                <a:ext cx="2300630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0" dirty="0" smtClean="0"/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/>
                  <a:t>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6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A0B609-2A15-40F3-BEEB-BCD8207C1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825" y="3735622"/>
                <a:ext cx="2300630" cy="879215"/>
              </a:xfrm>
              <a:prstGeom prst="rect">
                <a:avLst/>
              </a:prstGeom>
              <a:blipFill>
                <a:blip r:embed="rId5"/>
                <a:stretch>
                  <a:fillRect l="-8223" b="-13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A609E8-D9B5-4057-81EE-53C5DF24BBDE}"/>
                  </a:ext>
                </a:extLst>
              </p:cNvPr>
              <p:cNvSpPr txBox="1"/>
              <p:nvPr/>
            </p:nvSpPr>
            <p:spPr>
              <a:xfrm>
                <a:off x="395536" y="5095509"/>
                <a:ext cx="2404826" cy="878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0" dirty="0"/>
                  <a:t>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6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36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A609E8-D9B5-4057-81EE-53C5DF24B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095509"/>
                <a:ext cx="2404826" cy="878574"/>
              </a:xfrm>
              <a:prstGeom prst="rect">
                <a:avLst/>
              </a:prstGeom>
              <a:blipFill>
                <a:blip r:embed="rId6"/>
                <a:stretch>
                  <a:fillRect l="-7868" b="-13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B25FFF-7F38-40A6-92A3-33545545D9AC}"/>
                  </a:ext>
                </a:extLst>
              </p:cNvPr>
              <p:cNvSpPr txBox="1"/>
              <p:nvPr/>
            </p:nvSpPr>
            <p:spPr>
              <a:xfrm>
                <a:off x="3357825" y="5094739"/>
                <a:ext cx="2300630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0" dirty="0"/>
                  <a:t>6)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/>
                  <a:t>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6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B25FFF-7F38-40A6-92A3-33545545D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825" y="5094739"/>
                <a:ext cx="2300630" cy="879215"/>
              </a:xfrm>
              <a:prstGeom prst="rect">
                <a:avLst/>
              </a:prstGeom>
              <a:blipFill>
                <a:blip r:embed="rId7"/>
                <a:stretch>
                  <a:fillRect l="-8223" b="-13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6CDDD6-8145-4F8C-9E8D-15C62C7C6229}"/>
                  </a:ext>
                </a:extLst>
              </p:cNvPr>
              <p:cNvSpPr txBox="1"/>
              <p:nvPr/>
            </p:nvSpPr>
            <p:spPr>
              <a:xfrm>
                <a:off x="6660232" y="3759239"/>
                <a:ext cx="2088233" cy="965905"/>
              </a:xfrm>
              <a:prstGeom prst="rect">
                <a:avLst/>
              </a:prstGeom>
              <a:noFill/>
              <a:ln w="762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6CDDD6-8145-4F8C-9E8D-15C62C7C6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759239"/>
                <a:ext cx="2088233" cy="965905"/>
              </a:xfrm>
              <a:prstGeom prst="rect">
                <a:avLst/>
              </a:prstGeom>
              <a:blipFill>
                <a:blip r:embed="rId8"/>
                <a:stretch>
                  <a:fillRect b="-8187"/>
                </a:stretch>
              </a:blipFill>
              <a:ln w="762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95536" y="2060848"/>
            <a:ext cx="5760640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95536" y="3645024"/>
            <a:ext cx="5760640" cy="115212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95536" y="5085184"/>
            <a:ext cx="5760640" cy="11521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196752"/>
            <a:ext cx="2376264" cy="14261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u="sng" dirty="0">
                <a:latin typeface="Comic Sans MS" panose="030F0702030302020204" pitchFamily="66" charset="0"/>
              </a:rPr>
              <a:t>Read it:</a:t>
            </a:r>
            <a:endParaRPr lang="en-GB" sz="2000" b="1" u="sng" dirty="0"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Equivalent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31317" y="1176393"/>
            <a:ext cx="4824536" cy="141510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u="sng" dirty="0">
              <a:solidFill>
                <a:schemeClr val="tx1"/>
              </a:solidFill>
            </a:endParaRPr>
          </a:p>
          <a:p>
            <a:endParaRPr lang="en-GB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Define it: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When something is </a:t>
            </a:r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equivalent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it has the same value.</a:t>
            </a:r>
            <a:endParaRPr lang="en-GB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tx1"/>
              </a:solidFill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  <a:p>
            <a:endParaRPr lang="en-GB" dirty="0">
              <a:solidFill>
                <a:schemeClr val="tx1"/>
              </a:solidFill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  <a:p>
            <a:endParaRPr lang="en-GB" dirty="0">
              <a:solidFill>
                <a:schemeClr val="tx1"/>
              </a:solidFill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47613" y="3051623"/>
            <a:ext cx="3471858" cy="130925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Example</a:t>
            </a:r>
          </a:p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120 seconds is </a:t>
            </a:r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equivalent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to 2 minutes.</a:t>
            </a:r>
            <a:endParaRPr lang="en-GB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GB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b="1" u="sng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5785" y="4888566"/>
            <a:ext cx="3167653" cy="186618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Digging Deeper:</a:t>
            </a:r>
          </a:p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Equivalent is not only used in maths but has </a:t>
            </a:r>
            <a:r>
              <a:rPr lang="en-GB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the same meaning: </a:t>
            </a:r>
          </a:p>
          <a:p>
            <a:r>
              <a:rPr lang="en-GB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‘He runs the equivalent of three marathons a week.’</a:t>
            </a:r>
            <a:endParaRPr lang="en-GB" b="1" u="sng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endParaRPr lang="en-GB" sz="1200" b="1" u="sng" dirty="0">
              <a:solidFill>
                <a:schemeClr val="tx1"/>
              </a:solidFill>
            </a:endParaRPr>
          </a:p>
          <a:p>
            <a:endParaRPr lang="en-GB" sz="1200" b="1" u="sng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730" y="2845376"/>
            <a:ext cx="3861222" cy="166374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u="sng" dirty="0">
              <a:solidFill>
                <a:schemeClr val="tx1"/>
              </a:solidFill>
            </a:endParaRPr>
          </a:p>
          <a:p>
            <a:endParaRPr lang="en-GB" b="1" u="sng" dirty="0">
              <a:solidFill>
                <a:schemeClr val="tx1"/>
              </a:solidFill>
            </a:endParaRPr>
          </a:p>
          <a:p>
            <a:endParaRPr lang="en-GB" b="1" u="sng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Deconstruct it:</a:t>
            </a:r>
          </a:p>
          <a:p>
            <a:r>
              <a:rPr lang="en-GB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Equivalent has Latin roots and is split into two root words, "equal" and "value”, which is why it is defined as the same value.</a:t>
            </a:r>
            <a:endParaRPr lang="en-GB" b="1" u="sng" dirty="0">
              <a:solidFill>
                <a:schemeClr val="tx1"/>
              </a:solidFill>
            </a:endParaRPr>
          </a:p>
          <a:p>
            <a:endParaRPr lang="en-GB" b="1" u="sng" dirty="0">
              <a:solidFill>
                <a:schemeClr val="tx1"/>
              </a:solidFill>
            </a:endParaRPr>
          </a:p>
          <a:p>
            <a:endParaRPr lang="en-GB" b="1" u="sng" dirty="0">
              <a:solidFill>
                <a:schemeClr val="tx1"/>
              </a:solidFill>
            </a:endParaRPr>
          </a:p>
          <a:p>
            <a:endParaRPr lang="en-GB" b="1" u="sng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2" idx="3"/>
          </p:cNvCxnSpPr>
          <p:nvPr/>
        </p:nvCxnSpPr>
        <p:spPr>
          <a:xfrm>
            <a:off x="2627784" y="1909837"/>
            <a:ext cx="135508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031317" y="3485633"/>
            <a:ext cx="1272803" cy="481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73409" y="4466103"/>
            <a:ext cx="395587" cy="48162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83997" y="5361293"/>
            <a:ext cx="4119589" cy="1183169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Link it:</a:t>
            </a:r>
          </a:p>
          <a:p>
            <a:endParaRPr lang="en-GB" sz="105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Equal, Same, Corresponding, Alike</a:t>
            </a:r>
          </a:p>
          <a:p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914" y="5712065"/>
            <a:ext cx="907083" cy="48162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42517" y="105414"/>
            <a:ext cx="8848326" cy="888427"/>
            <a:chOff x="142517" y="105414"/>
            <a:chExt cx="8848326" cy="888427"/>
          </a:xfrm>
        </p:grpSpPr>
        <p:sp>
          <p:nvSpPr>
            <p:cNvPr id="18" name="Rectangle 17"/>
            <p:cNvSpPr/>
            <p:nvPr/>
          </p:nvSpPr>
          <p:spPr>
            <a:xfrm>
              <a:off x="1499650" y="116632"/>
              <a:ext cx="6168694" cy="7612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499650" y="281056"/>
              <a:ext cx="6172465" cy="708348"/>
              <a:chOff x="1548744" y="345334"/>
              <a:chExt cx="5945711" cy="816397"/>
            </a:xfrm>
          </p:grpSpPr>
          <p:pic>
            <p:nvPicPr>
              <p:cNvPr id="13" name="Picture 2" descr="KBDunkTank sample text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770"/>
              <a:stretch/>
            </p:blipFill>
            <p:spPr bwMode="auto">
              <a:xfrm>
                <a:off x="1548744" y="345334"/>
                <a:ext cx="4065653" cy="815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KBDunkTank sample tex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030" y="347652"/>
                <a:ext cx="1876425" cy="814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2" descr="Image result for word pow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552" y="105414"/>
              <a:ext cx="1334291" cy="88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www.birkenheadparkschool.com/images/logo/BPS_Logo_for_Web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34"/>
            <a:stretch/>
          </p:blipFill>
          <p:spPr bwMode="auto">
            <a:xfrm>
              <a:off x="142517" y="105415"/>
              <a:ext cx="1357133" cy="883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7669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C349ED-7589-46BE-9DEE-BDAD511925AB}"/>
                  </a:ext>
                </a:extLst>
              </p:cNvPr>
              <p:cNvSpPr txBox="1"/>
              <p:nvPr/>
            </p:nvSpPr>
            <p:spPr>
              <a:xfrm>
                <a:off x="889631" y="1845594"/>
                <a:ext cx="2428870" cy="965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b="0" dirty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C349ED-7589-46BE-9DEE-BDAD51192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31" y="1845594"/>
                <a:ext cx="2428870" cy="965905"/>
              </a:xfrm>
              <a:prstGeom prst="rect">
                <a:avLst/>
              </a:prstGeom>
              <a:blipFill>
                <a:blip r:embed="rId2"/>
                <a:stretch>
                  <a:fillRect l="-9045"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FA7936-F8E2-4F6E-8872-326DFB82756D}"/>
                  </a:ext>
                </a:extLst>
              </p:cNvPr>
              <p:cNvSpPr txBox="1"/>
              <p:nvPr/>
            </p:nvSpPr>
            <p:spPr>
              <a:xfrm>
                <a:off x="3869642" y="1844824"/>
                <a:ext cx="2746265" cy="96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b="0" dirty="0"/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0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FA7936-F8E2-4F6E-8872-326DFB827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642" y="1844824"/>
                <a:ext cx="2746265" cy="966675"/>
              </a:xfrm>
              <a:prstGeom prst="rect">
                <a:avLst/>
              </a:prstGeom>
              <a:blipFill>
                <a:blip r:embed="rId3"/>
                <a:stretch>
                  <a:fillRect l="-8000"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C4E42EF-38BB-4F92-BD5C-4613E180E1DE}"/>
              </a:ext>
            </a:extLst>
          </p:cNvPr>
          <p:cNvSpPr txBox="1"/>
          <p:nvPr/>
        </p:nvSpPr>
        <p:spPr>
          <a:xfrm>
            <a:off x="3330237" y="1052736"/>
            <a:ext cx="1811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u="sng" dirty="0" smtClean="0"/>
              <a:t>Answers</a:t>
            </a:r>
            <a:endParaRPr lang="en-GB" sz="36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A9E007-1A54-4820-BF56-4F6D3D9BFB2B}"/>
                  </a:ext>
                </a:extLst>
              </p:cNvPr>
              <p:cNvSpPr txBox="1"/>
              <p:nvPr/>
            </p:nvSpPr>
            <p:spPr>
              <a:xfrm>
                <a:off x="889631" y="3173280"/>
                <a:ext cx="2645276" cy="975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b="0" dirty="0"/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0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0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A9E007-1A54-4820-BF56-4F6D3D9BF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31" y="3173280"/>
                <a:ext cx="2645276" cy="975460"/>
              </a:xfrm>
              <a:prstGeom prst="rect">
                <a:avLst/>
              </a:prstGeom>
              <a:blipFill>
                <a:blip r:embed="rId4"/>
                <a:stretch>
                  <a:fillRect l="-8295" b="-1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A0B609-2A15-40F3-BEEB-BCD8207C15AC}"/>
                  </a:ext>
                </a:extLst>
              </p:cNvPr>
              <p:cNvSpPr txBox="1"/>
              <p:nvPr/>
            </p:nvSpPr>
            <p:spPr>
              <a:xfrm>
                <a:off x="3876765" y="3399536"/>
                <a:ext cx="2529860" cy="96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b="0" dirty="0"/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0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A0B609-2A15-40F3-BEEB-BCD8207C1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765" y="3399536"/>
                <a:ext cx="2529860" cy="966675"/>
              </a:xfrm>
              <a:prstGeom prst="rect">
                <a:avLst/>
              </a:prstGeom>
              <a:blipFill>
                <a:blip r:embed="rId5"/>
                <a:stretch>
                  <a:fillRect l="-8675"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A609E8-D9B5-4057-81EE-53C5DF24BBDE}"/>
                  </a:ext>
                </a:extLst>
              </p:cNvPr>
              <p:cNvSpPr txBox="1"/>
              <p:nvPr/>
            </p:nvSpPr>
            <p:spPr>
              <a:xfrm>
                <a:off x="889631" y="4653136"/>
                <a:ext cx="2645276" cy="965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b="0" dirty="0"/>
                  <a:t>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A609E8-D9B5-4057-81EE-53C5DF24B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31" y="4653136"/>
                <a:ext cx="2645276" cy="965905"/>
              </a:xfrm>
              <a:prstGeom prst="rect">
                <a:avLst/>
              </a:prstGeom>
              <a:blipFill>
                <a:blip r:embed="rId6"/>
                <a:stretch>
                  <a:fillRect l="-8295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B25FFF-7F38-40A6-92A3-33545545D9AC}"/>
                  </a:ext>
                </a:extLst>
              </p:cNvPr>
              <p:cNvSpPr txBox="1"/>
              <p:nvPr/>
            </p:nvSpPr>
            <p:spPr>
              <a:xfrm>
                <a:off x="3890181" y="4634537"/>
                <a:ext cx="2529860" cy="96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b="0" dirty="0"/>
                  <a:t>6)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0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B25FFF-7F38-40A6-92A3-33545545D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181" y="4634537"/>
                <a:ext cx="2529860" cy="966675"/>
              </a:xfrm>
              <a:prstGeom prst="rect">
                <a:avLst/>
              </a:prstGeom>
              <a:blipFill>
                <a:blip r:embed="rId7"/>
                <a:stretch>
                  <a:fillRect l="-8434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6CDDD6-8145-4F8C-9E8D-15C62C7C6229}"/>
                  </a:ext>
                </a:extLst>
              </p:cNvPr>
              <p:cNvSpPr txBox="1"/>
              <p:nvPr/>
            </p:nvSpPr>
            <p:spPr>
              <a:xfrm>
                <a:off x="6748483" y="3383437"/>
                <a:ext cx="2094175" cy="965905"/>
              </a:xfrm>
              <a:prstGeom prst="rect">
                <a:avLst/>
              </a:prstGeom>
              <a:noFill/>
              <a:ln w="762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6CDDD6-8145-4F8C-9E8D-15C62C7C6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483" y="3383437"/>
                <a:ext cx="2094175" cy="965905"/>
              </a:xfrm>
              <a:prstGeom prst="rect">
                <a:avLst/>
              </a:prstGeom>
              <a:blipFill>
                <a:blip r:embed="rId8"/>
                <a:stretch>
                  <a:fillRect b="-8187"/>
                </a:stretch>
              </a:blipFill>
              <a:ln w="762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58417" y="1859340"/>
            <a:ext cx="5760640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46476" y="3185896"/>
            <a:ext cx="5760640" cy="13230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58417" y="4612306"/>
            <a:ext cx="5760640" cy="11521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3528" y="1183183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89938" y="1340768"/>
            <a:ext cx="441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8 Skills: Thursday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772816"/>
            <a:ext cx="3113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anose="030F0702030302020204" pitchFamily="66" charset="0"/>
              </a:rPr>
              <a:t>Write the following </a:t>
            </a:r>
            <a:endParaRPr lang="en-GB" sz="1600" u="sng" dirty="0" smtClean="0">
              <a:latin typeface="Comic Sans MS" panose="030F0702030302020204" pitchFamily="66" charset="0"/>
            </a:endParaRPr>
          </a:p>
          <a:p>
            <a:r>
              <a:rPr lang="en-GB" sz="1600" u="sng" dirty="0" smtClean="0">
                <a:latin typeface="Comic Sans MS" panose="030F0702030302020204" pitchFamily="66" charset="0"/>
              </a:rPr>
              <a:t>Numbers as </a:t>
            </a:r>
            <a:r>
              <a:rPr lang="en-GB" sz="1600" u="sng" dirty="0">
                <a:latin typeface="Comic Sans MS" panose="030F0702030302020204" pitchFamily="66" charset="0"/>
              </a:rPr>
              <a:t>the product </a:t>
            </a:r>
            <a:endParaRPr lang="en-GB" sz="1600" u="sng" dirty="0" smtClean="0">
              <a:latin typeface="Comic Sans MS" panose="030F0702030302020204" pitchFamily="66" charset="0"/>
            </a:endParaRPr>
          </a:p>
          <a:p>
            <a:r>
              <a:rPr lang="en-GB" sz="1600" u="sng" dirty="0" smtClean="0">
                <a:latin typeface="Comic Sans MS" panose="030F0702030302020204" pitchFamily="66" charset="0"/>
              </a:rPr>
              <a:t>of </a:t>
            </a:r>
            <a:r>
              <a:rPr lang="en-GB" sz="1600" u="sng" dirty="0">
                <a:latin typeface="Comic Sans MS" panose="030F0702030302020204" pitchFamily="66" charset="0"/>
              </a:rPr>
              <a:t>prime factors: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2636912"/>
            <a:ext cx="756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18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9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4</a:t>
            </a:r>
            <a:r>
              <a:rPr lang="en-GB" dirty="0" smtClean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7588" y="4149080"/>
            <a:ext cx="348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anose="030F0702030302020204" pitchFamily="66" charset="0"/>
              </a:rPr>
              <a:t>Round to a </a:t>
            </a:r>
          </a:p>
          <a:p>
            <a:r>
              <a:rPr lang="en-GB" sz="1600" b="1" u="sng" dirty="0" smtClean="0">
                <a:latin typeface="Comic Sans MS" panose="030F0702030302020204" pitchFamily="66" charset="0"/>
              </a:rPr>
              <a:t>whole</a:t>
            </a:r>
            <a:r>
              <a:rPr lang="en-GB" sz="1600" u="sng" dirty="0" smtClean="0">
                <a:latin typeface="Comic Sans MS" panose="030F0702030302020204" pitchFamily="66" charset="0"/>
              </a:rPr>
              <a:t> number: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7040" y="4797152"/>
                <a:ext cx="158417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2.2=</m:t>
                      </m:r>
                    </m:oMath>
                  </m:oMathPara>
                </a14:m>
                <a:endParaRPr lang="en-GB" dirty="0" smtClean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9.4=</m:t>
                      </m:r>
                    </m:oMath>
                  </m:oMathPara>
                </a14:m>
                <a:endParaRPr lang="en-GB" dirty="0" smtClean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1.85=</m:t>
                      </m:r>
                    </m:oMath>
                  </m:oMathPara>
                </a14:m>
                <a:endParaRPr lang="en-GB" dirty="0" smtClean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40" y="4797152"/>
                <a:ext cx="1584176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47" b="35114"/>
          <a:stretch/>
        </p:blipFill>
        <p:spPr>
          <a:xfrm>
            <a:off x="3923928" y="2181807"/>
            <a:ext cx="4608512" cy="1424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60749" y="4800056"/>
            <a:ext cx="1264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7629" y="4518864"/>
            <a:ext cx="26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600" y="2634590"/>
            <a:ext cx="2086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x 3 x 3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x 13</a:t>
            </a: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x 2 x 2 x 2 x 3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65080" y="4365104"/>
                <a:ext cx="1443024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×___=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80" y="4365104"/>
                <a:ext cx="1443024" cy="676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06743" y="5358204"/>
                <a:ext cx="1394933" cy="697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743" y="5358204"/>
                <a:ext cx="1394933" cy="6971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557732" y="1782107"/>
            <a:ext cx="3095519" cy="230077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57732" y="4175215"/>
            <a:ext cx="3095519" cy="210216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26903" y="3573016"/>
                <a:ext cx="1394934" cy="697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903" y="3573016"/>
                <a:ext cx="1394934" cy="6971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974996" y="3563724"/>
            <a:ext cx="26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1220" y="5363924"/>
            <a:ext cx="26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086" y="5760698"/>
            <a:ext cx="26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39559" y="1769817"/>
            <a:ext cx="4936897" cy="450756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780918" y="1787349"/>
            <a:ext cx="287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Fraction of an amount:</a:t>
            </a:r>
            <a:endParaRPr lang="en-GB" sz="20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45651" y="4019439"/>
                <a:ext cx="1122038" cy="155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b="0" dirty="0" smtClean="0">
                  <a:ea typeface="Cambria Math" panose="02040503050406030204" pitchFamily="18" charset="0"/>
                </a:endParaRPr>
              </a:p>
              <a:p>
                <a:endParaRPr lang="en-GB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651" y="4019439"/>
                <a:ext cx="1122038" cy="15554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93501" y="4019439"/>
                <a:ext cx="1038939" cy="1556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000" b="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en-GB" sz="20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501" y="4019439"/>
                <a:ext cx="1038939" cy="1556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979712" y="361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8 DO NOW Week 4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 build="allAtOnce"/>
      <p:bldP spid="21" grpId="0"/>
      <p:bldP spid="28" grpId="0"/>
      <p:bldP spid="28" grpId="1" build="allAtOnce"/>
      <p:bldP spid="29" grpId="0"/>
      <p:bldP spid="29" grpId="1" build="allAtOnce"/>
      <p:bldP spid="30" grpId="0"/>
      <p:bldP spid="30" grpId="1" build="allAtOnce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1974"/>
            <a:ext cx="1188656" cy="72674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57414" y="1124671"/>
            <a:ext cx="1607649" cy="549550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61500" y="5665648"/>
            <a:ext cx="6908518" cy="9807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191109" y="1241465"/>
            <a:ext cx="1676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Understand what we mean by a fraction. </a:t>
            </a:r>
            <a:endParaRPr lang="en-US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74363"/>
            <a:ext cx="1043374" cy="11518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1109" y="2348880"/>
            <a:ext cx="1676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Be able to recap and identify fraction definitions. </a:t>
            </a:r>
            <a:endParaRPr lang="en-US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109" y="3426279"/>
            <a:ext cx="1676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Determine whether two fractions are equivalent. </a:t>
            </a:r>
            <a:endParaRPr lang="en-US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6074" y="5775643"/>
            <a:ext cx="6530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Key words: Fraction, divide, numerator, denominator, equivalent, multiplier. </a:t>
            </a:r>
            <a:endParaRPr lang="en-US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28823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Equivalent fractions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999" y="4412280"/>
            <a:ext cx="1676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Calculate fractions equivalent to another fraction. </a:t>
            </a:r>
            <a:endParaRPr lang="en-US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49134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743" y="1412776"/>
            <a:ext cx="626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>
              <a:latin typeface="Comic Sans MS" panose="030F0702030302020204" pitchFamily="66" charset="0"/>
            </a:endParaRPr>
          </a:p>
          <a:p>
            <a:pPr algn="ctr"/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1268760"/>
            <a:ext cx="84249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Worked example: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Lets label the fraction with the following words:</a:t>
            </a: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Denominator</a:t>
            </a:r>
            <a:r>
              <a:rPr lang="en-US" sz="4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Numerator</a:t>
            </a:r>
            <a:r>
              <a:rPr lang="en-US" sz="4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4400" dirty="0" smtClean="0">
                <a:latin typeface="Comic Sans MS" panose="030F0702030302020204" pitchFamily="66" charset="0"/>
              </a:rPr>
              <a:t>Divide</a:t>
            </a:r>
            <a:r>
              <a:rPr lang="en-US" sz="4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79712" y="28823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Equivalent fractions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32240" y="2402701"/>
                <a:ext cx="1149353" cy="3313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15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402701"/>
                <a:ext cx="1149353" cy="33131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00611" y="5451614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Extension: Can you draw this fraction visually?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604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49134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743" y="1412776"/>
            <a:ext cx="626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>
              <a:latin typeface="Comic Sans MS" panose="030F0702030302020204" pitchFamily="66" charset="0"/>
            </a:endParaRPr>
          </a:p>
          <a:p>
            <a:pPr algn="ctr"/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1268760"/>
            <a:ext cx="84249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Worked example: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Lets label the fraction with the following words:</a:t>
            </a: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Denominator</a:t>
            </a:r>
            <a:r>
              <a:rPr lang="en-US" sz="4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Numerator</a:t>
            </a:r>
            <a:r>
              <a:rPr lang="en-US" sz="4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4400" dirty="0" smtClean="0">
                <a:latin typeface="Comic Sans MS" panose="030F0702030302020204" pitchFamily="66" charset="0"/>
              </a:rPr>
              <a:t>Divide</a:t>
            </a:r>
            <a:r>
              <a:rPr lang="en-US" sz="4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79712" y="28823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Equivalent fractions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32240" y="2402701"/>
                <a:ext cx="1149353" cy="3313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5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15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15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402701"/>
                <a:ext cx="1149353" cy="33131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3995936" y="3429000"/>
            <a:ext cx="2592288" cy="1584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35896" y="3356992"/>
            <a:ext cx="2880320" cy="72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99792" y="4293096"/>
            <a:ext cx="3816424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63724" y="5496695"/>
          <a:ext cx="4272136" cy="68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68">
                  <a:extLst>
                    <a:ext uri="{9D8B030D-6E8A-4147-A177-3AD203B41FA5}">
                      <a16:colId xmlns:a16="http://schemas.microsoft.com/office/drawing/2014/main" val="2691827639"/>
                    </a:ext>
                  </a:extLst>
                </a:gridCol>
                <a:gridCol w="2136068">
                  <a:extLst>
                    <a:ext uri="{9D8B030D-6E8A-4147-A177-3AD203B41FA5}">
                      <a16:colId xmlns:a16="http://schemas.microsoft.com/office/drawing/2014/main" val="861863878"/>
                    </a:ext>
                  </a:extLst>
                </a:gridCol>
              </a:tblGrid>
              <a:tr h="6859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64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0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49134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743" y="1412776"/>
            <a:ext cx="626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>
              <a:latin typeface="Comic Sans MS" panose="030F0702030302020204" pitchFamily="66" charset="0"/>
            </a:endParaRPr>
          </a:p>
          <a:p>
            <a:pPr algn="ctr"/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28823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Equivalent fractions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83568" y="1900816"/>
          <a:ext cx="6336704" cy="68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691827639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861863878"/>
                    </a:ext>
                  </a:extLst>
                </a:gridCol>
              </a:tblGrid>
              <a:tr h="6859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6409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83568" y="2829060"/>
          <a:ext cx="6336704" cy="68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69182763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6186387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91334707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244348586"/>
                    </a:ext>
                  </a:extLst>
                </a:gridCol>
              </a:tblGrid>
              <a:tr h="6859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6409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83568" y="3760690"/>
          <a:ext cx="6336712" cy="68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9">
                  <a:extLst>
                    <a:ext uri="{9D8B030D-6E8A-4147-A177-3AD203B41FA5}">
                      <a16:colId xmlns:a16="http://schemas.microsoft.com/office/drawing/2014/main" val="2691827639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861863878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913347070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4244348586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982737316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401435255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316037410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180129607"/>
                    </a:ext>
                  </a:extLst>
                </a:gridCol>
              </a:tblGrid>
              <a:tr h="6859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6409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83562" y="4700912"/>
          <a:ext cx="6336710" cy="68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1">
                  <a:extLst>
                    <a:ext uri="{9D8B030D-6E8A-4147-A177-3AD203B41FA5}">
                      <a16:colId xmlns:a16="http://schemas.microsoft.com/office/drawing/2014/main" val="2691827639"/>
                    </a:ext>
                  </a:extLst>
                </a:gridCol>
                <a:gridCol w="633671">
                  <a:extLst>
                    <a:ext uri="{9D8B030D-6E8A-4147-A177-3AD203B41FA5}">
                      <a16:colId xmlns:a16="http://schemas.microsoft.com/office/drawing/2014/main" val="861863878"/>
                    </a:ext>
                  </a:extLst>
                </a:gridCol>
                <a:gridCol w="633671">
                  <a:extLst>
                    <a:ext uri="{9D8B030D-6E8A-4147-A177-3AD203B41FA5}">
                      <a16:colId xmlns:a16="http://schemas.microsoft.com/office/drawing/2014/main" val="913347070"/>
                    </a:ext>
                  </a:extLst>
                </a:gridCol>
                <a:gridCol w="633671">
                  <a:extLst>
                    <a:ext uri="{9D8B030D-6E8A-4147-A177-3AD203B41FA5}">
                      <a16:colId xmlns:a16="http://schemas.microsoft.com/office/drawing/2014/main" val="4244348586"/>
                    </a:ext>
                  </a:extLst>
                </a:gridCol>
                <a:gridCol w="633671">
                  <a:extLst>
                    <a:ext uri="{9D8B030D-6E8A-4147-A177-3AD203B41FA5}">
                      <a16:colId xmlns:a16="http://schemas.microsoft.com/office/drawing/2014/main" val="982737316"/>
                    </a:ext>
                  </a:extLst>
                </a:gridCol>
                <a:gridCol w="633671">
                  <a:extLst>
                    <a:ext uri="{9D8B030D-6E8A-4147-A177-3AD203B41FA5}">
                      <a16:colId xmlns:a16="http://schemas.microsoft.com/office/drawing/2014/main" val="2401435255"/>
                    </a:ext>
                  </a:extLst>
                </a:gridCol>
                <a:gridCol w="633671">
                  <a:extLst>
                    <a:ext uri="{9D8B030D-6E8A-4147-A177-3AD203B41FA5}">
                      <a16:colId xmlns:a16="http://schemas.microsoft.com/office/drawing/2014/main" val="2316037410"/>
                    </a:ext>
                  </a:extLst>
                </a:gridCol>
                <a:gridCol w="633671">
                  <a:extLst>
                    <a:ext uri="{9D8B030D-6E8A-4147-A177-3AD203B41FA5}">
                      <a16:colId xmlns:a16="http://schemas.microsoft.com/office/drawing/2014/main" val="3180129607"/>
                    </a:ext>
                  </a:extLst>
                </a:gridCol>
                <a:gridCol w="633671">
                  <a:extLst>
                    <a:ext uri="{9D8B030D-6E8A-4147-A177-3AD203B41FA5}">
                      <a16:colId xmlns:a16="http://schemas.microsoft.com/office/drawing/2014/main" val="1152568982"/>
                    </a:ext>
                  </a:extLst>
                </a:gridCol>
                <a:gridCol w="633671">
                  <a:extLst>
                    <a:ext uri="{9D8B030D-6E8A-4147-A177-3AD203B41FA5}">
                      <a16:colId xmlns:a16="http://schemas.microsoft.com/office/drawing/2014/main" val="348985971"/>
                    </a:ext>
                  </a:extLst>
                </a:gridCol>
              </a:tblGrid>
              <a:tr h="6859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6409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709228" y="5686360"/>
          <a:ext cx="6336720" cy="68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6">
                  <a:extLst>
                    <a:ext uri="{9D8B030D-6E8A-4147-A177-3AD203B41FA5}">
                      <a16:colId xmlns:a16="http://schemas.microsoft.com/office/drawing/2014/main" val="2691827639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861863878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913347070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4244348586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982737316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2401435255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2316037410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3180129607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1152568982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348985971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2865564850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2624124500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1818504799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4100838679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2014492610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2636638640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2217306627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2118948363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1003604113"/>
                    </a:ext>
                  </a:extLst>
                </a:gridCol>
                <a:gridCol w="316836">
                  <a:extLst>
                    <a:ext uri="{9D8B030D-6E8A-4147-A177-3AD203B41FA5}">
                      <a16:colId xmlns:a16="http://schemas.microsoft.com/office/drawing/2014/main" val="898892084"/>
                    </a:ext>
                  </a:extLst>
                </a:gridCol>
              </a:tblGrid>
              <a:tr h="6859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6409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1611" y="126958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What fraction of each diagram is shaded? </a:t>
            </a:r>
            <a:endParaRPr lang="en-US" sz="44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49134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743" y="1412776"/>
            <a:ext cx="626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>
              <a:latin typeface="Comic Sans MS" panose="030F0702030302020204" pitchFamily="66" charset="0"/>
            </a:endParaRPr>
          </a:p>
          <a:p>
            <a:pPr algn="ctr"/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28823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Equivalent fractions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11" y="126958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From the last slide we can say that: </a:t>
            </a:r>
            <a:endParaRPr lang="en-US" sz="44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17550" y="2266964"/>
                <a:ext cx="1350947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550" y="2266964"/>
                <a:ext cx="1350947" cy="1152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16216" y="3336100"/>
                <a:ext cx="1350947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336100"/>
                <a:ext cx="1350947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8861" y="4268787"/>
                <a:ext cx="1634678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61" y="4268787"/>
                <a:ext cx="1634678" cy="1168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18757" y="5018259"/>
                <a:ext cx="1634678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757" y="5018259"/>
                <a:ext cx="1634678" cy="11564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1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49134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743" y="1412776"/>
            <a:ext cx="626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>
              <a:latin typeface="Comic Sans MS" panose="030F0702030302020204" pitchFamily="66" charset="0"/>
            </a:endParaRPr>
          </a:p>
          <a:p>
            <a:pPr algn="ctr"/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28823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Equivalent fractions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11" y="126958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Example:</a:t>
            </a:r>
          </a:p>
          <a:p>
            <a:endParaRPr lang="en-US" sz="44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84262" y="3212346"/>
                <a:ext cx="1131754" cy="1441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6600" dirty="0" smtClean="0"/>
                  <a:t> =</a:t>
                </a:r>
                <a:endParaRPr lang="en-GB" sz="6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62" y="3212346"/>
                <a:ext cx="1131754" cy="1441420"/>
              </a:xfrm>
              <a:prstGeom prst="rect">
                <a:avLst/>
              </a:prstGeom>
              <a:blipFill>
                <a:blip r:embed="rId4"/>
                <a:stretch>
                  <a:fillRect l="-538" t="-2966" r="-29570" b="-20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8064" y="3023076"/>
                <a:ext cx="1126912" cy="1989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023076"/>
                <a:ext cx="1126912" cy="19890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8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49134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743" y="1412776"/>
            <a:ext cx="626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>
              <a:latin typeface="Comic Sans MS" panose="030F0702030302020204" pitchFamily="66" charset="0"/>
            </a:endParaRPr>
          </a:p>
          <a:p>
            <a:pPr algn="ctr"/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28823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Equivalent fractions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11" y="126958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Example:</a:t>
            </a:r>
          </a:p>
          <a:p>
            <a:endParaRPr lang="en-US" sz="44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84262" y="3212346"/>
                <a:ext cx="1131754" cy="1441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6600" dirty="0" smtClean="0"/>
                  <a:t> =</a:t>
                </a:r>
                <a:endParaRPr lang="en-GB" sz="6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62" y="3212346"/>
                <a:ext cx="1131754" cy="1441420"/>
              </a:xfrm>
              <a:prstGeom prst="rect">
                <a:avLst/>
              </a:prstGeom>
              <a:blipFill>
                <a:blip r:embed="rId4"/>
                <a:stretch>
                  <a:fillRect l="-538" t="-2966" r="-29570" b="-20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8064" y="3023076"/>
                <a:ext cx="1126912" cy="1989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023076"/>
                <a:ext cx="1126912" cy="19890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0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9712" y="30925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Progress pit stop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04249"/>
            <a:ext cx="60960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34"/>
          <a:stretch/>
        </p:blipFill>
        <p:spPr bwMode="auto">
          <a:xfrm>
            <a:off x="910131" y="1672408"/>
            <a:ext cx="7308949" cy="300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35696" y="9113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169348" y="6107948"/>
            <a:ext cx="4021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37" name="Oval 36"/>
          <p:cNvSpPr/>
          <p:nvPr/>
        </p:nvSpPr>
        <p:spPr>
          <a:xfrm>
            <a:off x="955033" y="5272516"/>
            <a:ext cx="1316285" cy="12754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12533" y="5272516"/>
            <a:ext cx="1316285" cy="1275427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571737" y="5201077"/>
            <a:ext cx="1316285" cy="12754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40" name="Picture 20" descr="http://r21freak.com/shadowobsessed/happy-face-istock-45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16" y="5410992"/>
            <a:ext cx="1422296" cy="95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healthhabits.files.wordpress.com/2009/07/sad_fac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72" y="5344780"/>
            <a:ext cx="1147455" cy="11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68" y="5267302"/>
            <a:ext cx="969668" cy="12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6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124744"/>
            <a:ext cx="8784976" cy="5733256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GB" sz="1600" dirty="0" smtClean="0">
                <a:latin typeface="Comic Sans MS" panose="030F0702030302020204" pitchFamily="66" charset="0"/>
              </a:rPr>
              <a:t>     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Homework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552" y="1346772"/>
            <a:ext cx="7992888" cy="287431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WEEK: READING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57028"/>
            <a:ext cx="6624736" cy="47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361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9712" y="30925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Progress pit stop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04249"/>
            <a:ext cx="60960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34"/>
          <a:stretch/>
        </p:blipFill>
        <p:spPr bwMode="auto">
          <a:xfrm>
            <a:off x="910131" y="1672408"/>
            <a:ext cx="7308949" cy="300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35696" y="9113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169348" y="6107948"/>
            <a:ext cx="4021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37" name="Oval 36"/>
          <p:cNvSpPr/>
          <p:nvPr/>
        </p:nvSpPr>
        <p:spPr>
          <a:xfrm>
            <a:off x="955033" y="5272516"/>
            <a:ext cx="1316285" cy="12754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12533" y="5272516"/>
            <a:ext cx="1316285" cy="1275427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571737" y="5201077"/>
            <a:ext cx="1316285" cy="12754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40" name="Picture 20" descr="http://r21freak.com/shadowobsessed/happy-face-istock-45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16" y="5410992"/>
            <a:ext cx="1422296" cy="95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healthhabits.files.wordpress.com/2009/07/sad_fac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72" y="5344780"/>
            <a:ext cx="1147455" cy="11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68" y="5267302"/>
            <a:ext cx="969668" cy="12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0145" y="182853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665499" y="219787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12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83705" y="219787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200145" y="403582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12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665499" y="403582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94634" y="364502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51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49134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743" y="1412776"/>
            <a:ext cx="626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>
              <a:latin typeface="Comic Sans MS" panose="030F0702030302020204" pitchFamily="66" charset="0"/>
            </a:endParaRPr>
          </a:p>
          <a:p>
            <a:pPr algn="ctr"/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28823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Equivalent fractions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1611" y="1269584"/>
                <a:ext cx="8424936" cy="2089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u="sng" dirty="0" smtClean="0">
                    <a:latin typeface="Comic Sans MS" panose="030F0702030302020204" pitchFamily="66" charset="0"/>
                  </a:rPr>
                  <a:t>Example:</a:t>
                </a:r>
              </a:p>
              <a:p>
                <a:pPr algn="ctr"/>
                <a:r>
                  <a:rPr lang="en-US" sz="2800" dirty="0" smtClean="0">
                    <a:latin typeface="Comic Sans MS" panose="030F0702030302020204" pitchFamily="66" charset="0"/>
                  </a:rPr>
                  <a:t>Find a fraction equivalent to</a:t>
                </a:r>
                <a:r>
                  <a:rPr lang="en-US" sz="40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u="sng" dirty="0" smtClean="0">
                    <a:latin typeface="Comic Sans MS" panose="030F0702030302020204" pitchFamily="66" charset="0"/>
                  </a:rPr>
                  <a:t>  </a:t>
                </a:r>
              </a:p>
              <a:p>
                <a:endParaRPr lang="en-US" sz="4400" dirty="0" smtClean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11" y="1269584"/>
                <a:ext cx="8424936" cy="2089418"/>
              </a:xfrm>
              <a:prstGeom prst="rect">
                <a:avLst/>
              </a:prstGeom>
              <a:blipFill>
                <a:blip r:embed="rId4"/>
                <a:stretch>
                  <a:fillRect t="-2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6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49134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743" y="1412776"/>
            <a:ext cx="626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>
              <a:latin typeface="Comic Sans MS" panose="030F0702030302020204" pitchFamily="66" charset="0"/>
            </a:endParaRPr>
          </a:p>
          <a:p>
            <a:pPr algn="ctr"/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28823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Equivalent fractions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1611" y="1269584"/>
                <a:ext cx="8424936" cy="2089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u="sng" dirty="0" smtClean="0">
                    <a:latin typeface="Comic Sans MS" panose="030F0702030302020204" pitchFamily="66" charset="0"/>
                  </a:rPr>
                  <a:t>Example:</a:t>
                </a:r>
              </a:p>
              <a:p>
                <a:pPr algn="ctr"/>
                <a:r>
                  <a:rPr lang="en-US" sz="2800" dirty="0" smtClean="0">
                    <a:latin typeface="Comic Sans MS" panose="030F0702030302020204" pitchFamily="66" charset="0"/>
                  </a:rPr>
                  <a:t>Find a fraction equivalent to</a:t>
                </a:r>
                <a:r>
                  <a:rPr lang="en-US" sz="40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u="sng" dirty="0" smtClean="0">
                    <a:latin typeface="Comic Sans MS" panose="030F0702030302020204" pitchFamily="66" charset="0"/>
                  </a:rPr>
                  <a:t>  </a:t>
                </a:r>
              </a:p>
              <a:p>
                <a:endParaRPr lang="en-US" sz="4400" dirty="0" smtClean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11" y="1269584"/>
                <a:ext cx="8424936" cy="2089418"/>
              </a:xfrm>
              <a:prstGeom prst="rect">
                <a:avLst/>
              </a:prstGeom>
              <a:blipFill>
                <a:blip r:embed="rId4"/>
                <a:stretch>
                  <a:fillRect t="-2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0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9712" y="30925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My Question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143150"/>
            <a:ext cx="4176464" cy="186785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39298" y="5160361"/>
            <a:ext cx="8150280" cy="1508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3841" y="1132629"/>
                <a:ext cx="4098159" cy="2104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GB" dirty="0" smtClean="0"/>
                  <a:t>Find five different equivalent fractions for each of the fractions below: </a:t>
                </a: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 smtClean="0"/>
              </a:p>
              <a:p>
                <a:pPr marL="342900" indent="-342900">
                  <a:buAutoNum type="alphaLcParenR"/>
                </a:pPr>
                <a:endParaRPr lang="en-GB" sz="20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342900" indent="-342900">
                  <a:buAutoNum type="alphaLcParenR"/>
                </a:pPr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1" y="1132629"/>
                <a:ext cx="4098159" cy="2104487"/>
              </a:xfrm>
              <a:prstGeom prst="rect">
                <a:avLst/>
              </a:prstGeom>
              <a:blipFill>
                <a:blip r:embed="rId3"/>
                <a:stretch>
                  <a:fillRect l="-1488" t="-1739" r="-16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788024" y="3083869"/>
            <a:ext cx="3787055" cy="18572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1840" y="1684710"/>
                <a:ext cx="673582" cy="1271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684710"/>
                <a:ext cx="673582" cy="1271374"/>
              </a:xfrm>
              <a:prstGeom prst="rect">
                <a:avLst/>
              </a:prstGeom>
              <a:blipFill>
                <a:blip r:embed="rId4"/>
                <a:stretch>
                  <a:fillRect l="-10000" b="-2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33384" r="31701"/>
          <a:stretch/>
        </p:blipFill>
        <p:spPr>
          <a:xfrm>
            <a:off x="683568" y="5307834"/>
            <a:ext cx="5713634" cy="12140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71694" b="11274"/>
          <a:stretch/>
        </p:blipFill>
        <p:spPr>
          <a:xfrm>
            <a:off x="6561271" y="5304912"/>
            <a:ext cx="1782187" cy="12169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88024" y="3062775"/>
            <a:ext cx="36296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2. Determine whether the pairs of fractions below are equivalent or not: </a:t>
            </a:r>
          </a:p>
          <a:p>
            <a:r>
              <a:rPr lang="en-GB" dirty="0" smtClean="0"/>
              <a:t>  </a:t>
            </a:r>
          </a:p>
          <a:p>
            <a:pPr marL="342900" indent="-342900">
              <a:buAutoNum type="alphaLcParenR"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92772" y="3666637"/>
                <a:ext cx="1389931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772" y="3666637"/>
                <a:ext cx="1389931" cy="525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96648" y="4283340"/>
                <a:ext cx="138614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48 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648" y="4283340"/>
                <a:ext cx="1386149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02855" y="3669426"/>
                <a:ext cx="142045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24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855" y="3669426"/>
                <a:ext cx="1420452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02855" y="4303037"/>
                <a:ext cx="144770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82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855" y="4303037"/>
                <a:ext cx="1447704" cy="5203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18134" y="516036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98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124744"/>
            <a:ext cx="8749134" cy="56166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743" y="1412776"/>
            <a:ext cx="626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>
              <a:latin typeface="Comic Sans MS" panose="030F0702030302020204" pitchFamily="66" charset="0"/>
            </a:endParaRPr>
          </a:p>
          <a:p>
            <a:pPr algn="ctr"/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28823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Equivalent fractions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11" y="1269584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Equivalent fraction BINGO</a:t>
            </a:r>
          </a:p>
          <a:p>
            <a:pPr algn="ctr"/>
            <a:r>
              <a:rPr lang="en-US" sz="2800" b="1" u="sng" dirty="0" smtClean="0">
                <a:latin typeface="Comic Sans MS" panose="030F0702030302020204" pitchFamily="66" charset="0"/>
              </a:rPr>
              <a:t>  </a:t>
            </a:r>
          </a:p>
          <a:p>
            <a:endParaRPr lang="en-US" sz="44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9712" y="30925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Purple Problem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343937"/>
            <a:ext cx="8150280" cy="460534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3384"/>
          <a:stretch/>
        </p:blipFill>
        <p:spPr>
          <a:xfrm>
            <a:off x="611560" y="1628800"/>
            <a:ext cx="793040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9712" y="30925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Purple Problem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343937"/>
            <a:ext cx="8150280" cy="460534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3384"/>
          <a:stretch/>
        </p:blipFill>
        <p:spPr>
          <a:xfrm>
            <a:off x="611560" y="1628800"/>
            <a:ext cx="7930402" cy="1512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3995705"/>
                <a:ext cx="868828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108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995705"/>
                <a:ext cx="868828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00192" y="4044897"/>
                <a:ext cx="613951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044897"/>
                <a:ext cx="613951" cy="10520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1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414" y="1124671"/>
            <a:ext cx="1607649" cy="549550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61500" y="5665648"/>
            <a:ext cx="6908518" cy="9807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191109" y="1241465"/>
            <a:ext cx="1676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Understand what we mean by a fraction. </a:t>
            </a:r>
            <a:endParaRPr lang="en-US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74363"/>
            <a:ext cx="1043374" cy="11518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109" y="2348880"/>
            <a:ext cx="1676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Be able to recap and identify fraction definitions. </a:t>
            </a:r>
            <a:endParaRPr lang="en-US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109" y="3426279"/>
            <a:ext cx="1676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Determine whether two fractions are equivalent. </a:t>
            </a:r>
            <a:endParaRPr lang="en-US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6074" y="5775643"/>
            <a:ext cx="6530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Key words: Fraction, divide, numerator, denominator, equivalent, multiplier. </a:t>
            </a:r>
            <a:endParaRPr lang="en-US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999" y="4412280"/>
            <a:ext cx="1676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Calculate fractions equivalent to another fraction. </a:t>
            </a:r>
            <a:endParaRPr lang="en-US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27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3528" y="1183183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Rounded Rectangle 3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089938" y="1340768"/>
            <a:ext cx="629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8 Skills: Friday [Times tables]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3" y="1731491"/>
            <a:ext cx="1762182" cy="4776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55" y="1708157"/>
            <a:ext cx="1895703" cy="4739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61" y="1708157"/>
            <a:ext cx="1959421" cy="4657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9712" y="361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8 DO NOW Week 4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440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3528" y="1183183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Rounded Rectangle 3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089938" y="1340768"/>
            <a:ext cx="629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8 </a:t>
            </a:r>
            <a:r>
              <a:rPr lang="en-US" smtClean="0">
                <a:latin typeface="Comic Sans MS" panose="030F0702030302020204" pitchFamily="66" charset="0"/>
              </a:rPr>
              <a:t>Skills: Friday </a:t>
            </a:r>
            <a:r>
              <a:rPr lang="en-US" dirty="0" smtClean="0">
                <a:latin typeface="Comic Sans MS" panose="030F0702030302020204" pitchFamily="66" charset="0"/>
              </a:rPr>
              <a:t>[Times tables]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54" y="1836189"/>
            <a:ext cx="1877850" cy="4491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88" y="1854670"/>
            <a:ext cx="1693553" cy="4560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74" y="1815325"/>
            <a:ext cx="1836060" cy="4383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9712" y="361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8 DO NOW Week 4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2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124744"/>
            <a:ext cx="8784976" cy="5733256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GB" sz="1600" dirty="0" smtClean="0">
                <a:latin typeface="Comic Sans MS" panose="030F0702030302020204" pitchFamily="66" charset="0"/>
              </a:rPr>
              <a:t>     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Homework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552" y="1346772"/>
            <a:ext cx="7992888" cy="287431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WEEK: READING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29" y="2192451"/>
            <a:ext cx="838574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156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1974"/>
            <a:ext cx="1188656" cy="72674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28047" y="1150873"/>
            <a:ext cx="1607649" cy="549550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55970" y="5832648"/>
            <a:ext cx="6908518" cy="9807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191109" y="1241465"/>
            <a:ext cx="16760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To be able to add and subtract fractions with the same denominator</a:t>
            </a:r>
          </a:p>
          <a:p>
            <a:pPr algn="ctr"/>
            <a:endParaRPr lang="en-GB" sz="14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To be able to add and subtract fractions with different denominators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74363"/>
            <a:ext cx="1043374" cy="11518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7200" y="5877272"/>
            <a:ext cx="6817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smtClean="0">
                <a:latin typeface="Comic Sans MS" charset="0"/>
                <a:ea typeface="Comic Sans MS" charset="0"/>
                <a:cs typeface="Comic Sans MS" charset="0"/>
              </a:rPr>
              <a:t>Key words</a:t>
            </a:r>
          </a:p>
          <a:p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Denominator, Numerator, Equivalent</a:t>
            </a:r>
            <a:endParaRPr lang="en-US" sz="1400" u="sng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C8DAA8-7398-4D37-A3E1-DA4CB852C1CA}"/>
                  </a:ext>
                </a:extLst>
              </p:cNvPr>
              <p:cNvSpPr txBox="1"/>
              <p:nvPr/>
            </p:nvSpPr>
            <p:spPr>
              <a:xfrm>
                <a:off x="1115616" y="1988840"/>
                <a:ext cx="2847253" cy="165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   +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C8DAA8-7398-4D37-A3E1-DA4CB852C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88840"/>
                <a:ext cx="2847253" cy="1653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C8DAA8-7398-4D37-A3E1-DA4CB852C1CA}"/>
                  </a:ext>
                </a:extLst>
              </p:cNvPr>
              <p:cNvSpPr txBox="1"/>
              <p:nvPr/>
            </p:nvSpPr>
            <p:spPr>
              <a:xfrm>
                <a:off x="1115615" y="4293096"/>
                <a:ext cx="2847254" cy="165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   −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C8DAA8-7398-4D37-A3E1-DA4CB852C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5" y="4293096"/>
                <a:ext cx="2847254" cy="1653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949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782" y="1893023"/>
            <a:ext cx="2222979" cy="9815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099" y="3310761"/>
            <a:ext cx="2222979" cy="10850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600" y="4941168"/>
            <a:ext cx="2121087" cy="9455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358" y="4941168"/>
            <a:ext cx="2044287" cy="10912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010" y="1893023"/>
            <a:ext cx="2412342" cy="9815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098" y="1893023"/>
            <a:ext cx="2369320" cy="9815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3428" y="3374467"/>
            <a:ext cx="2224149" cy="9576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223" y="4999008"/>
            <a:ext cx="1994096" cy="9755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5600" y="3293514"/>
            <a:ext cx="2057665" cy="10213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28" y="1196752"/>
            <a:ext cx="8568952" cy="546141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94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496944" cy="55106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46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79712" y="1052736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u="sng" dirty="0" smtClean="0">
                <a:latin typeface="Comic Sans MS" pitchFamily="66" charset="0"/>
              </a:rPr>
              <a:t>Progress Pit stop</a:t>
            </a:r>
            <a:endParaRPr lang="en-GB" sz="4000" b="1" u="sng" dirty="0">
              <a:latin typeface="Comic Sans MS" pitchFamily="66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09965" y="5347033"/>
            <a:ext cx="5322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1079545" y="6139105"/>
            <a:ext cx="14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don’t understand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3932465" y="6130077"/>
            <a:ext cx="150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nearly  understand</a:t>
            </a: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6659528" y="6135930"/>
            <a:ext cx="1527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fully understand</a:t>
            </a:r>
          </a:p>
        </p:txBody>
      </p:sp>
      <p:sp>
        <p:nvSpPr>
          <p:cNvPr id="29" name="Oval 28"/>
          <p:cNvSpPr/>
          <p:nvPr/>
        </p:nvSpPr>
        <p:spPr>
          <a:xfrm>
            <a:off x="995651" y="4511601"/>
            <a:ext cx="1741884" cy="1653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53151" y="4511601"/>
            <a:ext cx="1741884" cy="165370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12355" y="4440162"/>
            <a:ext cx="1741884" cy="16537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2" name="Picture 20" descr="http://r21freak.com/shadowobsessed/happy-face-istock-45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33" y="4650077"/>
            <a:ext cx="1844131" cy="12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http://healthhabits.files.wordpress.com/2009/07/sad_fac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90" y="4583865"/>
            <a:ext cx="1487776" cy="148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86" y="4506387"/>
            <a:ext cx="1257260" cy="164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A358CA-9B40-4F0E-A582-BEF8B6F06679}"/>
              </a:ext>
            </a:extLst>
          </p:cNvPr>
          <p:cNvSpPr txBox="1"/>
          <p:nvPr/>
        </p:nvSpPr>
        <p:spPr>
          <a:xfrm>
            <a:off x="2771800" y="1916832"/>
            <a:ext cx="3860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Solve the following: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56200" y="2988102"/>
                <a:ext cx="2310633" cy="96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742950" indent="-742950">
                  <a:buFont typeface="+mj-lt"/>
                  <a:buAutoNum type="arabicParenR"/>
                </a:pPr>
                <a:r>
                  <a:rPr lang="en-GB" sz="4000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200" y="2988102"/>
                <a:ext cx="2310633" cy="966675"/>
              </a:xfrm>
              <a:prstGeom prst="rect">
                <a:avLst/>
              </a:prstGeom>
              <a:blipFill>
                <a:blip r:embed="rId7"/>
                <a:stretch>
                  <a:fillRect l="-9499" b="-13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65241" y="2973916"/>
                <a:ext cx="2094228" cy="965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742950" indent="-742950">
                  <a:buFont typeface="+mj-lt"/>
                  <a:buAutoNum type="arabicParenR" startAt="2"/>
                </a:pPr>
                <a:r>
                  <a:rPr lang="en-GB" sz="4000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241" y="2973916"/>
                <a:ext cx="2094228" cy="965905"/>
              </a:xfrm>
              <a:prstGeom prst="rect">
                <a:avLst/>
              </a:prstGeom>
              <a:blipFill>
                <a:blip r:embed="rId8"/>
                <a:stretch>
                  <a:fillRect l="-10496"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C8DAA8-7398-4D37-A3E1-DA4CB852C1CA}"/>
                  </a:ext>
                </a:extLst>
              </p:cNvPr>
              <p:cNvSpPr txBox="1"/>
              <p:nvPr/>
            </p:nvSpPr>
            <p:spPr>
              <a:xfrm>
                <a:off x="1115616" y="1988840"/>
                <a:ext cx="2847253" cy="165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   +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C8DAA8-7398-4D37-A3E1-DA4CB852C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88840"/>
                <a:ext cx="2847253" cy="1653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C8DAA8-7398-4D37-A3E1-DA4CB852C1CA}"/>
                  </a:ext>
                </a:extLst>
              </p:cNvPr>
              <p:cNvSpPr txBox="1"/>
              <p:nvPr/>
            </p:nvSpPr>
            <p:spPr>
              <a:xfrm>
                <a:off x="1115615" y="4293096"/>
                <a:ext cx="2847253" cy="165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   −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C8DAA8-7398-4D37-A3E1-DA4CB852C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5" y="4293096"/>
                <a:ext cx="2847253" cy="1653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860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552" y="1412776"/>
            <a:ext cx="6045179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92" b="1" u="sng" smtClean="0">
                <a:latin typeface="Comic Sans MS" panose="030F0702030302020204" pitchFamily="66" charset="0"/>
              </a:rPr>
              <a:t>My Question</a:t>
            </a:r>
            <a:endParaRPr lang="en-GB" sz="2092" b="1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98" y="2368550"/>
            <a:ext cx="1511300" cy="100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85" y="2383530"/>
            <a:ext cx="153670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56" y="2368550"/>
            <a:ext cx="1625600" cy="105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3" y="5260950"/>
            <a:ext cx="1524000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78" y="5229200"/>
            <a:ext cx="1549400" cy="93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229200"/>
            <a:ext cx="1536700" cy="101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5575" y="2075364"/>
            <a:ext cx="7704857" cy="156966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4" y="4914270"/>
            <a:ext cx="7704857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96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2195736" y="975866"/>
            <a:ext cx="6491064" cy="508918"/>
          </a:xfrm>
        </p:spPr>
        <p:txBody>
          <a:bodyPr/>
          <a:lstStyle/>
          <a:p>
            <a:r>
              <a:rPr lang="en-GB" u="sng" dirty="0" smtClean="0"/>
              <a:t>Problem Solving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052736"/>
            <a:ext cx="8784976" cy="5805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t="19100" r="24057" b="11089"/>
          <a:stretch/>
        </p:blipFill>
        <p:spPr bwMode="auto">
          <a:xfrm>
            <a:off x="791580" y="1157915"/>
            <a:ext cx="7560840" cy="560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975866"/>
            <a:ext cx="6491064" cy="5089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smtClean="0"/>
              <a:t>Problem Solving</a:t>
            </a:r>
            <a:endParaRPr lang="en-GB" u="sng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9512" y="1052736"/>
            <a:ext cx="8784976" cy="5805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8" t="23973" r="26890" b="10476"/>
          <a:stretch/>
        </p:blipFill>
        <p:spPr bwMode="auto">
          <a:xfrm>
            <a:off x="539552" y="955657"/>
            <a:ext cx="7559581" cy="590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152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43578"/>
            <a:ext cx="7281641" cy="1750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052736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/>
              <a:t>Purple </a:t>
            </a:r>
            <a:r>
              <a:rPr lang="en-GB" sz="4400" u="sng" dirty="0"/>
              <a:t>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095" y="3861048"/>
            <a:ext cx="5544617" cy="23424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2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124744"/>
            <a:ext cx="8784976" cy="5733256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GB" sz="1600" dirty="0" smtClean="0">
                <a:latin typeface="Comic Sans MS" panose="030F0702030302020204" pitchFamily="66" charset="0"/>
              </a:rPr>
              <a:t>     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Homework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552" y="1346772"/>
            <a:ext cx="7992888" cy="287431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WEEK: LSQ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these questions for your homework.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mark them next week in class.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83" y="3957092"/>
            <a:ext cx="56102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07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32856"/>
            <a:ext cx="5291553" cy="3672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112474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/>
              <a:t>Purple Problems</a:t>
            </a:r>
            <a:endParaRPr lang="en-GB" sz="4400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97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98523"/>
            <a:ext cx="5112568" cy="22785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83768" y="1052736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/>
              <a:t>Purple </a:t>
            </a:r>
            <a:r>
              <a:rPr lang="en-GB" sz="4400" u="sng" dirty="0"/>
              <a:t>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165883"/>
            <a:ext cx="5688632" cy="2302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88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1" t="28831" r="31981" b="36479"/>
          <a:stretch/>
        </p:blipFill>
        <p:spPr>
          <a:xfrm>
            <a:off x="1547664" y="3647470"/>
            <a:ext cx="5998804" cy="2960449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07704" y="1941800"/>
            <a:ext cx="5329238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0" dirty="0">
                <a:solidFill>
                  <a:srgbClr val="000000"/>
                </a:solidFill>
              </a:rPr>
              <a:t>Henry walks </a:t>
            </a:r>
            <a:r>
              <a:rPr lang="en-GB" b="0" baseline="30000" dirty="0">
                <a:solidFill>
                  <a:srgbClr val="000000"/>
                </a:solidFill>
              </a:rPr>
              <a:t>5</a:t>
            </a:r>
            <a:r>
              <a:rPr lang="en-GB" b="0" dirty="0">
                <a:solidFill>
                  <a:srgbClr val="000000"/>
                </a:solidFill>
              </a:rPr>
              <a:t>/</a:t>
            </a:r>
            <a:r>
              <a:rPr lang="en-GB" b="0" baseline="-25000" dirty="0">
                <a:solidFill>
                  <a:srgbClr val="000000"/>
                </a:solidFill>
              </a:rPr>
              <a:t>12</a:t>
            </a:r>
            <a:r>
              <a:rPr lang="en-GB" b="0" dirty="0">
                <a:solidFill>
                  <a:srgbClr val="000000"/>
                </a:solidFill>
              </a:rPr>
              <a:t> km towards his friend Paul’s house.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0" dirty="0">
                <a:solidFill>
                  <a:srgbClr val="000000"/>
                </a:solidFill>
              </a:rPr>
              <a:t>The actual distance is </a:t>
            </a:r>
            <a:r>
              <a:rPr lang="en-GB" b="0" baseline="30000" dirty="0">
                <a:solidFill>
                  <a:srgbClr val="000000"/>
                </a:solidFill>
              </a:rPr>
              <a:t>5</a:t>
            </a:r>
            <a:r>
              <a:rPr lang="en-GB" b="0" dirty="0">
                <a:solidFill>
                  <a:srgbClr val="000000"/>
                </a:solidFill>
              </a:rPr>
              <a:t>/</a:t>
            </a:r>
            <a:r>
              <a:rPr lang="en-GB" b="0" baseline="-25000" dirty="0">
                <a:solidFill>
                  <a:srgbClr val="000000"/>
                </a:solidFill>
              </a:rPr>
              <a:t>8</a:t>
            </a:r>
            <a:r>
              <a:rPr lang="en-GB" b="0" dirty="0">
                <a:solidFill>
                  <a:srgbClr val="000000"/>
                </a:solidFill>
              </a:rPr>
              <a:t> km.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0" dirty="0">
                <a:solidFill>
                  <a:srgbClr val="000000"/>
                </a:solidFill>
              </a:rPr>
              <a:t>How far does he have to walk to finish the journey?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112474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/>
              <a:t>Purple </a:t>
            </a:r>
            <a:r>
              <a:rPr lang="en-GB" sz="4400" u="sng" dirty="0"/>
              <a:t>Problems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Fractions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3528" y="1145008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3407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8 Skills: Tuesday</a:t>
            </a:r>
            <a:endParaRPr lang="en-US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80468" y="2386016"/>
                <a:ext cx="136390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68" y="2386016"/>
                <a:ext cx="1363904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6" y="3482879"/>
            <a:ext cx="2344408" cy="293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6" y="3159973"/>
            <a:ext cx="2344408" cy="266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24490" y="3853651"/>
                <a:ext cx="136390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90" y="3853651"/>
                <a:ext cx="1363904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3" y="4636192"/>
            <a:ext cx="2344408" cy="2454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3" y="4950514"/>
            <a:ext cx="2344408" cy="293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24490" y="5422728"/>
                <a:ext cx="136390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90" y="5422728"/>
                <a:ext cx="1363904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90361" y="2390252"/>
                <a:ext cx="1055964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361" y="2390252"/>
                <a:ext cx="1055964" cy="6685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24531" y="3857803"/>
                <a:ext cx="1055964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531" y="3857803"/>
                <a:ext cx="1055964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90361" y="5420783"/>
                <a:ext cx="105596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361" y="5420783"/>
                <a:ext cx="1055964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18497" y="5633888"/>
                <a:ext cx="150389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497" y="5633888"/>
                <a:ext cx="1503894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67944" y="5632468"/>
                <a:ext cx="1363904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632468"/>
                <a:ext cx="1363904" cy="6768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42137" y="5633952"/>
                <a:ext cx="105596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137" y="5633952"/>
                <a:ext cx="1055964" cy="6705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16192" y="5638752"/>
                <a:ext cx="105596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192" y="5638752"/>
                <a:ext cx="1055964" cy="6705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56" y="1896348"/>
            <a:ext cx="2780804" cy="66855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16" y="2742299"/>
            <a:ext cx="1382192" cy="6146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12004"/>
            <a:ext cx="3022600" cy="7747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84" y="4382492"/>
            <a:ext cx="2971800" cy="774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45331" y="1577817"/>
                <a:ext cx="2439037" cy="1718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r"/>
                <a:endPara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r"/>
                <a:endPara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r"/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331" y="1577817"/>
                <a:ext cx="2439037" cy="171816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380312" y="3501008"/>
                <a:ext cx="1142329" cy="1409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501008"/>
                <a:ext cx="1142329" cy="14092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55576" y="1905860"/>
            <a:ext cx="2592288" cy="44754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3460024" y="1349921"/>
            <a:ext cx="4784384" cy="38072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3491880" y="5244298"/>
            <a:ext cx="4752528" cy="116407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755576" y="1916832"/>
            <a:ext cx="23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Adding Fractions: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3592" y="1412776"/>
            <a:ext cx="28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Writing mixed numbers: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84594" y="5267956"/>
            <a:ext cx="288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Subtracting Fractions: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79712" y="361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Year 8 DO NOW Week 4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1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6" grpId="0"/>
      <p:bldP spid="38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1974"/>
            <a:ext cx="1188656" cy="72674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28047" y="1150873"/>
            <a:ext cx="1607649" cy="549550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55970" y="5877272"/>
            <a:ext cx="6908518" cy="9807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191109" y="1241465"/>
            <a:ext cx="1676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To </a:t>
            </a: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be able to determine </a:t>
            </a:r>
            <a:r>
              <a:rPr lang="en-GB" sz="1400" dirty="0">
                <a:latin typeface="Comic Sans MS" charset="0"/>
                <a:ea typeface="Comic Sans MS" charset="0"/>
                <a:cs typeface="Comic Sans MS" charset="0"/>
              </a:rPr>
              <a:t>the notation that represents a repeated multiplication</a:t>
            </a:r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74363"/>
            <a:ext cx="1043374" cy="11518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7200" y="5971515"/>
            <a:ext cx="4008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latin typeface="Comic Sans MS" charset="0"/>
                <a:ea typeface="Comic Sans MS" charset="0"/>
                <a:cs typeface="Comic Sans MS" charset="0"/>
              </a:rPr>
              <a:t>Key words</a:t>
            </a:r>
          </a:p>
          <a:p>
            <a:r>
              <a:rPr lang="en-US" sz="1400" dirty="0" smtClean="0">
                <a:latin typeface="Comic Sans MS" charset="0"/>
                <a:ea typeface="Comic Sans MS" charset="0"/>
                <a:cs typeface="Comic Sans MS" charset="0"/>
              </a:rPr>
              <a:t>Indices, Index, Power, Multiply, Simplify</a:t>
            </a:r>
            <a:endParaRPr lang="en-US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Indices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Triangle Constructions TDS</Template>
  <TotalTime>3923</TotalTime>
  <Words>1456</Words>
  <Application>Microsoft Office PowerPoint</Application>
  <PresentationFormat>On-screen Show (4:3)</PresentationFormat>
  <Paragraphs>756</Paragraphs>
  <Slides>72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Microsoft YaHei</vt:lpstr>
      <vt:lpstr>Arial</vt:lpstr>
      <vt:lpstr>Calibri</vt:lpstr>
      <vt:lpstr>Cambria Math</vt:lpstr>
      <vt:lpstr>Comic Sans MS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Solving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cla@birkenheadparkschool.com</dc:creator>
  <cp:lastModifiedBy>Antonia Clarke</cp:lastModifiedBy>
  <cp:revision>162</cp:revision>
  <cp:lastPrinted>2018-05-09T08:13:28Z</cp:lastPrinted>
  <dcterms:created xsi:type="dcterms:W3CDTF">2010-11-01T14:37:27Z</dcterms:created>
  <dcterms:modified xsi:type="dcterms:W3CDTF">2020-09-15T19:36:01Z</dcterms:modified>
</cp:coreProperties>
</file>