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80" r:id="rId5"/>
    <p:sldId id="278" r:id="rId6"/>
    <p:sldId id="279" r:id="rId7"/>
    <p:sldId id="259" r:id="rId8"/>
    <p:sldId id="263" r:id="rId9"/>
    <p:sldId id="274" r:id="rId10"/>
    <p:sldId id="264" r:id="rId11"/>
    <p:sldId id="260" r:id="rId12"/>
    <p:sldId id="275" r:id="rId13"/>
    <p:sldId id="265" r:id="rId14"/>
    <p:sldId id="276" r:id="rId15"/>
    <p:sldId id="266" r:id="rId16"/>
    <p:sldId id="261" r:id="rId17"/>
    <p:sldId id="267" r:id="rId18"/>
    <p:sldId id="268" r:id="rId19"/>
    <p:sldId id="262" r:id="rId20"/>
    <p:sldId id="277" r:id="rId21"/>
    <p:sldId id="26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1" d="100"/>
          <a:sy n="91" d="100"/>
        </p:scale>
        <p:origin x="64" y="4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6D405-92D8-4908-8F99-4437E39209B9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0CD-6624-43F6-817F-C10B5C73D4C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549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Q. What other words do you know begin with this?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Q. Can it be used in another way?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Q. What antonyms or synonyms do you know for this?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Q. How does it fit into what we have been learning?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Q. What action could we use to help us remember this?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Q. Can you think of a different subject where you 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might use this word? Would it have the same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meaning there?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0AD931-1FE5-403C-B353-3973C44CF1F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457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 dirty="0"/>
              <a:t>Does this need a more year 9 friendly title?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73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084A31-0FBC-4923-BF5F-3C64681F73A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4786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0861-18D7-45F7-88EE-8697EA6A853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091C-1F29-419C-BB2F-F7AFB9C8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41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0861-18D7-45F7-88EE-8697EA6A853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091C-1F29-419C-BB2F-F7AFB9C8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963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0861-18D7-45F7-88EE-8697EA6A853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091C-1F29-419C-BB2F-F7AFB9C8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885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159568" y="100005"/>
            <a:ext cx="11800784" cy="8387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159568" y="1231392"/>
            <a:ext cx="11800784" cy="5437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48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0861-18D7-45F7-88EE-8697EA6A853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091C-1F29-419C-BB2F-F7AFB9C8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642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0861-18D7-45F7-88EE-8697EA6A853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091C-1F29-419C-BB2F-F7AFB9C8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43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0861-18D7-45F7-88EE-8697EA6A853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091C-1F29-419C-BB2F-F7AFB9C8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6527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0861-18D7-45F7-88EE-8697EA6A853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091C-1F29-419C-BB2F-F7AFB9C8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219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0861-18D7-45F7-88EE-8697EA6A853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091C-1F29-419C-BB2F-F7AFB9C8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01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0861-18D7-45F7-88EE-8697EA6A853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091C-1F29-419C-BB2F-F7AFB9C8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91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0861-18D7-45F7-88EE-8697EA6A853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091C-1F29-419C-BB2F-F7AFB9C8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946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80861-18D7-45F7-88EE-8697EA6A853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091C-1F29-419C-BB2F-F7AFB9C8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402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80861-18D7-45F7-88EE-8697EA6A8538}" type="datetimeFigureOut">
              <a:rPr lang="en-GB" smtClean="0"/>
              <a:t>30/09/2020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6091C-1F29-419C-BB2F-F7AFB9C8C7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45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554804"/>
            <a:ext cx="9144000" cy="2387600"/>
          </a:xfrm>
        </p:spPr>
        <p:txBody>
          <a:bodyPr/>
          <a:lstStyle/>
          <a:p>
            <a:r>
              <a:rPr lang="en-GB" b="1" dirty="0" smtClean="0"/>
              <a:t>Remote Learning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>
                <a:solidFill>
                  <a:srgbClr val="00B050"/>
                </a:solidFill>
              </a:rPr>
              <a:t>Week 5   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303" y="5900904"/>
            <a:ext cx="7011008" cy="542591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074887" y="5784011"/>
            <a:ext cx="8042223" cy="7496"/>
          </a:xfrm>
          <a:prstGeom prst="line">
            <a:avLst/>
          </a:prstGeom>
          <a:ln w="317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5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107E34-C361-4C00-AB30-D8426597C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Act 2: Prologue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8677C8-D92C-40FE-9F4E-0473912C9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2881" y="938784"/>
            <a:ext cx="6742175" cy="543763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Now old desire doth in his death-bed lie,</a:t>
            </a:r>
          </a:p>
          <a:p>
            <a:pPr>
              <a:buFont typeface="+mj-lt"/>
              <a:buAutoNum type="arabicPeriod"/>
            </a:pP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And young affection gapes to be his heir;</a:t>
            </a:r>
          </a:p>
          <a:p>
            <a:pPr>
              <a:buFont typeface="+mj-lt"/>
              <a:buAutoNum type="arabicPeriod"/>
            </a:pP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That fair for which love </a:t>
            </a:r>
            <a:r>
              <a:rPr lang="en-GB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groan'd</a:t>
            </a: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 for and would die,</a:t>
            </a:r>
          </a:p>
          <a:p>
            <a:pPr>
              <a:buFont typeface="+mj-lt"/>
              <a:buAutoNum type="arabicPeriod"/>
            </a:pP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With tender Juliet </a:t>
            </a:r>
            <a:r>
              <a:rPr lang="en-GB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match'd</a:t>
            </a: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, is now not fair.</a:t>
            </a:r>
          </a:p>
          <a:p>
            <a:pPr>
              <a:buFont typeface="+mj-lt"/>
              <a:buAutoNum type="arabicPeriod"/>
            </a:pP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Now Romeo is beloved and loves again,</a:t>
            </a:r>
          </a:p>
          <a:p>
            <a:pPr>
              <a:buFont typeface="+mj-lt"/>
              <a:buAutoNum type="arabicPeriod"/>
            </a:pP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Alike </a:t>
            </a:r>
            <a:r>
              <a:rPr lang="en-GB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betwitched</a:t>
            </a: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 by the charm of looks,</a:t>
            </a:r>
          </a:p>
          <a:p>
            <a:pPr>
              <a:buFont typeface="+mj-lt"/>
              <a:buAutoNum type="arabicPeriod"/>
            </a:pP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But to his foe supposed he must complain,</a:t>
            </a:r>
          </a:p>
          <a:p>
            <a:pPr>
              <a:buFont typeface="+mj-lt"/>
              <a:buAutoNum type="arabicPeriod"/>
            </a:pP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And she steal love's sweet bait from fearful hooks:</a:t>
            </a:r>
          </a:p>
          <a:p>
            <a:pPr>
              <a:buFont typeface="+mj-lt"/>
              <a:buAutoNum type="arabicPeriod"/>
            </a:pP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Being held a foe, he may not have access</a:t>
            </a:r>
          </a:p>
          <a:p>
            <a:pPr>
              <a:buFont typeface="+mj-lt"/>
              <a:buAutoNum type="arabicPeriod"/>
            </a:pP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To breathe such vows as lovers use to swear;</a:t>
            </a:r>
          </a:p>
          <a:p>
            <a:pPr>
              <a:buFont typeface="+mj-lt"/>
              <a:buAutoNum type="arabicPeriod"/>
            </a:pP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And she as much in love, her means much less</a:t>
            </a:r>
          </a:p>
          <a:p>
            <a:pPr>
              <a:buFont typeface="+mj-lt"/>
              <a:buAutoNum type="arabicPeriod"/>
            </a:pP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To meet her new-beloved any where:</a:t>
            </a:r>
          </a:p>
          <a:p>
            <a:pPr>
              <a:buFont typeface="+mj-lt"/>
              <a:buAutoNum type="arabicPeriod"/>
            </a:pP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But passion lends them power, time means, to meet</a:t>
            </a:r>
          </a:p>
          <a:p>
            <a:pPr>
              <a:buFont typeface="+mj-lt"/>
              <a:buAutoNum type="arabicPeriod"/>
            </a:pP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Tempering extremities with extreme sweet.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31DF0-4AC0-4142-B4FE-559B5F2F1B2C}"/>
              </a:ext>
            </a:extLst>
          </p:cNvPr>
          <p:cNvSpPr txBox="1"/>
          <p:nvPr/>
        </p:nvSpPr>
        <p:spPr>
          <a:xfrm>
            <a:off x="6925056" y="814479"/>
            <a:ext cx="4852416" cy="489364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chemeClr val="bg1"/>
                </a:solidFill>
              </a:rPr>
              <a:t>What do we learn from the Prologue to Act 2?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</a:rPr>
              <a:t>What </a:t>
            </a:r>
            <a:r>
              <a:rPr lang="en-GB" sz="2400" dirty="0">
                <a:solidFill>
                  <a:schemeClr val="bg1"/>
                </a:solidFill>
              </a:rPr>
              <a:t>does it tell us about Juliet in line 4?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What does it tell about Romeo in lines 5-6?</a:t>
            </a:r>
          </a:p>
          <a:p>
            <a:pPr marL="457189" indent="-457189">
              <a:lnSpc>
                <a:spcPct val="150000"/>
              </a:lnSpc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What does it tell us about their love in lines 7-10?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693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65" y="2760836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26" y="1693676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08" y="3810597"/>
            <a:ext cx="981051" cy="9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8036" y="189686"/>
            <a:ext cx="6400800" cy="892399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sz="8000" b="1" dirty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chemeClr val="accent4">
                    <a:lumMod val="75000"/>
                  </a:schemeClr>
                </a:solidFill>
              </a:rPr>
              <a:t>5-a-day</a:t>
            </a: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2175963" y="-1151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25" y="-160348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06" y="4799330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5896" y="1730039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70AD47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31" y="5728300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2080" y="2731053"/>
            <a:ext cx="1132891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8979" y="3853967"/>
            <a:ext cx="765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2173" y="486676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ED7D31">
                      <a:lumMod val="75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9631" y="5861943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7244" y="2024044"/>
            <a:ext cx="7593616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What is the etymology of the noun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 conflict?</a:t>
            </a:r>
            <a:endParaRPr lang="en-GB" sz="24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68499" y="2834826"/>
            <a:ext cx="7363797" cy="46166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What does Romeo compare Juliet to?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8679" y="4055938"/>
            <a:ext cx="7593616" cy="46166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What is Juliet’s enemy?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66270" y="4938614"/>
            <a:ext cx="7087325" cy="830997"/>
          </a:xfrm>
          <a:prstGeom prst="rect">
            <a:avLst/>
          </a:prstGeom>
          <a:noFill/>
          <a:ln w="28575">
            <a:solidFill>
              <a:srgbClr val="B93A17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US" sz="2400" b="1" dirty="0">
                <a:latin typeface="Calibri" panose="020F0502020204030204"/>
              </a:rPr>
              <a:t>Choose </a:t>
            </a:r>
            <a:r>
              <a:rPr lang="en-US" sz="2400" b="1" dirty="0">
                <a:solidFill>
                  <a:prstClr val="black"/>
                </a:solidFill>
                <a:latin typeface="Calibri Light" panose="020F0302020204030204"/>
              </a:rPr>
              <a:t>the correct word </a:t>
            </a:r>
            <a:r>
              <a:rPr lang="en-US" sz="2400" b="1" i="1" dirty="0">
                <a:solidFill>
                  <a:prstClr val="black"/>
                </a:solidFill>
                <a:latin typeface="Calibri Light" panose="020F0302020204030204"/>
              </a:rPr>
              <a:t>your/you’re:</a:t>
            </a:r>
          </a:p>
          <a:p>
            <a:pPr defTabSz="914377"/>
            <a:r>
              <a:rPr lang="en-GB" sz="2400" dirty="0">
                <a:solidFill>
                  <a:prstClr val="black"/>
                </a:solidFill>
                <a:latin typeface="Calibri Light" panose="020F0302020204030204"/>
              </a:rPr>
              <a:t>____ father will not be please, Juliet.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1107" y="6070137"/>
            <a:ext cx="7395051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When and why is an adjective used?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82" y="142004"/>
            <a:ext cx="1894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sz="4000" b="1" dirty="0">
                <a:solidFill>
                  <a:srgbClr val="FF0000"/>
                </a:solidFill>
                <a:latin typeface="Calibri" panose="020F0502020204030204"/>
              </a:rPr>
              <a:t>Do Now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63E244-080D-40C8-8CD9-F4F95B3C06E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97272" y="3398163"/>
            <a:ext cx="2355915" cy="93905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1A9106-18B5-40EF-B6FA-5160F5C5A44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97270" y="3398164"/>
            <a:ext cx="2355915" cy="93905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49B3C8C1-0B14-41BA-96F1-E5880EF70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1" y="5260134"/>
            <a:ext cx="18503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77" eaLnBrk="1" hangingPunct="1"/>
            <a:r>
              <a:rPr lang="en-GB" sz="4800" dirty="0">
                <a:solidFill>
                  <a:srgbClr val="C00000"/>
                </a:solidFill>
              </a:rPr>
              <a:t>STOP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6736AF-EF0A-4689-8875-F7EDCFCEBB66}"/>
              </a:ext>
            </a:extLst>
          </p:cNvPr>
          <p:cNvSpPr txBox="1"/>
          <p:nvPr/>
        </p:nvSpPr>
        <p:spPr>
          <a:xfrm>
            <a:off x="94791" y="2029634"/>
            <a:ext cx="1854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800" b="1" u="sng" dirty="0">
                <a:solidFill>
                  <a:prstClr val="black"/>
                </a:solidFill>
                <a:latin typeface="Calibri" panose="020F0502020204030204"/>
              </a:rPr>
              <a:t>5 minutes!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096516-ADFC-49FD-920F-796EE1C2E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E71D8-951E-4277-A772-3C381956C2A3}" type="datetime2">
              <a:rPr lang="en-US" smtClean="0"/>
              <a:t>Wednesday, September 30,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33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Key word </a:t>
            </a:r>
            <a:r>
              <a:rPr lang="en-GB" dirty="0">
                <a:solidFill>
                  <a:srgbClr val="FF0000"/>
                </a:solidFill>
              </a:rPr>
              <a:t>d</a:t>
            </a:r>
            <a:r>
              <a:rPr lang="en-GB" dirty="0" smtClean="0">
                <a:solidFill>
                  <a:srgbClr val="FF0000"/>
                </a:solidFill>
              </a:rPr>
              <a:t>efinitions: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Find the definitions for the words below: </a:t>
            </a:r>
          </a:p>
          <a:p>
            <a:endParaRPr lang="en-GB" dirty="0"/>
          </a:p>
          <a:p>
            <a:r>
              <a:rPr lang="en-GB" dirty="0" smtClean="0"/>
              <a:t>Soliloquy</a:t>
            </a:r>
          </a:p>
          <a:p>
            <a:r>
              <a:rPr lang="en-GB" dirty="0" smtClean="0"/>
              <a:t>Envious</a:t>
            </a:r>
          </a:p>
          <a:p>
            <a:r>
              <a:rPr lang="en-GB" dirty="0" smtClean="0"/>
              <a:t>Grief</a:t>
            </a:r>
          </a:p>
          <a:p>
            <a:r>
              <a:rPr lang="en-GB" dirty="0" smtClean="0"/>
              <a:t>Discourse</a:t>
            </a:r>
          </a:p>
          <a:p>
            <a:r>
              <a:rPr lang="en-GB" dirty="0" smtClean="0"/>
              <a:t>Fairest</a:t>
            </a:r>
          </a:p>
          <a:p>
            <a:r>
              <a:rPr lang="en-GB" dirty="0" smtClean="0"/>
              <a:t>Entreat</a:t>
            </a:r>
          </a:p>
          <a:p>
            <a:r>
              <a:rPr lang="en-GB" dirty="0" smtClean="0"/>
              <a:t>Spheres</a:t>
            </a:r>
          </a:p>
          <a:p>
            <a:endParaRPr lang="en-GB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Using your understanding of this key vocabulary, read through and annotate Act </a:t>
            </a:r>
            <a:r>
              <a:rPr lang="en-GB" dirty="0" smtClean="0">
                <a:solidFill>
                  <a:srgbClr val="00B050"/>
                </a:solidFill>
              </a:rPr>
              <a:t>2 </a:t>
            </a:r>
            <a:r>
              <a:rPr lang="en-GB" dirty="0" smtClean="0">
                <a:solidFill>
                  <a:srgbClr val="00B050"/>
                </a:solidFill>
              </a:rPr>
              <a:t>Scene </a:t>
            </a:r>
            <a:r>
              <a:rPr lang="en-GB" dirty="0" smtClean="0">
                <a:solidFill>
                  <a:srgbClr val="00B050"/>
                </a:solidFill>
              </a:rPr>
              <a:t>1. </a:t>
            </a:r>
            <a:endParaRPr lang="en-GB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57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60DE85-9DFE-4D7D-AE04-AEB19AA3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u="sng" dirty="0"/>
              <a:t>Act 2 Scene 1: the balcony scene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F92A1-8655-4F39-B2BE-C1406A6CF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4582" y="1034707"/>
            <a:ext cx="11728704" cy="1048512"/>
          </a:xfrm>
        </p:spPr>
        <p:txBody>
          <a:bodyPr>
            <a:normAutofit fontScale="92500" lnSpcReduction="10000"/>
          </a:bodyPr>
          <a:lstStyle/>
          <a:p>
            <a:pPr marL="152396" indent="0">
              <a:buNone/>
            </a:pPr>
            <a:r>
              <a:rPr lang="en-GB" dirty="0">
                <a:solidFill>
                  <a:srgbClr val="FF0000"/>
                </a:solidFill>
              </a:rPr>
              <a:t>Benvolio and Mercutio are looking for Romeo after the masked ball. He has climbed the orchard wall to look up at Juliet’s balcony. This is linked with courtly love. </a:t>
            </a:r>
          </a:p>
          <a:p>
            <a:pPr marL="152396" indent="0">
              <a:buNone/>
            </a:pPr>
            <a:endParaRPr lang="en-GB" dirty="0"/>
          </a:p>
          <a:p>
            <a:pPr marL="152396" indent="0">
              <a:buNone/>
            </a:pPr>
            <a:endParaRPr lang="en-GB" dirty="0"/>
          </a:p>
          <a:p>
            <a:pPr marL="152396" indent="0">
              <a:buNone/>
            </a:pPr>
            <a:endParaRPr lang="en-GB" dirty="0"/>
          </a:p>
          <a:p>
            <a:pPr marL="152396" indent="0">
              <a:buNone/>
            </a:pPr>
            <a:endParaRPr lang="en-GB" dirty="0"/>
          </a:p>
          <a:p>
            <a:pPr marL="152396" indent="0">
              <a:buNone/>
            </a:pP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D25318-638D-4E11-95C1-D6A41A3C4F0C}"/>
              </a:ext>
            </a:extLst>
          </p:cNvPr>
          <p:cNvSpPr txBox="1"/>
          <p:nvPr/>
        </p:nvSpPr>
        <p:spPr>
          <a:xfrm>
            <a:off x="159568" y="2206752"/>
            <a:ext cx="59364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</a:rPr>
              <a:t>But, soft! what light through yonder window breaks?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It is the east, and Juliet is the sun.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Arise, fair sun, and kill the envious moon,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Who is already sick and pale with grief,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That thou her maid art far more fair than she: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Be not her maid, since she is envious;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Her vestal livery is but sick and green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And none but fools do wear it; cast it off.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It is my lady, O, it is my love!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O, that she knew she were!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She speaks yet she says nothing: what of that? </a:t>
            </a:r>
          </a:p>
          <a:p>
            <a:r>
              <a:rPr lang="en-GB" sz="2000" dirty="0">
                <a:latin typeface="Times New Roman" panose="02020603050405020304" pitchFamily="18" charset="0"/>
              </a:rPr>
              <a:t>Her eye discourses; I will answer it.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I am too bold, 'tis not to me she speaks: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DC7446-13B3-4BBB-BB4B-10E27EC3E15F}"/>
              </a:ext>
            </a:extLst>
          </p:cNvPr>
          <p:cNvSpPr txBox="1"/>
          <p:nvPr/>
        </p:nvSpPr>
        <p:spPr>
          <a:xfrm rot="10800000" flipH="1" flipV="1">
            <a:off x="6356965" y="2206752"/>
            <a:ext cx="51861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imes New Roman" panose="02020603050405020304" pitchFamily="18" charset="0"/>
              </a:rPr>
              <a:t>Two of the fairest stars in all the heaven,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Having some business, do entreat her eyes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To twinkle in their spheres till they return.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What if her eyes were there, they in her head?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The brightness of her cheek would shame those stars,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As daylight doth a lamp; her eyes in heaven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Would through the airy region stream so bright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That birds would sing and think it were not night.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See, how she leans her cheek upon her hand!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O, that I were a glove upon that hand,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>
                <a:latin typeface="Times New Roman" panose="02020603050405020304" pitchFamily="18" charset="0"/>
              </a:rPr>
              <a:t>That I might touch that cheek!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B532E-B41D-4459-BB28-6A748096ECE9}"/>
              </a:ext>
            </a:extLst>
          </p:cNvPr>
          <p:cNvSpPr txBox="1"/>
          <p:nvPr/>
        </p:nvSpPr>
        <p:spPr>
          <a:xfrm>
            <a:off x="7222519" y="4082"/>
            <a:ext cx="4969481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We will look closely at this </a:t>
            </a:r>
            <a:r>
              <a:rPr lang="en-GB" sz="2400" b="1" u="sng" dirty="0">
                <a:solidFill>
                  <a:schemeClr val="bg1"/>
                </a:solidFill>
              </a:rPr>
              <a:t>soliloquy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in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dirty="0">
                <a:solidFill>
                  <a:schemeClr val="bg1"/>
                </a:solidFill>
              </a:rPr>
              <a:t>our Act 2 Booklet.</a:t>
            </a:r>
          </a:p>
        </p:txBody>
      </p:sp>
    </p:spTree>
    <p:extLst>
      <p:ext uri="{BB962C8B-B14F-4D97-AF65-F5344CB8AC3E}">
        <p14:creationId xmlns:p14="http://schemas.microsoft.com/office/powerpoint/2010/main" val="393232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Key word </a:t>
            </a:r>
            <a:r>
              <a:rPr lang="en-GB" dirty="0">
                <a:solidFill>
                  <a:srgbClr val="FF0000"/>
                </a:solidFill>
              </a:rPr>
              <a:t>d</a:t>
            </a:r>
            <a:r>
              <a:rPr lang="en-GB" dirty="0" smtClean="0">
                <a:solidFill>
                  <a:srgbClr val="FF0000"/>
                </a:solidFill>
              </a:rPr>
              <a:t>efinitions: 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Find the definitions for the words below: </a:t>
            </a:r>
          </a:p>
          <a:p>
            <a:r>
              <a:rPr lang="en-GB" sz="3100" dirty="0" smtClean="0"/>
              <a:t>Contract</a:t>
            </a:r>
          </a:p>
          <a:p>
            <a:r>
              <a:rPr lang="en-GB" sz="3100" dirty="0" smtClean="0"/>
              <a:t>Unadvised</a:t>
            </a:r>
          </a:p>
          <a:p>
            <a:r>
              <a:rPr lang="en-GB" sz="3100" dirty="0" smtClean="0"/>
              <a:t>Cease</a:t>
            </a:r>
          </a:p>
          <a:p>
            <a:r>
              <a:rPr lang="en-GB" sz="3100" dirty="0" smtClean="0"/>
              <a:t>Ripening</a:t>
            </a:r>
          </a:p>
          <a:p>
            <a:r>
              <a:rPr lang="en-GB" sz="3100" dirty="0" smtClean="0"/>
              <a:t>Beauteous </a:t>
            </a:r>
          </a:p>
          <a:p>
            <a:r>
              <a:rPr lang="en-GB" sz="3100" dirty="0" smtClean="0"/>
              <a:t>Repose</a:t>
            </a:r>
          </a:p>
          <a:p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solidFill>
                  <a:srgbClr val="00B050"/>
                </a:solidFill>
              </a:rPr>
              <a:t>Using your understanding of this key vocabulary, read through and annotate Act </a:t>
            </a:r>
            <a:r>
              <a:rPr lang="en-GB" dirty="0" smtClean="0">
                <a:solidFill>
                  <a:srgbClr val="00B050"/>
                </a:solidFill>
              </a:rPr>
              <a:t>2 </a:t>
            </a:r>
            <a:r>
              <a:rPr lang="en-GB" dirty="0" smtClean="0">
                <a:solidFill>
                  <a:srgbClr val="00B050"/>
                </a:solidFill>
              </a:rPr>
              <a:t>Scene </a:t>
            </a:r>
            <a:r>
              <a:rPr lang="en-GB" dirty="0" smtClean="0">
                <a:solidFill>
                  <a:srgbClr val="00B050"/>
                </a:solidFill>
              </a:rPr>
              <a:t>1. </a:t>
            </a:r>
            <a:endParaRPr lang="en-GB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89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960DE85-9DFE-4D7D-AE04-AEB19AA32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Act 2 Scene 1: the balcony scene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1F92A1-8655-4F39-B2BE-C1406A6CF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648" y="841248"/>
            <a:ext cx="11728704" cy="1048512"/>
          </a:xfrm>
        </p:spPr>
        <p:txBody>
          <a:bodyPr>
            <a:normAutofit fontScale="85000" lnSpcReduction="10000"/>
          </a:bodyPr>
          <a:lstStyle/>
          <a:p>
            <a:pPr marL="152396" indent="0">
              <a:buNone/>
            </a:pPr>
            <a:r>
              <a:rPr lang="en-GB" dirty="0">
                <a:solidFill>
                  <a:srgbClr val="FF0000"/>
                </a:solidFill>
              </a:rPr>
              <a:t>This scene focuses on the dialogue between Romeo and Juliet. They </a:t>
            </a:r>
            <a:r>
              <a:rPr lang="en-GB" b="1" u="sng" dirty="0">
                <a:solidFill>
                  <a:srgbClr val="FF0000"/>
                </a:solidFill>
              </a:rPr>
              <a:t>profess t</a:t>
            </a:r>
            <a:r>
              <a:rPr lang="en-GB" dirty="0">
                <a:solidFill>
                  <a:srgbClr val="FF0000"/>
                </a:solidFill>
              </a:rPr>
              <a:t>heir love for one another using </a:t>
            </a:r>
            <a:r>
              <a:rPr lang="en-GB" b="1" u="sng" dirty="0">
                <a:solidFill>
                  <a:srgbClr val="FF0000"/>
                </a:solidFill>
              </a:rPr>
              <a:t>celestial imagery.</a:t>
            </a:r>
            <a:r>
              <a:rPr lang="en-GB" dirty="0">
                <a:solidFill>
                  <a:srgbClr val="FF0000"/>
                </a:solidFill>
              </a:rPr>
              <a:t>  Juliet  persuades Romeo to agree to marry her. </a:t>
            </a:r>
          </a:p>
          <a:p>
            <a:pPr marL="152396" indent="0">
              <a:buNone/>
            </a:pPr>
            <a:endParaRPr lang="en-GB" b="1" u="sng" dirty="0"/>
          </a:p>
          <a:p>
            <a:pPr marL="152396" indent="0">
              <a:buNone/>
            </a:pPr>
            <a:endParaRPr lang="en-GB" dirty="0"/>
          </a:p>
          <a:p>
            <a:pPr marL="152396" indent="0">
              <a:buNone/>
            </a:pPr>
            <a:endParaRPr lang="en-GB" dirty="0"/>
          </a:p>
          <a:p>
            <a:pPr marL="152396" indent="0">
              <a:buNone/>
            </a:pPr>
            <a:endParaRPr lang="en-GB" dirty="0"/>
          </a:p>
          <a:p>
            <a:pPr marL="152396" indent="0">
              <a:buNone/>
            </a:pPr>
            <a:endParaRPr lang="en-GB" dirty="0"/>
          </a:p>
          <a:p>
            <a:pPr marL="152396" indent="0">
              <a:buNone/>
            </a:pP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4B532E-B41D-4459-BB28-6A748096ECE9}"/>
              </a:ext>
            </a:extLst>
          </p:cNvPr>
          <p:cNvSpPr txBox="1"/>
          <p:nvPr/>
        </p:nvSpPr>
        <p:spPr>
          <a:xfrm>
            <a:off x="7025268" y="1680027"/>
            <a:ext cx="4935084" cy="489364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chemeClr val="bg1"/>
                </a:solidFill>
              </a:rPr>
              <a:t>Questions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457189" indent="-457189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Why does Juliet refuse to give in to Romeo’s request that he climb onto her balcony? </a:t>
            </a:r>
          </a:p>
          <a:p>
            <a:pPr marL="457189" indent="-457189">
              <a:buFont typeface="+mj-lt"/>
              <a:buAutoNum type="arabicPeriod"/>
            </a:pPr>
            <a:endParaRPr lang="en-GB" sz="2400" dirty="0">
              <a:solidFill>
                <a:schemeClr val="bg1"/>
              </a:solidFill>
            </a:endParaRPr>
          </a:p>
          <a:p>
            <a:pPr marL="457189" indent="-457189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Why does she make him wait until the morning, to develop their relationship further? </a:t>
            </a:r>
          </a:p>
          <a:p>
            <a:pPr marL="457189" indent="-457189">
              <a:buFont typeface="+mj-lt"/>
              <a:buAutoNum type="arabicPeriod"/>
            </a:pPr>
            <a:endParaRPr lang="en-GB" sz="2400" dirty="0">
              <a:solidFill>
                <a:schemeClr val="bg1"/>
              </a:solidFill>
            </a:endParaRPr>
          </a:p>
          <a:p>
            <a:pPr marL="457189" indent="-457189">
              <a:buFont typeface="+mj-lt"/>
              <a:buAutoNum type="arabicPeriod"/>
            </a:pPr>
            <a:r>
              <a:rPr lang="en-GB" sz="2400" dirty="0">
                <a:solidFill>
                  <a:schemeClr val="bg1"/>
                </a:solidFill>
              </a:rPr>
              <a:t>Why does she make him agree to marriage? </a:t>
            </a:r>
          </a:p>
          <a:p>
            <a:endParaRPr lang="en-GB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04F082-96FD-45E6-AE23-C30ED99865AE}"/>
              </a:ext>
            </a:extLst>
          </p:cNvPr>
          <p:cNvSpPr txBox="1"/>
          <p:nvPr/>
        </p:nvSpPr>
        <p:spPr>
          <a:xfrm>
            <a:off x="231648" y="1890476"/>
            <a:ext cx="6583680" cy="435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>
                <a:latin typeface="Times New Roman" panose="02020603050405020304" pitchFamily="18" charset="0"/>
              </a:rPr>
              <a:t>Well, do not swear: although I joy in thee,</a:t>
            </a:r>
            <a:r>
              <a:rPr lang="en-GB" sz="2133" dirty="0"/>
              <a:t/>
            </a:r>
            <a:br>
              <a:rPr lang="en-GB" sz="2133" dirty="0"/>
            </a:br>
            <a:r>
              <a:rPr lang="en-GB" sz="2133" dirty="0">
                <a:latin typeface="Times New Roman" panose="02020603050405020304" pitchFamily="18" charset="0"/>
              </a:rPr>
              <a:t>I have no joy of this contract to-night:</a:t>
            </a:r>
            <a:r>
              <a:rPr lang="en-GB" sz="2133" dirty="0"/>
              <a:t/>
            </a:r>
            <a:br>
              <a:rPr lang="en-GB" sz="2133" dirty="0"/>
            </a:br>
            <a:r>
              <a:rPr lang="en-GB" sz="2133" dirty="0">
                <a:latin typeface="Times New Roman" panose="02020603050405020304" pitchFamily="18" charset="0"/>
              </a:rPr>
              <a:t>It is too rash, too unadvised, too sudden;</a:t>
            </a:r>
            <a:r>
              <a:rPr lang="en-GB" sz="2133" dirty="0"/>
              <a:t/>
            </a:r>
            <a:br>
              <a:rPr lang="en-GB" sz="2133" dirty="0"/>
            </a:br>
            <a:r>
              <a:rPr lang="en-GB" sz="2133" dirty="0">
                <a:latin typeface="Times New Roman" panose="02020603050405020304" pitchFamily="18" charset="0"/>
              </a:rPr>
              <a:t>Too like the lightning, which doth cease to be</a:t>
            </a:r>
            <a:r>
              <a:rPr lang="en-GB" sz="2133" dirty="0"/>
              <a:t/>
            </a:r>
            <a:br>
              <a:rPr lang="en-GB" sz="2133" dirty="0"/>
            </a:br>
            <a:r>
              <a:rPr lang="en-GB" sz="2133" dirty="0">
                <a:latin typeface="Times New Roman" panose="02020603050405020304" pitchFamily="18" charset="0"/>
              </a:rPr>
              <a:t>Ere one can say 'It lightens.' Sweet, good night!</a:t>
            </a:r>
            <a:r>
              <a:rPr lang="en-GB" sz="2133" dirty="0"/>
              <a:t/>
            </a:r>
            <a:br>
              <a:rPr lang="en-GB" sz="2133" dirty="0"/>
            </a:br>
            <a:r>
              <a:rPr lang="en-GB" sz="2133" dirty="0">
                <a:latin typeface="Times New Roman" panose="02020603050405020304" pitchFamily="18" charset="0"/>
              </a:rPr>
              <a:t>This bud of love, by summer's ripening breath,</a:t>
            </a:r>
            <a:r>
              <a:rPr lang="en-GB" sz="2133" dirty="0"/>
              <a:t/>
            </a:r>
            <a:br>
              <a:rPr lang="en-GB" sz="2133" dirty="0"/>
            </a:br>
            <a:r>
              <a:rPr lang="en-GB" sz="2133" dirty="0">
                <a:latin typeface="Times New Roman" panose="02020603050405020304" pitchFamily="18" charset="0"/>
              </a:rPr>
              <a:t>May prove a beauteous flower when next we meet.</a:t>
            </a:r>
            <a:r>
              <a:rPr lang="en-GB" sz="2133" dirty="0"/>
              <a:t/>
            </a:r>
            <a:br>
              <a:rPr lang="en-GB" sz="2133" dirty="0"/>
            </a:br>
            <a:r>
              <a:rPr lang="en-GB" sz="2133" dirty="0">
                <a:latin typeface="Times New Roman" panose="02020603050405020304" pitchFamily="18" charset="0"/>
              </a:rPr>
              <a:t>Good night, good night! as sweet repose and rest</a:t>
            </a:r>
            <a:r>
              <a:rPr lang="en-GB" sz="2133" dirty="0"/>
              <a:t/>
            </a:r>
            <a:br>
              <a:rPr lang="en-GB" sz="2133" dirty="0"/>
            </a:br>
            <a:r>
              <a:rPr lang="en-GB" sz="2133" dirty="0">
                <a:latin typeface="Times New Roman" panose="02020603050405020304" pitchFamily="18" charset="0"/>
              </a:rPr>
              <a:t>Come to thy heart as that within my breast!</a:t>
            </a:r>
          </a:p>
          <a:p>
            <a:endParaRPr lang="en-GB" sz="2133" dirty="0">
              <a:latin typeface="Times New Roman" panose="02020603050405020304" pitchFamily="18" charset="0"/>
            </a:endParaRPr>
          </a:p>
          <a:p>
            <a:r>
              <a:rPr lang="en-GB" sz="2133" b="1" i="1" u="sng" dirty="0">
                <a:latin typeface="Times New Roman" panose="02020603050405020304" pitchFamily="18" charset="0"/>
              </a:rPr>
              <a:t>Later in the scene</a:t>
            </a:r>
          </a:p>
          <a:p>
            <a:r>
              <a:rPr lang="en-GB" sz="2133" i="1" dirty="0">
                <a:latin typeface="Calibri"/>
                <a:ea typeface="+mj-ea"/>
                <a:cs typeface="+mj-cs"/>
              </a:rPr>
              <a:t>‘</a:t>
            </a:r>
            <a:r>
              <a:rPr lang="en-GB" sz="2133" dirty="0">
                <a:latin typeface="Calibri"/>
                <a:ea typeface="+mj-ea"/>
                <a:cs typeface="+mj-cs"/>
              </a:rPr>
              <a:t>If that bent of love be </a:t>
            </a:r>
            <a:r>
              <a:rPr lang="en-GB" sz="2133" dirty="0" err="1">
                <a:latin typeface="Calibri"/>
                <a:ea typeface="+mj-ea"/>
                <a:cs typeface="+mj-cs"/>
              </a:rPr>
              <a:t>honorable</a:t>
            </a:r>
            <a:r>
              <a:rPr lang="en-GB" sz="2133" dirty="0">
                <a:latin typeface="Calibri"/>
                <a:ea typeface="+mj-ea"/>
                <a:cs typeface="+mj-cs"/>
              </a:rPr>
              <a:t>, thy purpose marriage, send me word tomorrow.’</a:t>
            </a:r>
            <a:endParaRPr lang="en-GB" sz="2133" dirty="0"/>
          </a:p>
        </p:txBody>
      </p:sp>
    </p:spTree>
    <p:extLst>
      <p:ext uri="{BB962C8B-B14F-4D97-AF65-F5344CB8AC3E}">
        <p14:creationId xmlns:p14="http://schemas.microsoft.com/office/powerpoint/2010/main" val="30607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65" y="2760836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26" y="1693676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08" y="3810597"/>
            <a:ext cx="981051" cy="9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8036" y="189686"/>
            <a:ext cx="6400800" cy="892399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sz="8000" b="1" dirty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chemeClr val="accent4">
                    <a:lumMod val="75000"/>
                  </a:schemeClr>
                </a:solidFill>
              </a:rPr>
              <a:t>5-a-day</a:t>
            </a: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2175963" y="-1151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25" y="-160348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06" y="4799330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5896" y="1730039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70AD47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31" y="5728300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2080" y="2731053"/>
            <a:ext cx="1132891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8979" y="3853967"/>
            <a:ext cx="765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2173" y="486676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ED7D31">
                      <a:lumMod val="75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9631" y="5861943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7244" y="2024043"/>
            <a:ext cx="7593616" cy="830997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Write down a word you associate with the noun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conflict,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or a synonym.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8498" y="3087893"/>
            <a:ext cx="7363797" cy="46166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In the balcony scene, why doesn’t Romeo reveal himself?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8679" y="4055938"/>
            <a:ext cx="7593616" cy="46166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Why doesn’t Juliet want Romeo to swear by the moon?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4971" y="5045646"/>
            <a:ext cx="7087325" cy="830997"/>
          </a:xfrm>
          <a:prstGeom prst="rect">
            <a:avLst/>
          </a:prstGeom>
          <a:noFill/>
          <a:ln w="28575">
            <a:solidFill>
              <a:srgbClr val="B93A17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Write down the adjective(s) in this sentence:</a:t>
            </a:r>
          </a:p>
          <a:p>
            <a:pPr defTabSz="914377"/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Romeo is a romantic, naïve, young man.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1107" y="6070137"/>
            <a:ext cx="7395051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What is a collective noun?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82" y="142004"/>
            <a:ext cx="1894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sz="4000" b="1" dirty="0">
                <a:solidFill>
                  <a:srgbClr val="FF0000"/>
                </a:solidFill>
                <a:latin typeface="Calibri" panose="020F0502020204030204"/>
              </a:rPr>
              <a:t>Do Now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63E244-080D-40C8-8CD9-F4F95B3C06E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97272" y="3398163"/>
            <a:ext cx="2355915" cy="93905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1A9106-18B5-40EF-B6FA-5160F5C5A44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97270" y="3398164"/>
            <a:ext cx="2355915" cy="93905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49B3C8C1-0B14-41BA-96F1-E5880EF70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1" y="5260134"/>
            <a:ext cx="18503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77" eaLnBrk="1" hangingPunct="1"/>
            <a:r>
              <a:rPr lang="en-GB" sz="4800" dirty="0">
                <a:solidFill>
                  <a:srgbClr val="C00000"/>
                </a:solidFill>
              </a:rPr>
              <a:t>STOP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6736AF-EF0A-4689-8875-F7EDCFCEBB66}"/>
              </a:ext>
            </a:extLst>
          </p:cNvPr>
          <p:cNvSpPr txBox="1"/>
          <p:nvPr/>
        </p:nvSpPr>
        <p:spPr>
          <a:xfrm>
            <a:off x="94791" y="2029634"/>
            <a:ext cx="1854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800" b="1" u="sng" dirty="0">
                <a:solidFill>
                  <a:prstClr val="black"/>
                </a:solidFill>
                <a:latin typeface="Calibri" panose="020F0502020204030204"/>
              </a:rPr>
              <a:t>5 minutes!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E8F8AF4-6F8D-434A-9B2C-9F303E7FB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8FBAB-B45C-42B2-860C-40DB466E0A99}" type="datetime2">
              <a:rPr lang="en-US" smtClean="0"/>
              <a:t>Wednesday, September 30,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E318-1369-4A42-AD16-58CEFF95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/>
              <a:t>Act 2 Scene 2: Who is Friar Laurence?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81404-935B-4EA5-AD2B-F61FA579D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68" y="1139950"/>
            <a:ext cx="5062056" cy="5526603"/>
          </a:xfrm>
          <a:solidFill>
            <a:schemeClr val="tx2"/>
          </a:solidFill>
        </p:spPr>
        <p:txBody>
          <a:bodyPr>
            <a:normAutofit fontScale="92500" lnSpcReduction="20000"/>
          </a:bodyPr>
          <a:lstStyle/>
          <a:p>
            <a:pPr marL="152396" indent="0">
              <a:buNone/>
            </a:pPr>
            <a:r>
              <a:rPr lang="en-GB" dirty="0">
                <a:solidFill>
                  <a:schemeClr val="bg1"/>
                </a:solidFill>
              </a:rPr>
              <a:t>In this scene we meet an important new character, Friar Laurence; a religious man and Romeo’s </a:t>
            </a:r>
            <a:r>
              <a:rPr lang="en-GB" b="1" u="sng" dirty="0">
                <a:solidFill>
                  <a:schemeClr val="bg1"/>
                </a:solidFill>
              </a:rPr>
              <a:t>confidant</a:t>
            </a:r>
            <a:r>
              <a:rPr lang="en-GB" dirty="0">
                <a:solidFill>
                  <a:schemeClr val="bg1"/>
                </a:solidFill>
              </a:rPr>
              <a:t> and </a:t>
            </a:r>
            <a:r>
              <a:rPr lang="en-GB" b="1" u="sng" dirty="0">
                <a:solidFill>
                  <a:schemeClr val="bg1"/>
                </a:solidFill>
              </a:rPr>
              <a:t>counsellor.</a:t>
            </a:r>
            <a:r>
              <a:rPr lang="en-GB" dirty="0">
                <a:solidFill>
                  <a:schemeClr val="bg1"/>
                </a:solidFill>
              </a:rPr>
              <a:t> His character is essential to the plot; he is able to marry Romeo and Juliet to each other, he is knowledgeable about herbs and gives Juliet a herbal potion which mimics death.</a:t>
            </a:r>
          </a:p>
          <a:p>
            <a:pPr marL="152396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152396" indent="0">
              <a:buNone/>
            </a:pPr>
            <a:r>
              <a:rPr lang="en-GB" b="1" dirty="0">
                <a:solidFill>
                  <a:schemeClr val="bg1"/>
                </a:solidFill>
              </a:rPr>
              <a:t>We will explore this short speech in our booklets.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76DA1C-E41F-431C-8988-D1CDE757EA5A}"/>
              </a:ext>
            </a:extLst>
          </p:cNvPr>
          <p:cNvSpPr txBox="1"/>
          <p:nvPr/>
        </p:nvSpPr>
        <p:spPr>
          <a:xfrm>
            <a:off x="5751175" y="1120676"/>
            <a:ext cx="5874328" cy="4359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Benedicite!</a:t>
            </a:r>
            <a:b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What early tongue so sweet </a:t>
            </a:r>
            <a:r>
              <a:rPr lang="en-GB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saluteth</a:t>
            </a: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 me?</a:t>
            </a:r>
            <a:b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Young son, it argues a </a:t>
            </a:r>
            <a:r>
              <a:rPr lang="en-GB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distemper'd</a:t>
            </a: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 head</a:t>
            </a:r>
            <a:b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So soon to bid good morrow to thy bed:</a:t>
            </a:r>
            <a:b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Care keeps his watch in every old man's eye,</a:t>
            </a:r>
            <a:b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And where care lodges, sleep will never lie;</a:t>
            </a:r>
            <a:b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But where unbruised youth with </a:t>
            </a:r>
            <a:r>
              <a:rPr lang="en-GB" sz="2133" dirty="0" err="1">
                <a:latin typeface="Calibri" panose="020F0502020204030204" pitchFamily="34" charset="0"/>
                <a:cs typeface="Calibri" panose="020F0502020204030204" pitchFamily="34" charset="0"/>
              </a:rPr>
              <a:t>unstuff'd</a:t>
            </a: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 brain</a:t>
            </a:r>
            <a:b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Doth couch his limbs, there golden sleep doth reign:</a:t>
            </a:r>
            <a:b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Therefore thy earliness doth me assure</a:t>
            </a:r>
            <a:b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Thou art up-roused by some distemperature;</a:t>
            </a:r>
            <a:b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Or if not so, then here I hit it right,</a:t>
            </a:r>
            <a:b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Our Romeo hath not been in bed to-night.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015DCD-1A6B-444F-9C44-7835CEEAC438}"/>
              </a:ext>
            </a:extLst>
          </p:cNvPr>
          <p:cNvSpPr txBox="1"/>
          <p:nvPr/>
        </p:nvSpPr>
        <p:spPr>
          <a:xfrm>
            <a:off x="5751174" y="5622339"/>
            <a:ext cx="6209177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What does this speech</a:t>
            </a:r>
            <a:r>
              <a:rPr lang="en-GB" sz="2400" b="1" u="sng" dirty="0">
                <a:solidFill>
                  <a:schemeClr val="bg1"/>
                </a:solidFill>
              </a:rPr>
              <a:t> reveal </a:t>
            </a:r>
            <a:r>
              <a:rPr lang="en-GB" sz="2400" dirty="0">
                <a:solidFill>
                  <a:schemeClr val="bg1"/>
                </a:solidFill>
              </a:rPr>
              <a:t>about Friar Laurence? </a:t>
            </a:r>
          </a:p>
        </p:txBody>
      </p:sp>
      <p:pic>
        <p:nvPicPr>
          <p:cNvPr id="10" name="Picture 6" descr="Theatre Review: Romeo &amp; Juliet at Shakespeare's Globe Theatre | Londonist">
            <a:extLst>
              <a:ext uri="{FF2B5EF4-FFF2-40B4-BE49-F238E27FC236}">
                <a16:creationId xmlns:a16="http://schemas.microsoft.com/office/drawing/2014/main" id="{F33789AC-8106-4711-BBA0-3DF7A8B51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r="25758"/>
          <a:stretch/>
        </p:blipFill>
        <p:spPr bwMode="auto">
          <a:xfrm>
            <a:off x="10541769" y="100006"/>
            <a:ext cx="1613284" cy="21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E318-1369-4A42-AD16-58CEFF95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Act 2 Scene 2: Who is Friar Laurence?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81404-935B-4EA5-AD2B-F61FA579D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68" y="1231392"/>
            <a:ext cx="5062056" cy="5526603"/>
          </a:xfrm>
          <a:solidFill>
            <a:schemeClr val="tx2"/>
          </a:solidFill>
        </p:spPr>
        <p:txBody>
          <a:bodyPr/>
          <a:lstStyle/>
          <a:p>
            <a:pPr marL="152396" indent="0">
              <a:buNone/>
            </a:pPr>
            <a:r>
              <a:rPr lang="en-GB" dirty="0">
                <a:solidFill>
                  <a:schemeClr val="bg1"/>
                </a:solidFill>
              </a:rPr>
              <a:t>Shakespeare has created Friar Laurence as a, mostly, wise voice in the play. </a:t>
            </a:r>
          </a:p>
          <a:p>
            <a:pPr marL="152396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152396" indent="0">
              <a:buNone/>
            </a:pPr>
            <a:r>
              <a:rPr lang="en-GB" b="1" dirty="0">
                <a:solidFill>
                  <a:schemeClr val="bg1"/>
                </a:solidFill>
              </a:rPr>
              <a:t>Look at the following which are quotations from his speeches. </a:t>
            </a:r>
          </a:p>
          <a:p>
            <a:pPr marL="152396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152396" indent="0">
              <a:buNone/>
            </a:pPr>
            <a:r>
              <a:rPr lang="en-GB" b="1" dirty="0">
                <a:solidFill>
                  <a:schemeClr val="bg1"/>
                </a:solidFill>
              </a:rPr>
              <a:t>Why are these quotations important?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76DA1C-E41F-431C-8988-D1CDE757EA5A}"/>
              </a:ext>
            </a:extLst>
          </p:cNvPr>
          <p:cNvSpPr txBox="1"/>
          <p:nvPr/>
        </p:nvSpPr>
        <p:spPr>
          <a:xfrm>
            <a:off x="5751175" y="1120677"/>
            <a:ext cx="5874328" cy="337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Holy Saint Francis, what a change is here!</a:t>
            </a:r>
          </a:p>
          <a:p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Is Rosaline, that thou didst love so dear,</a:t>
            </a:r>
          </a:p>
          <a:p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 so soon forsaken? Young men’s love, then lies</a:t>
            </a:r>
          </a:p>
          <a:p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Not truly in their hearts but their eyes</a:t>
            </a:r>
          </a:p>
          <a:p>
            <a:pPr algn="ctr"/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***</a:t>
            </a:r>
          </a:p>
          <a:p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For doting not for loving , pupil mine</a:t>
            </a:r>
          </a:p>
          <a:p>
            <a:pPr algn="ctr"/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***</a:t>
            </a:r>
          </a:p>
          <a:p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Young waverer</a:t>
            </a:r>
          </a:p>
          <a:p>
            <a:pPr algn="ctr"/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***</a:t>
            </a:r>
          </a:p>
          <a:p>
            <a:r>
              <a:rPr lang="en-GB" sz="2133" dirty="0">
                <a:latin typeface="Calibri" panose="020F0502020204030204" pitchFamily="34" charset="0"/>
                <a:cs typeface="Calibri" panose="020F0502020204030204" pitchFamily="34" charset="0"/>
              </a:rPr>
              <a:t>Wisely and slow they stumble that run fast.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015DCD-1A6B-444F-9C44-7835CEEAC438}"/>
              </a:ext>
            </a:extLst>
          </p:cNvPr>
          <p:cNvSpPr txBox="1"/>
          <p:nvPr/>
        </p:nvSpPr>
        <p:spPr>
          <a:xfrm>
            <a:off x="5751174" y="5622339"/>
            <a:ext cx="6209177" cy="830997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What do these quotations </a:t>
            </a:r>
            <a:r>
              <a:rPr lang="en-GB" sz="2400" b="1" u="sng" dirty="0">
                <a:solidFill>
                  <a:schemeClr val="bg1"/>
                </a:solidFill>
              </a:rPr>
              <a:t>reveal </a:t>
            </a:r>
            <a:r>
              <a:rPr lang="en-GB" sz="2400" dirty="0">
                <a:solidFill>
                  <a:schemeClr val="bg1"/>
                </a:solidFill>
              </a:rPr>
              <a:t>about Friar Laurence? </a:t>
            </a:r>
          </a:p>
        </p:txBody>
      </p:sp>
      <p:pic>
        <p:nvPicPr>
          <p:cNvPr id="11" name="Picture 6" descr="Theatre Review: Romeo &amp; Juliet at Shakespeare's Globe Theatre | Londonist">
            <a:extLst>
              <a:ext uri="{FF2B5EF4-FFF2-40B4-BE49-F238E27FC236}">
                <a16:creationId xmlns:a16="http://schemas.microsoft.com/office/drawing/2014/main" id="{4DD06C8F-FD0A-49E6-85AF-AFD9F038C2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r="25758"/>
          <a:stretch/>
        </p:blipFill>
        <p:spPr bwMode="auto">
          <a:xfrm>
            <a:off x="10800388" y="100007"/>
            <a:ext cx="1354664" cy="18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8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65" y="2760836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26" y="1693676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08" y="3810597"/>
            <a:ext cx="981051" cy="9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8036" y="189686"/>
            <a:ext cx="6400800" cy="892399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sz="8000" b="1" dirty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chemeClr val="accent4">
                    <a:lumMod val="75000"/>
                  </a:schemeClr>
                </a:solidFill>
              </a:rPr>
              <a:t>5-a-day</a:t>
            </a: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2175963" y="-1151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25" y="-160348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06" y="4799330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5896" y="1730039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70AD47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31" y="5728300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2080" y="2731053"/>
            <a:ext cx="1132891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8979" y="3853967"/>
            <a:ext cx="765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2173" y="486676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ED7D31">
                      <a:lumMod val="75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9631" y="5861943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7244" y="2024043"/>
            <a:ext cx="7593616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How is the noun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conflict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linked with ‘Romeo and Juliet’?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8499" y="2834826"/>
            <a:ext cx="7363797" cy="46166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What is Juliet concerned about in the balcony scene?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8679" y="4055938"/>
            <a:ext cx="7593616" cy="46166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What do Romeo and Juliet plan for the next day?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4971" y="5045646"/>
            <a:ext cx="7087325" cy="461665"/>
          </a:xfrm>
          <a:prstGeom prst="rect">
            <a:avLst/>
          </a:prstGeom>
          <a:noFill/>
          <a:ln w="28575">
            <a:solidFill>
              <a:srgbClr val="B93A17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What is a synonym for ‘unhappy’?	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1107" y="6070137"/>
            <a:ext cx="7395051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What is ‘prefer’ in the past tense?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82" y="142004"/>
            <a:ext cx="1894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sz="4000" b="1" dirty="0">
                <a:solidFill>
                  <a:srgbClr val="FF0000"/>
                </a:solidFill>
                <a:latin typeface="Calibri" panose="020F0502020204030204"/>
              </a:rPr>
              <a:t>Do Now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63E244-080D-40C8-8CD9-F4F95B3C06E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97272" y="3398163"/>
            <a:ext cx="2355915" cy="93905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1A9106-18B5-40EF-B6FA-5160F5C5A44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97270" y="3398164"/>
            <a:ext cx="2355915" cy="93905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49B3C8C1-0B14-41BA-96F1-E5880EF70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1" y="5260134"/>
            <a:ext cx="18503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77" eaLnBrk="1" hangingPunct="1"/>
            <a:r>
              <a:rPr lang="en-GB" sz="4800" dirty="0">
                <a:solidFill>
                  <a:srgbClr val="C00000"/>
                </a:solidFill>
              </a:rPr>
              <a:t>STOP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6736AF-EF0A-4689-8875-F7EDCFCEBB66}"/>
              </a:ext>
            </a:extLst>
          </p:cNvPr>
          <p:cNvSpPr txBox="1"/>
          <p:nvPr/>
        </p:nvSpPr>
        <p:spPr>
          <a:xfrm>
            <a:off x="94791" y="2029634"/>
            <a:ext cx="1854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800" b="1" u="sng" dirty="0">
                <a:solidFill>
                  <a:prstClr val="black"/>
                </a:solidFill>
                <a:latin typeface="Calibri" panose="020F0502020204030204"/>
              </a:rPr>
              <a:t>5 minutes!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BA6E5BE-6BF8-419E-9205-59986F591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9AEC7-7979-4393-B661-34189DF526B7}" type="datetime2">
              <a:rPr lang="en-US" smtClean="0"/>
              <a:t>Wednesday, September 30,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34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7316" y="76780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189" indent="-457189" defTabSz="914377">
              <a:buFont typeface="Arial" panose="020B0604020202020204" pitchFamily="34" charset="0"/>
              <a:buChar char="•"/>
            </a:pPr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36732" y="1988840"/>
            <a:ext cx="770485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endParaRPr lang="en-GB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086134" y="5973581"/>
            <a:ext cx="8042223" cy="7496"/>
          </a:xfrm>
          <a:prstGeom prst="line">
            <a:avLst/>
          </a:prstGeom>
          <a:ln w="31750">
            <a:solidFill>
              <a:srgbClr val="00A8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583" y="6101655"/>
            <a:ext cx="7011005" cy="54006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600893" y="269449"/>
            <a:ext cx="11260183" cy="5583556"/>
            <a:chOff x="345913" y="269448"/>
            <a:chExt cx="8373842" cy="5583556"/>
          </a:xfrm>
        </p:grpSpPr>
        <p:sp>
          <p:nvSpPr>
            <p:cNvPr id="6" name="Rounded Rectangle 5"/>
            <p:cNvSpPr/>
            <p:nvPr/>
          </p:nvSpPr>
          <p:spPr>
            <a:xfrm>
              <a:off x="3895219" y="269448"/>
              <a:ext cx="4824536" cy="1512168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/>
              <a:endParaRPr lang="en-GB" b="1" u="sng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r>
                <a:rPr lang="en-GB" b="1" u="sng" dirty="0">
                  <a:solidFill>
                    <a:prstClr val="black"/>
                  </a:solidFill>
                  <a:latin typeface="Calibri" panose="020F0502020204030204"/>
                </a:rPr>
                <a:t>Define it:</a:t>
              </a:r>
            </a:p>
            <a:p>
              <a:pPr defTabSz="914377"/>
              <a:endParaRPr lang="en-GB" b="1" u="sng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r>
                <a:rPr lang="en-GB" i="1" dirty="0">
                  <a:solidFill>
                    <a:prstClr val="black"/>
                  </a:solidFill>
                  <a:latin typeface="Calibri" panose="020F0502020204030204"/>
                </a:rPr>
                <a:t>(verb) </a:t>
              </a:r>
              <a:r>
                <a:rPr lang="en-GB" dirty="0">
                  <a:solidFill>
                    <a:prstClr val="black"/>
                  </a:solidFill>
                  <a:latin typeface="Calibri" panose="020F0502020204030204"/>
                </a:rPr>
                <a:t>to come into collision or disagreement; be contradictory, at variance, or in opposition; clash.</a:t>
              </a:r>
            </a:p>
            <a:p>
              <a:pPr defTabSz="914377"/>
              <a:endParaRPr lang="en-GB" b="1" u="sng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endParaRPr lang="en-GB" b="1" u="sng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620028" y="2350209"/>
              <a:ext cx="3096250" cy="1420736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/>
              <a:r>
                <a:rPr lang="en-GB" b="1" u="sng" dirty="0">
                  <a:solidFill>
                    <a:prstClr val="black"/>
                  </a:solidFill>
                  <a:latin typeface="Calibri" panose="020F0502020204030204"/>
                </a:rPr>
                <a:t>Example:</a:t>
              </a:r>
            </a:p>
            <a:p>
              <a:pPr defTabSz="914377"/>
              <a:endParaRPr lang="en-GB" b="1" u="sng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r>
                <a:rPr lang="en-GB" dirty="0">
                  <a:solidFill>
                    <a:prstClr val="black"/>
                  </a:solidFill>
                  <a:latin typeface="Calibri" panose="020F0502020204030204"/>
                  <a:ea typeface="Chalkduster" charset="0"/>
                  <a:cs typeface="Chalkduster" charset="0"/>
                </a:rPr>
                <a:t>In all of Shakespeare’s plays there are </a:t>
              </a:r>
              <a:r>
                <a:rPr lang="en-GB" b="1" dirty="0">
                  <a:solidFill>
                    <a:prstClr val="black"/>
                  </a:solidFill>
                  <a:latin typeface="Calibri" panose="020F0502020204030204"/>
                  <a:ea typeface="Chalkduster" charset="0"/>
                  <a:cs typeface="Chalkduster" charset="0"/>
                </a:rPr>
                <a:t>conflicts</a:t>
              </a:r>
              <a:r>
                <a:rPr lang="en-GB" dirty="0">
                  <a:solidFill>
                    <a:prstClr val="black"/>
                  </a:solidFill>
                  <a:latin typeface="Calibri" panose="020F0502020204030204"/>
                  <a:ea typeface="Chalkduster" charset="0"/>
                  <a:cs typeface="Chalkduster" charset="0"/>
                </a:rPr>
                <a:t> between groups of characters / families. </a:t>
              </a:r>
              <a:endParaRPr lang="en-GB" i="1" dirty="0">
                <a:solidFill>
                  <a:prstClr val="black"/>
                </a:solidFill>
                <a:latin typeface="Calibri" panose="020F0502020204030204"/>
                <a:ea typeface="Chalkduster" charset="0"/>
                <a:cs typeface="Chalkduster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45913" y="4364487"/>
              <a:ext cx="3311215" cy="1488517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/>
              <a:r>
                <a:rPr lang="en-GB" b="1" u="sng" dirty="0">
                  <a:solidFill>
                    <a:prstClr val="black"/>
                  </a:solidFill>
                  <a:latin typeface="Calibri" panose="020F0502020204030204"/>
                </a:rPr>
                <a:t>Digging Deeper:</a:t>
              </a:r>
            </a:p>
            <a:p>
              <a:pPr defTabSz="914377"/>
              <a:r>
                <a:rPr lang="en-GB" b="1" u="sng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endParaRPr lang="en-GB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r>
                <a:rPr lang="en-GB" dirty="0">
                  <a:solidFill>
                    <a:prstClr val="black"/>
                  </a:solidFill>
                  <a:latin typeface="Calibri" panose="020F0502020204030204"/>
                </a:rPr>
                <a:t>It can also mean to fight or contend; do battle. </a:t>
              </a: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08099" y="2289160"/>
              <a:ext cx="3529871" cy="148178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/>
              <a:endParaRPr lang="en-GB" b="1" u="sng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endParaRPr lang="en-GB" b="1" u="sng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endParaRPr lang="en-GB" b="1" u="sng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endParaRPr lang="en-GB" b="1" u="sng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endParaRPr lang="en-GB" b="1" u="sng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endParaRPr lang="en-GB" sz="1600" b="1" u="sng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r>
                <a:rPr lang="en-GB" sz="1600" b="1" u="sng" dirty="0">
                  <a:solidFill>
                    <a:prstClr val="black"/>
                  </a:solidFill>
                  <a:latin typeface="Calibri" panose="020F0502020204030204"/>
                </a:rPr>
                <a:t>Deconstruct it:</a:t>
              </a:r>
            </a:p>
            <a:p>
              <a:pPr defTabSz="914377"/>
              <a:endParaRPr lang="en-GB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r>
                <a:rPr lang="en-GB" sz="1600" dirty="0">
                  <a:solidFill>
                    <a:prstClr val="black"/>
                  </a:solidFill>
                  <a:latin typeface="Calibri" panose="020F0502020204030204"/>
                </a:rPr>
                <a:t>From</a:t>
              </a:r>
              <a:r>
                <a:rPr lang="en-GB" dirty="0">
                  <a:solidFill>
                    <a:prstClr val="black"/>
                  </a:solidFill>
                  <a:latin typeface="Calibri" panose="020F0502020204030204"/>
                </a:rPr>
                <a:t> Latin </a:t>
              </a:r>
              <a:r>
                <a:rPr lang="en-GB" i="1" dirty="0" err="1">
                  <a:solidFill>
                    <a:prstClr val="black"/>
                  </a:solidFill>
                  <a:latin typeface="Calibri" panose="020F0502020204030204"/>
                </a:rPr>
                <a:t>conflīctus</a:t>
              </a:r>
              <a:r>
                <a:rPr lang="en-GB" dirty="0">
                  <a:solidFill>
                    <a:prstClr val="black"/>
                  </a:solidFill>
                  <a:latin typeface="Calibri" panose="020F0502020204030204"/>
                </a:rPr>
                <a:t> (a striking together) equivalent to </a:t>
              </a:r>
              <a:r>
                <a:rPr lang="en-GB" i="1" dirty="0" err="1">
                  <a:solidFill>
                    <a:prstClr val="black"/>
                  </a:solidFill>
                  <a:latin typeface="Calibri" panose="020F0502020204030204"/>
                </a:rPr>
                <a:t>conflīg</a:t>
              </a:r>
              <a:r>
                <a:rPr lang="en-GB" i="1" dirty="0">
                  <a:solidFill>
                    <a:prstClr val="black"/>
                  </a:solidFill>
                  <a:latin typeface="Calibri" panose="020F0502020204030204"/>
                </a:rPr>
                <a:t>(ere</a:t>
              </a:r>
              <a:r>
                <a:rPr lang="en-GB" dirty="0">
                  <a:solidFill>
                    <a:prstClr val="black"/>
                  </a:solidFill>
                  <a:latin typeface="Calibri" panose="020F0502020204030204"/>
                </a:rPr>
                <a:t>) (to strike together, contend)</a:t>
              </a:r>
              <a:endParaRPr lang="en-GB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endParaRPr lang="en-GB" sz="1600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endParaRPr lang="en-GB" b="1" u="sng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endParaRPr lang="en-GB" b="1" u="sng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endParaRPr lang="en-GB" b="1" u="sng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endParaRPr lang="en-GB" b="1" u="sng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endParaRPr lang="en-GB" b="1" u="sng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cxnSp>
          <p:nvCxnSpPr>
            <p:cNvPr id="16" name="Straight Arrow Connector 15"/>
            <p:cNvCxnSpPr>
              <a:stCxn id="4" idx="3"/>
            </p:cNvCxnSpPr>
            <p:nvPr/>
          </p:nvCxnSpPr>
          <p:spPr>
            <a:xfrm>
              <a:off x="2540133" y="982533"/>
              <a:ext cx="1446296" cy="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5400000">
              <a:off x="1594639" y="3935224"/>
              <a:ext cx="810183" cy="481626"/>
            </a:xfrm>
            <a:prstGeom prst="rect">
              <a:avLst/>
            </a:prstGeom>
          </p:spPr>
        </p:pic>
        <p:sp>
          <p:nvSpPr>
            <p:cNvPr id="23" name="Rounded Rectangle 22"/>
            <p:cNvSpPr/>
            <p:nvPr/>
          </p:nvSpPr>
          <p:spPr>
            <a:xfrm>
              <a:off x="4283968" y="4452717"/>
              <a:ext cx="4320386" cy="1255933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377"/>
              <a:r>
                <a:rPr lang="en-GB" b="1" u="sng" dirty="0">
                  <a:solidFill>
                    <a:prstClr val="black"/>
                  </a:solidFill>
                  <a:latin typeface="Calibri" panose="020F0502020204030204"/>
                </a:rPr>
                <a:t>Link it:</a:t>
              </a:r>
            </a:p>
            <a:p>
              <a:pPr defTabSz="914377"/>
              <a:endParaRPr lang="en-GB" b="1" u="sng" dirty="0">
                <a:solidFill>
                  <a:prstClr val="black"/>
                </a:solidFill>
                <a:latin typeface="Calibri" panose="020F0502020204030204"/>
              </a:endParaRPr>
            </a:p>
            <a:p>
              <a:pPr defTabSz="914377"/>
              <a:r>
                <a:rPr lang="en-GB" sz="1600" dirty="0">
                  <a:solidFill>
                    <a:prstClr val="black"/>
                  </a:solidFill>
                  <a:latin typeface="Calibri" panose="020F0502020204030204"/>
                </a:rPr>
                <a:t> </a:t>
              </a:r>
              <a:r>
                <a:rPr lang="en-GB" dirty="0">
                  <a:solidFill>
                    <a:prstClr val="black"/>
                  </a:solidFill>
                  <a:latin typeface="Calibri" panose="020F0502020204030204"/>
                </a:rPr>
                <a:t>combat, clash, competition, strife, struggle, battle, rivalry</a:t>
              </a:r>
              <a:endParaRPr lang="en-GB" sz="16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2878" y="4802868"/>
              <a:ext cx="810183" cy="481626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1095946" y="394697"/>
            <a:ext cx="2966853" cy="1426171"/>
          </a:xfrm>
          <a:prstGeom prst="round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914377"/>
            <a:r>
              <a:rPr lang="en-GB" b="1" u="sng" dirty="0">
                <a:solidFill>
                  <a:prstClr val="black"/>
                </a:solidFill>
                <a:latin typeface="Calibri" panose="020F0502020204030204"/>
              </a:rPr>
              <a:t>Read it:</a:t>
            </a:r>
          </a:p>
          <a:p>
            <a:pPr defTabSz="914377"/>
            <a:endParaRPr lang="en-GB" b="1" u="sng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14377"/>
            <a:r>
              <a:rPr lang="en-GB" sz="3600" b="1" dirty="0">
                <a:solidFill>
                  <a:srgbClr val="0070C0"/>
                </a:solidFill>
                <a:latin typeface="Calibri" panose="020F0502020204030204"/>
              </a:rPr>
              <a:t>Conflict</a:t>
            </a:r>
          </a:p>
          <a:p>
            <a:pPr algn="ctr" defTabSz="914377"/>
            <a:endParaRPr lang="en-GB" b="1" u="sng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5122" name="Picture 2" descr="Why You Fight So Much in Your Relationship (And What It Means ...">
            <a:extLst>
              <a:ext uri="{FF2B5EF4-FFF2-40B4-BE49-F238E27FC236}">
                <a16:creationId xmlns:a16="http://schemas.microsoft.com/office/drawing/2014/main" id="{E37815FA-B952-4C6F-9E69-9629EDFFF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504" y="2578582"/>
            <a:ext cx="1851457" cy="103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5645AD-3040-41B9-ABDB-824BAA551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9A486-30B3-4030-A1CA-A5744548CE60}" type="datetime2">
              <a:rPr lang="en-US" smtClean="0"/>
              <a:t>Wednesday, September 30,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97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Knowledge Recall: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List all that you can recall about Friar Lawrence.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How many quotes can you remember which relate to Friar Lawrence?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What do these quotes reveal about the Friar?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83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9E318-1369-4A42-AD16-58CEFF95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Act 2 Scene 6: Who is Friar Laurence?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81404-935B-4EA5-AD2B-F61FA579D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68" y="1231392"/>
            <a:ext cx="5062056" cy="5526603"/>
          </a:xfrm>
          <a:solidFill>
            <a:schemeClr val="tx2"/>
          </a:solidFill>
        </p:spPr>
        <p:txBody>
          <a:bodyPr/>
          <a:lstStyle/>
          <a:p>
            <a:pPr marL="152396" indent="0">
              <a:buNone/>
            </a:pPr>
            <a:r>
              <a:rPr lang="en-GB" b="1" dirty="0">
                <a:solidFill>
                  <a:schemeClr val="bg1"/>
                </a:solidFill>
              </a:rPr>
              <a:t>In this scene, Romeo and Juliet meet Friar Laurence for the marriage ceremony. </a:t>
            </a:r>
          </a:p>
          <a:p>
            <a:pPr marL="152396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152396" indent="0">
              <a:buNone/>
            </a:pPr>
            <a:r>
              <a:rPr lang="en-GB" b="1" dirty="0">
                <a:solidFill>
                  <a:schemeClr val="bg1"/>
                </a:solidFill>
              </a:rPr>
              <a:t>Here, the Friar once again dispenses his wisdom. </a:t>
            </a:r>
          </a:p>
          <a:p>
            <a:pPr marL="152396" indent="0">
              <a:buNone/>
            </a:pPr>
            <a:endParaRPr lang="en-GB" b="1" dirty="0">
              <a:solidFill>
                <a:schemeClr val="bg1"/>
              </a:solidFill>
            </a:endParaRPr>
          </a:p>
          <a:p>
            <a:pPr marL="152396" indent="0">
              <a:buNone/>
            </a:pPr>
            <a:r>
              <a:rPr lang="en-GB" b="1" dirty="0">
                <a:solidFill>
                  <a:schemeClr val="bg1"/>
                </a:solidFill>
              </a:rPr>
              <a:t>What observation does he make?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015DCD-1A6B-444F-9C44-7835CEEAC438}"/>
              </a:ext>
            </a:extLst>
          </p:cNvPr>
          <p:cNvSpPr txBox="1"/>
          <p:nvPr/>
        </p:nvSpPr>
        <p:spPr>
          <a:xfrm>
            <a:off x="5304812" y="4388763"/>
            <a:ext cx="6209177" cy="230832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chemeClr val="bg1"/>
                </a:solidFill>
              </a:rPr>
              <a:t>Summarise this speech in your own words- what does it mean?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chemeClr val="bg1"/>
                </a:solidFill>
              </a:rPr>
              <a:t>What are the key words in this speech? What effect do they have on the audience? 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solidFill>
                  <a:schemeClr val="bg1"/>
                </a:solidFill>
              </a:rPr>
              <a:t>How </a:t>
            </a:r>
            <a:r>
              <a:rPr lang="en-GB" sz="2000" dirty="0">
                <a:solidFill>
                  <a:schemeClr val="bg1"/>
                </a:solidFill>
              </a:rPr>
              <a:t>does this speech link to the themes of the play and the Prologue to the play</a:t>
            </a:r>
            <a:r>
              <a:rPr lang="en-GB" sz="2000" dirty="0" smtClean="0">
                <a:solidFill>
                  <a:schemeClr val="bg1"/>
                </a:solidFill>
              </a:rPr>
              <a:t>?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28B291-5CAA-43CF-A2E4-861116547AA5}"/>
              </a:ext>
            </a:extLst>
          </p:cNvPr>
          <p:cNvSpPr txBox="1"/>
          <p:nvPr/>
        </p:nvSpPr>
        <p:spPr>
          <a:xfrm>
            <a:off x="5693417" y="1342352"/>
            <a:ext cx="5654993" cy="3046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33" dirty="0">
                <a:latin typeface="Times New Roman" panose="02020603050405020304" pitchFamily="18" charset="0"/>
              </a:rPr>
              <a:t>Friar Laurence</a:t>
            </a:r>
          </a:p>
          <a:p>
            <a:endParaRPr lang="en-GB" sz="2133" dirty="0">
              <a:latin typeface="Times New Roman" panose="02020603050405020304" pitchFamily="18" charset="0"/>
            </a:endParaRPr>
          </a:p>
          <a:p>
            <a:r>
              <a:rPr lang="en-GB" sz="2133" dirty="0">
                <a:latin typeface="Times New Roman" panose="02020603050405020304" pitchFamily="18" charset="0"/>
              </a:rPr>
              <a:t>These violent delights have violent ends</a:t>
            </a:r>
            <a:r>
              <a:rPr lang="en-GB" sz="2133" dirty="0"/>
              <a:t/>
            </a:r>
            <a:br>
              <a:rPr lang="en-GB" sz="2133" dirty="0"/>
            </a:br>
            <a:r>
              <a:rPr lang="en-GB" sz="2133" dirty="0">
                <a:latin typeface="Times New Roman" panose="02020603050405020304" pitchFamily="18" charset="0"/>
              </a:rPr>
              <a:t>And in their triumph die, like fire and powder,</a:t>
            </a:r>
            <a:r>
              <a:rPr lang="en-GB" sz="2133" dirty="0"/>
              <a:t/>
            </a:r>
            <a:br>
              <a:rPr lang="en-GB" sz="2133" dirty="0"/>
            </a:br>
            <a:r>
              <a:rPr lang="en-GB" sz="2133" dirty="0">
                <a:latin typeface="Times New Roman" panose="02020603050405020304" pitchFamily="18" charset="0"/>
              </a:rPr>
              <a:t>Which as they kiss consume: the sweetest honey</a:t>
            </a:r>
            <a:r>
              <a:rPr lang="en-GB" sz="2133" dirty="0"/>
              <a:t/>
            </a:r>
            <a:br>
              <a:rPr lang="en-GB" sz="2133" dirty="0"/>
            </a:br>
            <a:r>
              <a:rPr lang="en-GB" sz="2133" dirty="0">
                <a:latin typeface="Times New Roman" panose="02020603050405020304" pitchFamily="18" charset="0"/>
              </a:rPr>
              <a:t>Is loathsome in his own deliciousness</a:t>
            </a:r>
            <a:r>
              <a:rPr lang="en-GB" sz="2133" dirty="0"/>
              <a:t/>
            </a:r>
            <a:br>
              <a:rPr lang="en-GB" sz="2133" dirty="0"/>
            </a:br>
            <a:r>
              <a:rPr lang="en-GB" sz="2133" dirty="0">
                <a:latin typeface="Times New Roman" panose="02020603050405020304" pitchFamily="18" charset="0"/>
              </a:rPr>
              <a:t>And in the taste confounds the appetite:</a:t>
            </a:r>
            <a:r>
              <a:rPr lang="en-GB" sz="2133" dirty="0"/>
              <a:t/>
            </a:r>
            <a:br>
              <a:rPr lang="en-GB" sz="2133" dirty="0"/>
            </a:br>
            <a:r>
              <a:rPr lang="en-GB" sz="2133" dirty="0">
                <a:latin typeface="Times New Roman" panose="02020603050405020304" pitchFamily="18" charset="0"/>
              </a:rPr>
              <a:t>Therefore love moderately; long love doth so;</a:t>
            </a:r>
            <a:r>
              <a:rPr lang="en-GB" sz="2133" dirty="0"/>
              <a:t/>
            </a:r>
            <a:br>
              <a:rPr lang="en-GB" sz="2133" dirty="0"/>
            </a:br>
            <a:r>
              <a:rPr lang="en-GB" sz="2133" dirty="0">
                <a:latin typeface="Times New Roman" panose="02020603050405020304" pitchFamily="18" charset="0"/>
              </a:rPr>
              <a:t>Too swift arrives as tardy as too slow.</a:t>
            </a:r>
            <a:endParaRPr lang="en-GB" sz="2133" dirty="0"/>
          </a:p>
        </p:txBody>
      </p:sp>
      <p:pic>
        <p:nvPicPr>
          <p:cNvPr id="5" name="Picture 6" descr="Theatre Review: Romeo &amp; Juliet at Shakespeare's Globe Theatre | Londonist">
            <a:extLst>
              <a:ext uri="{FF2B5EF4-FFF2-40B4-BE49-F238E27FC236}">
                <a16:creationId xmlns:a16="http://schemas.microsoft.com/office/drawing/2014/main" id="{C4F8654D-9416-4F30-AF19-D93068F324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r="25758"/>
          <a:stretch/>
        </p:blipFill>
        <p:spPr bwMode="auto">
          <a:xfrm>
            <a:off x="10541769" y="100006"/>
            <a:ext cx="1613284" cy="21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2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65" y="2760836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26" y="1693676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08" y="3810597"/>
            <a:ext cx="981051" cy="9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8036" y="189686"/>
            <a:ext cx="6400800" cy="892399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sz="8000" b="1" dirty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chemeClr val="accent4">
                    <a:lumMod val="75000"/>
                  </a:schemeClr>
                </a:solidFill>
              </a:rPr>
              <a:t>5-a-day</a:t>
            </a: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2175963" y="-1151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25" y="-160348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06" y="4799330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5896" y="1730039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70AD47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31" y="5728300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2080" y="2731053"/>
            <a:ext cx="1132891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8979" y="3853967"/>
            <a:ext cx="765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2173" y="486676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ED7D31">
                      <a:lumMod val="75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9631" y="5861943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7244" y="2024044"/>
            <a:ext cx="7593616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Define the noun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conflict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8499" y="2834826"/>
            <a:ext cx="7363797" cy="830997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What does Romeo find out from the Nurse after Juliet goes to see her mother?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8679" y="4055938"/>
            <a:ext cx="7593616" cy="46166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What does the chorus do in this prologue?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744971" y="5045646"/>
            <a:ext cx="7087325" cy="461665"/>
          </a:xfrm>
          <a:prstGeom prst="rect">
            <a:avLst/>
          </a:prstGeom>
          <a:noFill/>
          <a:ln w="28575">
            <a:solidFill>
              <a:srgbClr val="B93A17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Is ‘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began’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a regular or irregular verb?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91107" y="6070137"/>
            <a:ext cx="7395051" cy="46166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What is a </a:t>
            </a: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synonym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for ‘brawl’?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82" y="142004"/>
            <a:ext cx="1894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sz="4000" b="1" dirty="0">
                <a:solidFill>
                  <a:srgbClr val="FF0000"/>
                </a:solidFill>
                <a:latin typeface="Calibri" panose="020F0502020204030204"/>
              </a:rPr>
              <a:t>Do Now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63E244-080D-40C8-8CD9-F4F95B3C06E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97272" y="3398163"/>
            <a:ext cx="2355915" cy="93905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1A9106-18B5-40EF-B6FA-5160F5C5A44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97270" y="3398164"/>
            <a:ext cx="2355915" cy="93905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49B3C8C1-0B14-41BA-96F1-E5880EF70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1" y="5260134"/>
            <a:ext cx="18503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77" eaLnBrk="1" hangingPunct="1"/>
            <a:r>
              <a:rPr lang="en-GB" sz="4800" dirty="0">
                <a:solidFill>
                  <a:srgbClr val="C00000"/>
                </a:solidFill>
              </a:rPr>
              <a:t>STOP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6736AF-EF0A-4689-8875-F7EDCFCEBB66}"/>
              </a:ext>
            </a:extLst>
          </p:cNvPr>
          <p:cNvSpPr txBox="1"/>
          <p:nvPr/>
        </p:nvSpPr>
        <p:spPr>
          <a:xfrm>
            <a:off x="94791" y="2029634"/>
            <a:ext cx="1854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800" b="1" u="sng" dirty="0">
                <a:solidFill>
                  <a:prstClr val="black"/>
                </a:solidFill>
                <a:latin typeface="Calibri" panose="020F0502020204030204"/>
              </a:rPr>
              <a:t>5 minutes!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01473F4-7A9C-41D9-88C0-6F737D5E9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FB318-309F-4E0A-8A3A-01BD7C8B2DD9}" type="datetime2">
              <a:rPr lang="en-US" smtClean="0"/>
              <a:t>Wednesday, September 30,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237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0000"/>
                </a:solidFill>
              </a:rPr>
              <a:t>Recall the prologue. </a:t>
            </a:r>
            <a:br>
              <a:rPr lang="en-GB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did you learn in the prologue?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Can you remember any key quotations from the prologue? </a:t>
            </a:r>
          </a:p>
          <a:p>
            <a:endParaRPr lang="en-GB" dirty="0"/>
          </a:p>
          <a:p>
            <a:r>
              <a:rPr lang="en-GB" dirty="0" smtClean="0"/>
              <a:t>What are the meanings of these quotations? </a:t>
            </a:r>
          </a:p>
          <a:p>
            <a:endParaRPr lang="en-GB" dirty="0"/>
          </a:p>
          <a:p>
            <a:r>
              <a:rPr lang="en-GB" dirty="0" smtClean="0"/>
              <a:t>How does the prologue link to the actions in Act One?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826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Act 1 Recap: 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 smtClean="0"/>
              <a:t>Write down all you can remember about the plot in Act 1 in chronological order. </a:t>
            </a:r>
          </a:p>
          <a:p>
            <a:endParaRPr lang="en-GB" sz="3600" dirty="0"/>
          </a:p>
          <a:p>
            <a:r>
              <a:rPr lang="en-GB" sz="3600" dirty="0" smtClean="0"/>
              <a:t>What quotations can you recall? How do they add meaning to the plot?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8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Act 1 Recap: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down all of the characters that you met in Act 1. </a:t>
            </a:r>
          </a:p>
          <a:p>
            <a:endParaRPr lang="en-GB" dirty="0"/>
          </a:p>
          <a:p>
            <a:r>
              <a:rPr lang="en-GB" dirty="0" smtClean="0"/>
              <a:t>Recall/ find </a:t>
            </a:r>
            <a:r>
              <a:rPr lang="en-GB" u="sng" dirty="0" smtClean="0"/>
              <a:t>two</a:t>
            </a:r>
            <a:r>
              <a:rPr lang="en-GB" dirty="0" smtClean="0"/>
              <a:t> quotes (for each character) which best help to describe the character and their intentions.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143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Image result for vegetable no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865" y="2760836"/>
            <a:ext cx="1011127" cy="9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Image result for vegetable no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26" y="1693676"/>
            <a:ext cx="918863" cy="99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vegetable no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1308" y="3810597"/>
            <a:ext cx="981051" cy="9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8036" y="189686"/>
            <a:ext cx="6400800" cy="892399"/>
          </a:xfr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GB" sz="8000" b="1" dirty="0">
                <a:solidFill>
                  <a:schemeClr val="accent4">
                    <a:lumMod val="75000"/>
                  </a:schemeClr>
                </a:solidFill>
              </a:rPr>
              <a:t>English</a:t>
            </a:r>
            <a:r>
              <a:rPr lang="en-GB" sz="8000" b="1" dirty="0"/>
              <a:t> </a:t>
            </a:r>
            <a:r>
              <a:rPr lang="en-GB" sz="8000" b="1" dirty="0">
                <a:solidFill>
                  <a:schemeClr val="accent4">
                    <a:lumMod val="75000"/>
                  </a:schemeClr>
                </a:solidFill>
              </a:rPr>
              <a:t>5-a-day</a:t>
            </a:r>
          </a:p>
        </p:txBody>
      </p:sp>
      <p:sp>
        <p:nvSpPr>
          <p:cNvPr id="4" name="AutoShape 5" descr="Image result for fruit and veg no background"/>
          <p:cNvSpPr>
            <a:spLocks noChangeAspect="1" noChangeArrowheads="1"/>
          </p:cNvSpPr>
          <p:nvPr/>
        </p:nvSpPr>
        <p:spPr bwMode="auto">
          <a:xfrm>
            <a:off x="2175963" y="-11511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1031" name="Picture 7" descr="Image result for fruit and veg no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725" y="-160348"/>
            <a:ext cx="2127915" cy="177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ruit and veg no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706" y="4799330"/>
            <a:ext cx="1109564" cy="110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75896" y="1730039"/>
            <a:ext cx="951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70AD47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1</a:t>
            </a:r>
          </a:p>
        </p:txBody>
      </p:sp>
      <p:pic>
        <p:nvPicPr>
          <p:cNvPr id="1037" name="Picture 13" descr="Image result for fruit no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931" y="5728300"/>
            <a:ext cx="780701" cy="104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12080" y="2731053"/>
            <a:ext cx="1132891" cy="92333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latin typeface="Calibri" panose="020F0502020204030204"/>
              </a:rPr>
              <a:t>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8979" y="3853967"/>
            <a:ext cx="765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02173" y="4866768"/>
            <a:ext cx="1728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ED7D31">
                      <a:lumMod val="75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9631" y="5861943"/>
            <a:ext cx="1187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5400" b="1" dirty="0">
                <a:ln w="25400">
                  <a:solidFill>
                    <a:srgbClr val="ED7D31">
                      <a:lumMod val="60000"/>
                      <a:lumOff val="40000"/>
                    </a:srgbClr>
                  </a:solidFill>
                </a:ln>
                <a:solidFill>
                  <a:prstClr val="black"/>
                </a:solidFill>
                <a:latin typeface="Calibri" panose="020F0502020204030204"/>
              </a:rPr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7244" y="2024044"/>
            <a:ext cx="7593616" cy="46166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Use the noun </a:t>
            </a:r>
            <a:r>
              <a:rPr lang="en-GB" sz="2400" i="1" dirty="0">
                <a:solidFill>
                  <a:prstClr val="black"/>
                </a:solidFill>
                <a:latin typeface="Calibri" panose="020F0502020204030204"/>
              </a:rPr>
              <a:t>conflict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in a sentence.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468499" y="2834826"/>
            <a:ext cx="7363797" cy="46166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What does Romeo do in order to avoid his friends?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8679" y="4055938"/>
            <a:ext cx="7593616" cy="461665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What do Benvolio and </a:t>
            </a:r>
            <a:r>
              <a:rPr lang="en-GB" sz="2400" dirty="0" err="1">
                <a:solidFill>
                  <a:prstClr val="black"/>
                </a:solidFill>
                <a:latin typeface="Calibri" panose="020F0502020204030204"/>
              </a:rPr>
              <a:t>Mercuito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think Romeo is doing?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66270" y="4899694"/>
            <a:ext cx="7087325" cy="830997"/>
          </a:xfrm>
          <a:prstGeom prst="rect">
            <a:avLst/>
          </a:prstGeom>
          <a:noFill/>
          <a:ln w="28575">
            <a:solidFill>
              <a:srgbClr val="B93A17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US" sz="2400" b="1" dirty="0">
                <a:latin typeface="Calibri" panose="020F0502020204030204"/>
              </a:rPr>
              <a:t>Choose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the correct word </a:t>
            </a:r>
            <a:r>
              <a:rPr lang="en-US" sz="2400" b="1" i="1" dirty="0">
                <a:solidFill>
                  <a:prstClr val="black"/>
                </a:solidFill>
                <a:latin typeface="Calibri" panose="020F0502020204030204"/>
              </a:rPr>
              <a:t>affect/effect:</a:t>
            </a:r>
          </a:p>
          <a:p>
            <a:pPr defTabSz="914377"/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The </a:t>
            </a:r>
            <a:r>
              <a:rPr lang="en-GB" sz="2400" u="sng" dirty="0">
                <a:solidFill>
                  <a:prstClr val="black"/>
                </a:solidFill>
                <a:latin typeface="Calibri" panose="020F0502020204030204"/>
              </a:rPr>
              <a:t>………….. 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 of the conflict is devastating. 	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21371" y="5976334"/>
            <a:ext cx="8280328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defTabSz="914377"/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Select the correct homophone: </a:t>
            </a:r>
            <a:r>
              <a:rPr lang="en-GB" sz="2400" b="1" i="1" dirty="0">
                <a:solidFill>
                  <a:prstClr val="black"/>
                </a:solidFill>
                <a:latin typeface="Calibri" panose="020F0502020204030204"/>
              </a:rPr>
              <a:t>Where/We’re/Were/Wear</a:t>
            </a:r>
          </a:p>
          <a:p>
            <a:pPr defTabSz="914377"/>
            <a:r>
              <a:rPr lang="en-GB" sz="2400" dirty="0">
                <a:solidFill>
                  <a:prstClr val="black"/>
                </a:solidFill>
                <a:cs typeface="Calibri Light" panose="020F0302020204030204" pitchFamily="34" charset="0"/>
              </a:rPr>
              <a:t>_________ is Verona?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1682" y="142004"/>
            <a:ext cx="18940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/>
            <a:r>
              <a:rPr lang="en-GB" sz="4000" b="1" dirty="0">
                <a:solidFill>
                  <a:srgbClr val="FF0000"/>
                </a:solidFill>
                <a:latin typeface="Calibri" panose="020F0502020204030204"/>
              </a:rPr>
              <a:t>Do Now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63E244-080D-40C8-8CD9-F4F95B3C06E7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97272" y="3398163"/>
            <a:ext cx="2355915" cy="93905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none" anchor="ctr"/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41A9106-18B5-40EF-B6FA-5160F5C5A448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-197270" y="3398164"/>
            <a:ext cx="2355915" cy="939051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377"/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4" name="Text Box 5">
            <a:extLst>
              <a:ext uri="{FF2B5EF4-FFF2-40B4-BE49-F238E27FC236}">
                <a16:creationId xmlns:a16="http://schemas.microsoft.com/office/drawing/2014/main" id="{49B3C8C1-0B14-41BA-96F1-E5880EF70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91" y="5260134"/>
            <a:ext cx="18503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377" eaLnBrk="1" hangingPunct="1"/>
            <a:r>
              <a:rPr lang="en-GB" sz="4800" dirty="0">
                <a:solidFill>
                  <a:srgbClr val="C00000"/>
                </a:solidFill>
              </a:rPr>
              <a:t>STOP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16736AF-EF0A-4689-8875-F7EDCFCEBB66}"/>
              </a:ext>
            </a:extLst>
          </p:cNvPr>
          <p:cNvSpPr txBox="1"/>
          <p:nvPr/>
        </p:nvSpPr>
        <p:spPr>
          <a:xfrm>
            <a:off x="94791" y="2029634"/>
            <a:ext cx="18547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GB" sz="2800" b="1" u="sng" dirty="0">
                <a:solidFill>
                  <a:prstClr val="black"/>
                </a:solidFill>
                <a:latin typeface="Calibri" panose="020F0502020204030204"/>
              </a:rPr>
              <a:t>5 minutes!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5B21FCD-D1FA-4287-B214-9F2245A00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B5DB-2CC8-4A53-B4BA-AF5D76498E51}" type="datetime2">
              <a:rPr lang="en-US" smtClean="0"/>
              <a:t>Wednesday, September 30, 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77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ctrTitle"/>
          </p:nvPr>
        </p:nvSpPr>
        <p:spPr>
          <a:xfrm>
            <a:off x="895000" y="3809985"/>
            <a:ext cx="10402000" cy="230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SzPts val="4800"/>
            </a:pPr>
            <a:r>
              <a:rPr lang="en-GB" dirty="0">
                <a:highlight>
                  <a:schemeClr val="lt1"/>
                </a:highlight>
              </a:rPr>
              <a:t>Act 2</a:t>
            </a:r>
            <a:endParaRPr dirty="0">
              <a:highlight>
                <a:schemeClr val="lt1"/>
              </a:highlight>
            </a:endParaRPr>
          </a:p>
          <a:p>
            <a:pPr>
              <a:lnSpc>
                <a:spcPct val="100000"/>
              </a:lnSpc>
              <a:spcBef>
                <a:spcPts val="0"/>
              </a:spcBef>
              <a:buSzPts val="4800"/>
            </a:pPr>
            <a:r>
              <a:rPr lang="en-GB" dirty="0">
                <a:highlight>
                  <a:schemeClr val="lt1"/>
                </a:highlight>
              </a:rPr>
              <a:t>Love?</a:t>
            </a:r>
            <a:endParaRPr dirty="0">
              <a:highlight>
                <a:schemeClr val="lt1"/>
              </a:highlight>
            </a:endParaRPr>
          </a:p>
        </p:txBody>
      </p:sp>
      <p:sp>
        <p:nvSpPr>
          <p:cNvPr id="2" name="AutoShape 2" descr="Designing Verona: Our 2009 Romeo and Juliet | Blogs &amp; features |  Shakespeare's Globe">
            <a:extLst>
              <a:ext uri="{FF2B5EF4-FFF2-40B4-BE49-F238E27FC236}">
                <a16:creationId xmlns:a16="http://schemas.microsoft.com/office/drawing/2014/main" id="{37E78F24-1828-426B-96EA-3505B4BDBE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D1DF82-E2FB-48CE-A647-FFB21221FB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305" y="278190"/>
            <a:ext cx="2460975" cy="3442903"/>
          </a:xfrm>
          <a:prstGeom prst="rect">
            <a:avLst/>
          </a:prstGeom>
        </p:spPr>
      </p:pic>
      <p:pic>
        <p:nvPicPr>
          <p:cNvPr id="1030" name="Picture 6" descr="Theatre Review: Romeo &amp; Juliet at Shakespeare's Globe Theatre | Londonist">
            <a:extLst>
              <a:ext uri="{FF2B5EF4-FFF2-40B4-BE49-F238E27FC236}">
                <a16:creationId xmlns:a16="http://schemas.microsoft.com/office/drawing/2014/main" id="{8BC9BA50-C448-4A00-919C-E23D75EEB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3" r="25758"/>
          <a:stretch/>
        </p:blipFill>
        <p:spPr bwMode="auto">
          <a:xfrm>
            <a:off x="7955590" y="278190"/>
            <a:ext cx="2640321" cy="353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Nurse tells Juliet about the wedding (Globe) - YouTube">
            <a:extLst>
              <a:ext uri="{FF2B5EF4-FFF2-40B4-BE49-F238E27FC236}">
                <a16:creationId xmlns:a16="http://schemas.microsoft.com/office/drawing/2014/main" id="{AE2935C4-8BCF-49E7-8AB8-BBA58F30C8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5" t="15802" r="43551"/>
          <a:stretch/>
        </p:blipFill>
        <p:spPr bwMode="auto">
          <a:xfrm>
            <a:off x="990977" y="232313"/>
            <a:ext cx="2640321" cy="3488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23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LSQ: 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List two types of love you have witnessed in the play, so far? </a:t>
            </a:r>
          </a:p>
          <a:p>
            <a:endParaRPr lang="en-GB" dirty="0"/>
          </a:p>
          <a:p>
            <a:r>
              <a:rPr lang="en-GB" dirty="0" smtClean="0"/>
              <a:t>Name a character who falls in love easily. </a:t>
            </a:r>
          </a:p>
          <a:p>
            <a:endParaRPr lang="en-GB" dirty="0"/>
          </a:p>
          <a:p>
            <a:r>
              <a:rPr lang="en-GB" dirty="0" smtClean="0"/>
              <a:t>Name a character who doesn’t think seriously about love.</a:t>
            </a:r>
          </a:p>
          <a:p>
            <a:endParaRPr lang="en-GB" dirty="0"/>
          </a:p>
          <a:p>
            <a:r>
              <a:rPr lang="en-GB" dirty="0" smtClean="0"/>
              <a:t>Name a fiery character. </a:t>
            </a:r>
          </a:p>
          <a:p>
            <a:endParaRPr lang="en-GB" dirty="0"/>
          </a:p>
          <a:p>
            <a:r>
              <a:rPr lang="en-GB" dirty="0" smtClean="0"/>
              <a:t>Who is the peacemaker within the play, so far? 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71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1412</Words>
  <Application>Microsoft Office PowerPoint</Application>
  <PresentationFormat>Widescreen</PresentationFormat>
  <Paragraphs>260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Average</vt:lpstr>
      <vt:lpstr>Calibri</vt:lpstr>
      <vt:lpstr>Calibri Light</vt:lpstr>
      <vt:lpstr>Chalkduster</vt:lpstr>
      <vt:lpstr>Times New Roman</vt:lpstr>
      <vt:lpstr>Office Theme</vt:lpstr>
      <vt:lpstr>Remote Learning  Week 5   </vt:lpstr>
      <vt:lpstr>PowerPoint Presentation</vt:lpstr>
      <vt:lpstr>PowerPoint Presentation</vt:lpstr>
      <vt:lpstr>Recall the prologue.  </vt:lpstr>
      <vt:lpstr>Act 1 Recap: </vt:lpstr>
      <vt:lpstr>Act 1 Recap: </vt:lpstr>
      <vt:lpstr>PowerPoint Presentation</vt:lpstr>
      <vt:lpstr>Act 2 Love?</vt:lpstr>
      <vt:lpstr>LSQ: </vt:lpstr>
      <vt:lpstr>Act 2: Prologue </vt:lpstr>
      <vt:lpstr>PowerPoint Presentation</vt:lpstr>
      <vt:lpstr>Key word definitions:  </vt:lpstr>
      <vt:lpstr>Act 2 Scene 1: the balcony scene</vt:lpstr>
      <vt:lpstr>Key word definitions:  </vt:lpstr>
      <vt:lpstr>Act 2 Scene 1: the balcony scene</vt:lpstr>
      <vt:lpstr>PowerPoint Presentation</vt:lpstr>
      <vt:lpstr>Act 2 Scene 2: Who is Friar Laurence?</vt:lpstr>
      <vt:lpstr>Act 2 Scene 2: Who is Friar Laurence?</vt:lpstr>
      <vt:lpstr>PowerPoint Presentation</vt:lpstr>
      <vt:lpstr>Knowledge Recall: </vt:lpstr>
      <vt:lpstr>Act 2 Scene 6: Who is Friar Laurence?</vt:lpstr>
    </vt:vector>
  </TitlesOfParts>
  <Company>IT Services - Wirral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Wilson</dc:creator>
  <cp:lastModifiedBy>Alexandra Daw</cp:lastModifiedBy>
  <cp:revision>9</cp:revision>
  <dcterms:created xsi:type="dcterms:W3CDTF">2020-09-28T14:46:50Z</dcterms:created>
  <dcterms:modified xsi:type="dcterms:W3CDTF">2020-09-30T18:19:35Z</dcterms:modified>
</cp:coreProperties>
</file>