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64" r:id="rId3"/>
    <p:sldId id="265" r:id="rId4"/>
    <p:sldId id="259" r:id="rId5"/>
    <p:sldId id="260" r:id="rId6"/>
    <p:sldId id="261" r:id="rId7"/>
    <p:sldId id="266" r:id="rId8"/>
    <p:sldId id="257" r:id="rId9"/>
    <p:sldId id="262" r:id="rId10"/>
    <p:sldId id="267" r:id="rId11"/>
    <p:sldId id="271" r:id="rId12"/>
    <p:sldId id="272" r:id="rId13"/>
    <p:sldId id="268" r:id="rId14"/>
    <p:sldId id="270" r:id="rId15"/>
    <p:sldId id="273" r:id="rId16"/>
    <p:sldId id="269" r:id="rId17"/>
    <p:sldId id="256"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3" d="100"/>
          <a:sy n="63" d="100"/>
        </p:scale>
        <p:origin x="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64907-28F2-4F2A-8AD9-9BCFFC7FAD64}" type="datetimeFigureOut">
              <a:rPr lang="en-GB" smtClean="0"/>
              <a:t>30/09/2020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7C933-576F-48EF-A2BB-A0D0F3B4F813}" type="slidenum">
              <a:rPr lang="en-GB" smtClean="0"/>
              <a:t>‹#›</a:t>
            </a:fld>
            <a:endParaRPr lang="en-GB"/>
          </a:p>
        </p:txBody>
      </p:sp>
    </p:spTree>
    <p:extLst>
      <p:ext uri="{BB962C8B-B14F-4D97-AF65-F5344CB8AC3E}">
        <p14:creationId xmlns:p14="http://schemas.microsoft.com/office/powerpoint/2010/main" val="1466450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 What other words do you know begin with this?</a:t>
            </a:r>
          </a:p>
          <a:p>
            <a:r>
              <a:rPr lang="en-GB" sz="1200" kern="1200" dirty="0">
                <a:solidFill>
                  <a:schemeClr val="tx1"/>
                </a:solidFill>
                <a:effectLst/>
                <a:latin typeface="+mn-lt"/>
                <a:ea typeface="+mn-ea"/>
                <a:cs typeface="+mn-cs"/>
              </a:rPr>
              <a:t>Q. Can it be used in another way?</a:t>
            </a:r>
          </a:p>
          <a:p>
            <a:r>
              <a:rPr lang="en-GB" sz="1200" kern="1200" dirty="0">
                <a:solidFill>
                  <a:schemeClr val="tx1"/>
                </a:solidFill>
                <a:effectLst/>
                <a:latin typeface="+mn-lt"/>
                <a:ea typeface="+mn-ea"/>
                <a:cs typeface="+mn-cs"/>
              </a:rPr>
              <a:t>Q. What antonyms or synonyms do you know for this?</a:t>
            </a:r>
          </a:p>
          <a:p>
            <a:r>
              <a:rPr lang="en-GB" sz="1200" kern="1200" dirty="0">
                <a:solidFill>
                  <a:schemeClr val="tx1"/>
                </a:solidFill>
                <a:effectLst/>
                <a:latin typeface="+mn-lt"/>
                <a:ea typeface="+mn-ea"/>
                <a:cs typeface="+mn-cs"/>
              </a:rPr>
              <a:t>Q. How does it fit into what we have been learning?</a:t>
            </a:r>
          </a:p>
          <a:p>
            <a:r>
              <a:rPr lang="en-GB" sz="1200" kern="1200" dirty="0">
                <a:solidFill>
                  <a:schemeClr val="tx1"/>
                </a:solidFill>
                <a:effectLst/>
                <a:latin typeface="+mn-lt"/>
                <a:ea typeface="+mn-ea"/>
                <a:cs typeface="+mn-cs"/>
              </a:rPr>
              <a:t>Q. What action could we use to help us remember this?</a:t>
            </a:r>
          </a:p>
          <a:p>
            <a:r>
              <a:rPr lang="en-GB" sz="1200" kern="1200" dirty="0">
                <a:solidFill>
                  <a:schemeClr val="tx1"/>
                </a:solidFill>
                <a:effectLst/>
                <a:latin typeface="+mn-lt"/>
                <a:ea typeface="+mn-ea"/>
                <a:cs typeface="+mn-cs"/>
              </a:rPr>
              <a:t>Q. Can you think of a different subject where you </a:t>
            </a:r>
          </a:p>
          <a:p>
            <a:r>
              <a:rPr lang="en-GB" sz="1200" kern="1200" dirty="0">
                <a:solidFill>
                  <a:schemeClr val="tx1"/>
                </a:solidFill>
                <a:effectLst/>
                <a:latin typeface="+mn-lt"/>
                <a:ea typeface="+mn-ea"/>
                <a:cs typeface="+mn-cs"/>
              </a:rPr>
              <a:t>might use this word? Would it have the same</a:t>
            </a:r>
          </a:p>
          <a:p>
            <a:r>
              <a:rPr lang="en-GB" sz="1200" kern="1200" dirty="0">
                <a:solidFill>
                  <a:schemeClr val="tx1"/>
                </a:solidFill>
                <a:effectLst/>
                <a:latin typeface="+mn-lt"/>
                <a:ea typeface="+mn-ea"/>
                <a:cs typeface="+mn-cs"/>
              </a:rPr>
              <a:t> meaning there?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0AD931-1FE5-403C-B353-3973C44CF1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34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22D466-6869-4451-AC38-4B89AFC9F5EF}"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413BA-CE28-46CE-B525-330922F97105}" type="slidenum">
              <a:rPr lang="en-GB" smtClean="0"/>
              <a:t>‹#›</a:t>
            </a:fld>
            <a:endParaRPr lang="en-GB"/>
          </a:p>
        </p:txBody>
      </p:sp>
    </p:spTree>
    <p:extLst>
      <p:ext uri="{BB962C8B-B14F-4D97-AF65-F5344CB8AC3E}">
        <p14:creationId xmlns:p14="http://schemas.microsoft.com/office/powerpoint/2010/main" val="310559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22D466-6869-4451-AC38-4B89AFC9F5EF}"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413BA-CE28-46CE-B525-330922F97105}" type="slidenum">
              <a:rPr lang="en-GB" smtClean="0"/>
              <a:t>‹#›</a:t>
            </a:fld>
            <a:endParaRPr lang="en-GB"/>
          </a:p>
        </p:txBody>
      </p:sp>
    </p:spTree>
    <p:extLst>
      <p:ext uri="{BB962C8B-B14F-4D97-AF65-F5344CB8AC3E}">
        <p14:creationId xmlns:p14="http://schemas.microsoft.com/office/powerpoint/2010/main" val="24472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22D466-6869-4451-AC38-4B89AFC9F5EF}"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413BA-CE28-46CE-B525-330922F97105}" type="slidenum">
              <a:rPr lang="en-GB" smtClean="0"/>
              <a:t>‹#›</a:t>
            </a:fld>
            <a:endParaRPr lang="en-GB"/>
          </a:p>
        </p:txBody>
      </p:sp>
    </p:spTree>
    <p:extLst>
      <p:ext uri="{BB962C8B-B14F-4D97-AF65-F5344CB8AC3E}">
        <p14:creationId xmlns:p14="http://schemas.microsoft.com/office/powerpoint/2010/main" val="75454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59568" y="100005"/>
            <a:ext cx="11800784" cy="838779"/>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dirty="0"/>
          </a:p>
        </p:txBody>
      </p:sp>
      <p:sp>
        <p:nvSpPr>
          <p:cNvPr id="11" name="Google Shape;11;p2"/>
          <p:cNvSpPr txBox="1">
            <a:spLocks noGrp="1"/>
          </p:cNvSpPr>
          <p:nvPr>
            <p:ph type="body" idx="1"/>
          </p:nvPr>
        </p:nvSpPr>
        <p:spPr>
          <a:xfrm>
            <a:off x="159568" y="1231392"/>
            <a:ext cx="11800784" cy="5437632"/>
          </a:xfrm>
          <a:prstGeom prst="rect">
            <a:avLst/>
          </a:prstGeom>
          <a:noFill/>
          <a:ln>
            <a:noFill/>
          </a:ln>
        </p:spPr>
        <p:txBody>
          <a:bodyPr spcFirstLastPara="1" wrap="square" lIns="91425" tIns="91425" rIns="91425" bIns="91425" anchor="t" anchorCtr="0"/>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dirty="0"/>
          </a:p>
        </p:txBody>
      </p:sp>
      <p:sp>
        <p:nvSpPr>
          <p:cNvPr id="12" name="Google Shape;12;p2"/>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accent3"/>
                </a:solidFill>
                <a:latin typeface="Average"/>
                <a:ea typeface="Average"/>
                <a:cs typeface="Average"/>
                <a:sym typeface="Averag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534391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22D466-6869-4451-AC38-4B89AFC9F5EF}"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413BA-CE28-46CE-B525-330922F97105}" type="slidenum">
              <a:rPr lang="en-GB" smtClean="0"/>
              <a:t>‹#›</a:t>
            </a:fld>
            <a:endParaRPr lang="en-GB"/>
          </a:p>
        </p:txBody>
      </p:sp>
    </p:spTree>
    <p:extLst>
      <p:ext uri="{BB962C8B-B14F-4D97-AF65-F5344CB8AC3E}">
        <p14:creationId xmlns:p14="http://schemas.microsoft.com/office/powerpoint/2010/main" val="221916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22D466-6869-4451-AC38-4B89AFC9F5EF}"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413BA-CE28-46CE-B525-330922F97105}" type="slidenum">
              <a:rPr lang="en-GB" smtClean="0"/>
              <a:t>‹#›</a:t>
            </a:fld>
            <a:endParaRPr lang="en-GB"/>
          </a:p>
        </p:txBody>
      </p:sp>
    </p:spTree>
    <p:extLst>
      <p:ext uri="{BB962C8B-B14F-4D97-AF65-F5344CB8AC3E}">
        <p14:creationId xmlns:p14="http://schemas.microsoft.com/office/powerpoint/2010/main" val="2520743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22D466-6869-4451-AC38-4B89AFC9F5EF}" type="datetimeFigureOut">
              <a:rPr lang="en-GB" smtClean="0"/>
              <a:t>30/09/2020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4413BA-CE28-46CE-B525-330922F97105}" type="slidenum">
              <a:rPr lang="en-GB" smtClean="0"/>
              <a:t>‹#›</a:t>
            </a:fld>
            <a:endParaRPr lang="en-GB"/>
          </a:p>
        </p:txBody>
      </p:sp>
    </p:spTree>
    <p:extLst>
      <p:ext uri="{BB962C8B-B14F-4D97-AF65-F5344CB8AC3E}">
        <p14:creationId xmlns:p14="http://schemas.microsoft.com/office/powerpoint/2010/main" val="162938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22D466-6869-4451-AC38-4B89AFC9F5EF}" type="datetimeFigureOut">
              <a:rPr lang="en-GB" smtClean="0"/>
              <a:t>30/09/2020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4413BA-CE28-46CE-B525-330922F97105}" type="slidenum">
              <a:rPr lang="en-GB" smtClean="0"/>
              <a:t>‹#›</a:t>
            </a:fld>
            <a:endParaRPr lang="en-GB"/>
          </a:p>
        </p:txBody>
      </p:sp>
    </p:spTree>
    <p:extLst>
      <p:ext uri="{BB962C8B-B14F-4D97-AF65-F5344CB8AC3E}">
        <p14:creationId xmlns:p14="http://schemas.microsoft.com/office/powerpoint/2010/main" val="88940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22D466-6869-4451-AC38-4B89AFC9F5EF}" type="datetimeFigureOut">
              <a:rPr lang="en-GB" smtClean="0"/>
              <a:t>30/09/2020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4413BA-CE28-46CE-B525-330922F97105}" type="slidenum">
              <a:rPr lang="en-GB" smtClean="0"/>
              <a:t>‹#›</a:t>
            </a:fld>
            <a:endParaRPr lang="en-GB"/>
          </a:p>
        </p:txBody>
      </p:sp>
    </p:spTree>
    <p:extLst>
      <p:ext uri="{BB962C8B-B14F-4D97-AF65-F5344CB8AC3E}">
        <p14:creationId xmlns:p14="http://schemas.microsoft.com/office/powerpoint/2010/main" val="372023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D466-6869-4451-AC38-4B89AFC9F5EF}" type="datetimeFigureOut">
              <a:rPr lang="en-GB" smtClean="0"/>
              <a:t>30/09/2020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4413BA-CE28-46CE-B525-330922F97105}" type="slidenum">
              <a:rPr lang="en-GB" smtClean="0"/>
              <a:t>‹#›</a:t>
            </a:fld>
            <a:endParaRPr lang="en-GB"/>
          </a:p>
        </p:txBody>
      </p:sp>
    </p:spTree>
    <p:extLst>
      <p:ext uri="{BB962C8B-B14F-4D97-AF65-F5344CB8AC3E}">
        <p14:creationId xmlns:p14="http://schemas.microsoft.com/office/powerpoint/2010/main" val="162969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22D466-6869-4451-AC38-4B89AFC9F5EF}" type="datetimeFigureOut">
              <a:rPr lang="en-GB" smtClean="0"/>
              <a:t>30/09/2020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4413BA-CE28-46CE-B525-330922F97105}" type="slidenum">
              <a:rPr lang="en-GB" smtClean="0"/>
              <a:t>‹#›</a:t>
            </a:fld>
            <a:endParaRPr lang="en-GB"/>
          </a:p>
        </p:txBody>
      </p:sp>
    </p:spTree>
    <p:extLst>
      <p:ext uri="{BB962C8B-B14F-4D97-AF65-F5344CB8AC3E}">
        <p14:creationId xmlns:p14="http://schemas.microsoft.com/office/powerpoint/2010/main" val="3746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22D466-6869-4451-AC38-4B89AFC9F5EF}" type="datetimeFigureOut">
              <a:rPr lang="en-GB" smtClean="0"/>
              <a:t>30/09/2020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4413BA-CE28-46CE-B525-330922F97105}" type="slidenum">
              <a:rPr lang="en-GB" smtClean="0"/>
              <a:t>‹#›</a:t>
            </a:fld>
            <a:endParaRPr lang="en-GB"/>
          </a:p>
        </p:txBody>
      </p:sp>
    </p:spTree>
    <p:extLst>
      <p:ext uri="{BB962C8B-B14F-4D97-AF65-F5344CB8AC3E}">
        <p14:creationId xmlns:p14="http://schemas.microsoft.com/office/powerpoint/2010/main" val="175732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D466-6869-4451-AC38-4B89AFC9F5EF}" type="datetimeFigureOut">
              <a:rPr lang="en-GB" smtClean="0"/>
              <a:t>30/09/2020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413BA-CE28-46CE-B525-330922F97105}" type="slidenum">
              <a:rPr lang="en-GB" smtClean="0"/>
              <a:t>‹#›</a:t>
            </a:fld>
            <a:endParaRPr lang="en-GB"/>
          </a:p>
        </p:txBody>
      </p:sp>
    </p:spTree>
    <p:extLst>
      <p:ext uri="{BB962C8B-B14F-4D97-AF65-F5344CB8AC3E}">
        <p14:creationId xmlns:p14="http://schemas.microsoft.com/office/powerpoint/2010/main" val="1203457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dictionary.com/browse/chemistr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554804"/>
            <a:ext cx="9144000" cy="2387600"/>
          </a:xfrm>
        </p:spPr>
        <p:txBody>
          <a:bodyPr/>
          <a:lstStyle/>
          <a:p>
            <a:r>
              <a:rPr lang="en-GB" b="1" dirty="0" smtClean="0"/>
              <a:t>Remote Learning </a:t>
            </a:r>
            <a:r>
              <a:rPr lang="en-GB" dirty="0"/>
              <a:t/>
            </a:r>
            <a:br>
              <a:rPr lang="en-GB" dirty="0"/>
            </a:br>
            <a:r>
              <a:rPr lang="en-GB" dirty="0" smtClean="0">
                <a:solidFill>
                  <a:srgbClr val="00B050"/>
                </a:solidFill>
              </a:rPr>
              <a:t>Week </a:t>
            </a:r>
            <a:r>
              <a:rPr lang="en-GB" dirty="0">
                <a:solidFill>
                  <a:srgbClr val="00B050"/>
                </a:solidFill>
              </a:rPr>
              <a:t>6</a:t>
            </a:r>
            <a:r>
              <a:rPr lang="en-GB" dirty="0" smtClean="0">
                <a:solidFill>
                  <a:srgbClr val="00B050"/>
                </a:solidFill>
              </a:rPr>
              <a:t> </a:t>
            </a:r>
            <a:endParaRPr lang="en-GB" dirty="0">
              <a:solidFill>
                <a:srgbClr val="00B050"/>
              </a:solidFill>
            </a:endParaRPr>
          </a:p>
        </p:txBody>
      </p:sp>
      <p:pic>
        <p:nvPicPr>
          <p:cNvPr id="4" name="Picture 3"/>
          <p:cNvPicPr>
            <a:picLocks noChangeAspect="1"/>
          </p:cNvPicPr>
          <p:nvPr/>
        </p:nvPicPr>
        <p:blipFill>
          <a:blip r:embed="rId2"/>
          <a:stretch>
            <a:fillRect/>
          </a:stretch>
        </p:blipFill>
        <p:spPr>
          <a:xfrm>
            <a:off x="3410303" y="5900904"/>
            <a:ext cx="7011008" cy="542591"/>
          </a:xfrm>
          <a:prstGeom prst="rect">
            <a:avLst/>
          </a:prstGeom>
        </p:spPr>
      </p:pic>
      <p:cxnSp>
        <p:nvCxnSpPr>
          <p:cNvPr id="6" name="Straight Connector 5"/>
          <p:cNvCxnSpPr/>
          <p:nvPr/>
        </p:nvCxnSpPr>
        <p:spPr>
          <a:xfrm>
            <a:off x="2074887" y="5784011"/>
            <a:ext cx="8042223" cy="7496"/>
          </a:xfrm>
          <a:prstGeom prst="line">
            <a:avLst/>
          </a:prstGeom>
          <a:ln w="31750">
            <a:solidFill>
              <a:srgbClr val="00A8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57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0865" y="2760836"/>
            <a:ext cx="1011127" cy="97147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2626" y="1693676"/>
            <a:ext cx="918863" cy="9960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1308" y="3810597"/>
            <a:ext cx="981051" cy="98105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458036" y="189686"/>
            <a:ext cx="6400800" cy="892399"/>
          </a:xfrm>
          <a:solidFill>
            <a:schemeClr val="accent5">
              <a:lumMod val="20000"/>
              <a:lumOff val="80000"/>
            </a:schemeClr>
          </a:solidFill>
          <a:ln w="28575">
            <a:solidFill>
              <a:schemeClr val="accent5"/>
            </a:solidFill>
          </a:ln>
        </p:spPr>
        <p:txBody>
          <a:bodyPr>
            <a:normAutofit fontScale="85000" lnSpcReduction="20000"/>
          </a:bodyPr>
          <a:lstStyle/>
          <a:p>
            <a:r>
              <a:rPr lang="en-GB" sz="8000" b="1" dirty="0">
                <a:solidFill>
                  <a:schemeClr val="accent4">
                    <a:lumMod val="75000"/>
                  </a:schemeClr>
                </a:solidFill>
              </a:rPr>
              <a:t>English</a:t>
            </a:r>
            <a:r>
              <a:rPr lang="en-GB" sz="8000" b="1" dirty="0"/>
              <a:t> </a:t>
            </a:r>
            <a:r>
              <a:rPr lang="en-GB" sz="80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2175963" y="-11511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en-GB">
              <a:solidFill>
                <a:prstClr val="black"/>
              </a:solidFill>
              <a:latin typeface="Calibri" panose="020F0502020204030204"/>
            </a:endParaRPr>
          </a:p>
        </p:txBody>
      </p:sp>
      <p:pic>
        <p:nvPicPr>
          <p:cNvPr id="1031" name="Picture 7"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5725" y="-160348"/>
            <a:ext cx="2127915" cy="17732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4091" y="4621814"/>
            <a:ext cx="1109564" cy="11095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75896" y="1730039"/>
            <a:ext cx="951657" cy="923330"/>
          </a:xfrm>
          <a:prstGeom prst="rect">
            <a:avLst/>
          </a:prstGeom>
          <a:noFill/>
        </p:spPr>
        <p:txBody>
          <a:bodyPr wrap="square" rtlCol="0">
            <a:spAutoFit/>
          </a:bodyPr>
          <a:lstStyle/>
          <a:p>
            <a:pPr defTabSz="914377"/>
            <a:r>
              <a:rPr lang="en-GB" sz="5400" b="1" dirty="0">
                <a:ln w="25400">
                  <a:solidFill>
                    <a:srgbClr val="70AD47">
                      <a:lumMod val="60000"/>
                      <a:lumOff val="40000"/>
                    </a:srgbClr>
                  </a:solidFill>
                </a:ln>
                <a:solidFill>
                  <a:prstClr val="black"/>
                </a:solidFill>
                <a:latin typeface="Calibri" panose="020F0502020204030204"/>
              </a:rPr>
              <a:t>1</a:t>
            </a:r>
          </a:p>
        </p:txBody>
      </p:sp>
      <p:pic>
        <p:nvPicPr>
          <p:cNvPr id="1037" name="Picture 13" descr="Image result for fruit no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0931" y="5728300"/>
            <a:ext cx="780701" cy="10461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12080" y="2731053"/>
            <a:ext cx="1132891" cy="923330"/>
          </a:xfrm>
          <a:prstGeom prst="rect">
            <a:avLst/>
          </a:prstGeom>
          <a:noFill/>
          <a:ln w="25400">
            <a:noFill/>
          </a:ln>
        </p:spPr>
        <p:txBody>
          <a:bodyPr wrap="square" rtlCol="0">
            <a:spAutoFit/>
          </a:bodyPr>
          <a:lstStyle/>
          <a:p>
            <a:pPr defTabSz="914377"/>
            <a:r>
              <a:rPr lang="en-GB" sz="5400" b="1" dirty="0">
                <a:ln w="25400">
                  <a:solidFill>
                    <a:srgbClr val="70AD47">
                      <a:lumMod val="50000"/>
                    </a:srgbClr>
                  </a:solidFill>
                </a:ln>
                <a:solidFill>
                  <a:srgbClr val="70AD47">
                    <a:lumMod val="60000"/>
                    <a:lumOff val="40000"/>
                  </a:srgbClr>
                </a:solidFill>
                <a:latin typeface="Calibri" panose="020F0502020204030204"/>
              </a:rPr>
              <a:t>2</a:t>
            </a:r>
          </a:p>
        </p:txBody>
      </p:sp>
      <p:sp>
        <p:nvSpPr>
          <p:cNvPr id="7" name="TextBox 6"/>
          <p:cNvSpPr txBox="1"/>
          <p:nvPr/>
        </p:nvSpPr>
        <p:spPr>
          <a:xfrm>
            <a:off x="2368979" y="3853967"/>
            <a:ext cx="765487" cy="923330"/>
          </a:xfrm>
          <a:prstGeom prst="rect">
            <a:avLst/>
          </a:prstGeom>
          <a:noFill/>
        </p:spPr>
        <p:txBody>
          <a:bodyPr wrap="square" rtlCol="0">
            <a:spAutoFit/>
          </a:bodyPr>
          <a:lstStyle/>
          <a:p>
            <a:pPr defTabSz="914377"/>
            <a:r>
              <a:rPr lang="en-GB" sz="5400" b="1" dirty="0">
                <a:ln w="25400">
                  <a:solidFill>
                    <a:srgbClr val="ED7D31">
                      <a:lumMod val="60000"/>
                      <a:lumOff val="40000"/>
                    </a:srgbClr>
                  </a:solidFill>
                </a:ln>
                <a:solidFill>
                  <a:prstClr val="black"/>
                </a:solidFill>
                <a:latin typeface="Calibri" panose="020F0502020204030204"/>
              </a:rPr>
              <a:t>3</a:t>
            </a:r>
          </a:p>
        </p:txBody>
      </p:sp>
      <p:sp>
        <p:nvSpPr>
          <p:cNvPr id="8" name="TextBox 7"/>
          <p:cNvSpPr txBox="1"/>
          <p:nvPr/>
        </p:nvSpPr>
        <p:spPr>
          <a:xfrm>
            <a:off x="2179567" y="4663135"/>
            <a:ext cx="1728192" cy="923330"/>
          </a:xfrm>
          <a:prstGeom prst="rect">
            <a:avLst/>
          </a:prstGeom>
          <a:noFill/>
        </p:spPr>
        <p:txBody>
          <a:bodyPr wrap="square" rtlCol="0">
            <a:spAutoFit/>
          </a:bodyPr>
          <a:lstStyle/>
          <a:p>
            <a:pPr defTabSz="914377"/>
            <a:r>
              <a:rPr lang="en-GB" sz="5400" b="1" dirty="0">
                <a:ln w="25400">
                  <a:solidFill>
                    <a:srgbClr val="ED7D31">
                      <a:lumMod val="75000"/>
                    </a:srgbClr>
                  </a:solidFill>
                </a:ln>
                <a:solidFill>
                  <a:prstClr val="black"/>
                </a:solidFill>
                <a:latin typeface="Calibri" panose="020F0502020204030204"/>
              </a:rPr>
              <a:t>4</a:t>
            </a:r>
          </a:p>
        </p:txBody>
      </p:sp>
      <p:sp>
        <p:nvSpPr>
          <p:cNvPr id="9" name="TextBox 8"/>
          <p:cNvSpPr txBox="1"/>
          <p:nvPr/>
        </p:nvSpPr>
        <p:spPr>
          <a:xfrm>
            <a:off x="2289631" y="5861943"/>
            <a:ext cx="1187432" cy="923330"/>
          </a:xfrm>
          <a:prstGeom prst="rect">
            <a:avLst/>
          </a:prstGeom>
          <a:noFill/>
        </p:spPr>
        <p:txBody>
          <a:bodyPr wrap="square" rtlCol="0">
            <a:spAutoFit/>
          </a:bodyPr>
          <a:lstStyle/>
          <a:p>
            <a:pPr defTabSz="914377"/>
            <a:r>
              <a:rPr lang="en-GB" sz="5400" b="1" dirty="0">
                <a:ln w="25400">
                  <a:solidFill>
                    <a:srgbClr val="ED7D31">
                      <a:lumMod val="60000"/>
                      <a:lumOff val="40000"/>
                    </a:srgbClr>
                  </a:solidFill>
                </a:ln>
                <a:solidFill>
                  <a:prstClr val="black"/>
                </a:solidFill>
                <a:latin typeface="Calibri" panose="020F0502020204030204"/>
              </a:rPr>
              <a:t>5</a:t>
            </a:r>
          </a:p>
        </p:txBody>
      </p:sp>
      <p:sp>
        <p:nvSpPr>
          <p:cNvPr id="12" name="TextBox 11"/>
          <p:cNvSpPr txBox="1"/>
          <p:nvPr/>
        </p:nvSpPr>
        <p:spPr>
          <a:xfrm>
            <a:off x="3247244" y="2024043"/>
            <a:ext cx="7593616" cy="461665"/>
          </a:xfrm>
          <a:prstGeom prst="rect">
            <a:avLst/>
          </a:prstGeom>
          <a:noFill/>
          <a:ln w="28575">
            <a:solidFill>
              <a:srgbClr val="92D050"/>
            </a:solidFill>
          </a:ln>
        </p:spPr>
        <p:txBody>
          <a:bodyPr wrap="square" rtlCol="0">
            <a:spAutoFit/>
          </a:bodyPr>
          <a:lstStyle/>
          <a:p>
            <a:pPr defTabSz="914377"/>
            <a:r>
              <a:rPr lang="en-GB" sz="2400" dirty="0">
                <a:solidFill>
                  <a:prstClr val="black"/>
                </a:solidFill>
                <a:latin typeface="Calibri" panose="020F0502020204030204"/>
              </a:rPr>
              <a:t>What is the etymology of the noun </a:t>
            </a:r>
            <a:r>
              <a:rPr lang="en-GB" sz="2400" i="1" dirty="0">
                <a:solidFill>
                  <a:prstClr val="black"/>
                </a:solidFill>
                <a:latin typeface="Calibri" panose="020F0502020204030204"/>
              </a:rPr>
              <a:t>chemical?</a:t>
            </a:r>
            <a:endParaRPr lang="en-GB" sz="2400" dirty="0">
              <a:solidFill>
                <a:prstClr val="black"/>
              </a:solidFill>
              <a:latin typeface="Calibri" panose="020F0502020204030204"/>
            </a:endParaRPr>
          </a:p>
        </p:txBody>
      </p:sp>
      <p:sp>
        <p:nvSpPr>
          <p:cNvPr id="13" name="TextBox 12"/>
          <p:cNvSpPr txBox="1"/>
          <p:nvPr/>
        </p:nvSpPr>
        <p:spPr>
          <a:xfrm>
            <a:off x="3468499" y="2834826"/>
            <a:ext cx="7363797" cy="461665"/>
          </a:xfrm>
          <a:prstGeom prst="rect">
            <a:avLst/>
          </a:prstGeom>
          <a:noFill/>
          <a:ln w="28575">
            <a:solidFill>
              <a:schemeClr val="accent6">
                <a:lumMod val="50000"/>
              </a:schemeClr>
            </a:solidFill>
          </a:ln>
        </p:spPr>
        <p:txBody>
          <a:bodyPr wrap="square" rtlCol="0">
            <a:spAutoFit/>
          </a:bodyPr>
          <a:lstStyle/>
          <a:p>
            <a:pPr defTabSz="914377"/>
            <a:r>
              <a:rPr lang="en-GB" sz="2400" dirty="0">
                <a:solidFill>
                  <a:prstClr val="black"/>
                </a:solidFill>
                <a:latin typeface="Calibri" panose="020F0502020204030204"/>
              </a:rPr>
              <a:t>a) What does Romeo ask Friar Laurence to do?</a:t>
            </a:r>
          </a:p>
        </p:txBody>
      </p:sp>
      <p:sp>
        <p:nvSpPr>
          <p:cNvPr id="14" name="TextBox 13"/>
          <p:cNvSpPr txBox="1"/>
          <p:nvPr/>
        </p:nvSpPr>
        <p:spPr>
          <a:xfrm>
            <a:off x="3256095" y="3736078"/>
            <a:ext cx="7593616" cy="830997"/>
          </a:xfrm>
          <a:prstGeom prst="rect">
            <a:avLst/>
          </a:prstGeom>
          <a:noFill/>
          <a:ln w="28575">
            <a:solidFill>
              <a:schemeClr val="accent2">
                <a:lumMod val="75000"/>
              </a:schemeClr>
            </a:solidFill>
          </a:ln>
        </p:spPr>
        <p:txBody>
          <a:bodyPr wrap="square" rtlCol="0">
            <a:spAutoFit/>
          </a:bodyPr>
          <a:lstStyle/>
          <a:p>
            <a:pPr defTabSz="914377"/>
            <a:r>
              <a:rPr lang="en-GB" sz="2400" dirty="0">
                <a:solidFill>
                  <a:prstClr val="black"/>
                </a:solidFill>
                <a:latin typeface="Calibri" panose="020F0502020204030204"/>
              </a:rPr>
              <a:t>b) What is the Friar’s initial response to Romeo’s request and why does he change his mind?</a:t>
            </a:r>
          </a:p>
        </p:txBody>
      </p:sp>
      <p:sp>
        <p:nvSpPr>
          <p:cNvPr id="15" name="TextBox 14"/>
          <p:cNvSpPr txBox="1"/>
          <p:nvPr/>
        </p:nvSpPr>
        <p:spPr>
          <a:xfrm>
            <a:off x="3160617" y="4755913"/>
            <a:ext cx="8905379" cy="1200329"/>
          </a:xfrm>
          <a:prstGeom prst="rect">
            <a:avLst/>
          </a:prstGeom>
          <a:noFill/>
          <a:ln w="28575">
            <a:solidFill>
              <a:srgbClr val="B93A17"/>
            </a:solidFill>
          </a:ln>
        </p:spPr>
        <p:txBody>
          <a:bodyPr wrap="square" rtlCol="0">
            <a:spAutoFit/>
          </a:bodyPr>
          <a:lstStyle/>
          <a:p>
            <a:pPr defTabSz="914377"/>
            <a:r>
              <a:rPr lang="en-GB" sz="2400" b="1" dirty="0">
                <a:solidFill>
                  <a:prstClr val="black"/>
                </a:solidFill>
                <a:latin typeface="Calibri" panose="020F0502020204030204"/>
              </a:rPr>
              <a:t>Punctuate the following sentence:</a:t>
            </a:r>
          </a:p>
          <a:p>
            <a:pPr defTabSz="914377"/>
            <a:r>
              <a:rPr lang="en-GB" sz="2400" b="1" dirty="0">
                <a:solidFill>
                  <a:prstClr val="black"/>
                </a:solidFill>
                <a:latin typeface="Calibri" panose="020F0502020204030204"/>
              </a:rPr>
              <a:t>Friar Lawrence whom Romeo turns to for guidance is close to Romeo.</a:t>
            </a:r>
            <a:r>
              <a:rPr lang="en-GB" sz="2400" dirty="0">
                <a:solidFill>
                  <a:prstClr val="black"/>
                </a:solidFill>
                <a:latin typeface="Calibri" panose="020F0502020204030204"/>
              </a:rPr>
              <a:t>	</a:t>
            </a:r>
          </a:p>
        </p:txBody>
      </p:sp>
      <p:sp>
        <p:nvSpPr>
          <p:cNvPr id="16" name="TextBox 15"/>
          <p:cNvSpPr txBox="1"/>
          <p:nvPr/>
        </p:nvSpPr>
        <p:spPr>
          <a:xfrm>
            <a:off x="3591107" y="6070137"/>
            <a:ext cx="7395051" cy="707886"/>
          </a:xfrm>
          <a:prstGeom prst="rect">
            <a:avLst/>
          </a:prstGeom>
          <a:noFill/>
          <a:ln w="28575">
            <a:solidFill>
              <a:srgbClr val="C00000"/>
            </a:solidFill>
          </a:ln>
        </p:spPr>
        <p:txBody>
          <a:bodyPr wrap="square" rtlCol="0">
            <a:spAutoFit/>
          </a:bodyPr>
          <a:lstStyle/>
          <a:p>
            <a:pPr defTabSz="914377"/>
            <a:r>
              <a:rPr lang="en-GB" sz="2000" b="1" dirty="0">
                <a:solidFill>
                  <a:prstClr val="black"/>
                </a:solidFill>
                <a:latin typeface="Calibri body"/>
              </a:rPr>
              <a:t>Where should the apostrophe go?</a:t>
            </a:r>
          </a:p>
          <a:p>
            <a:pPr defTabSz="914377"/>
            <a:r>
              <a:rPr lang="en-GB" sz="2000" b="1" dirty="0">
                <a:solidFill>
                  <a:prstClr val="black"/>
                </a:solidFill>
                <a:latin typeface="Calibri body"/>
              </a:rPr>
              <a:t>Friar </a:t>
            </a:r>
            <a:r>
              <a:rPr lang="en-GB" sz="2000" b="1" dirty="0" err="1">
                <a:solidFill>
                  <a:prstClr val="black"/>
                </a:solidFill>
                <a:latin typeface="Calibri body"/>
              </a:rPr>
              <a:t>Lawrences</a:t>
            </a:r>
            <a:r>
              <a:rPr lang="en-GB" sz="2000" b="1" dirty="0">
                <a:solidFill>
                  <a:prstClr val="black"/>
                </a:solidFill>
                <a:latin typeface="Calibri body"/>
              </a:rPr>
              <a:t> decision has severe consequences.</a:t>
            </a:r>
          </a:p>
        </p:txBody>
      </p:sp>
      <p:sp>
        <p:nvSpPr>
          <p:cNvPr id="2" name="TextBox 1"/>
          <p:cNvSpPr txBox="1"/>
          <p:nvPr/>
        </p:nvSpPr>
        <p:spPr>
          <a:xfrm>
            <a:off x="71682" y="142004"/>
            <a:ext cx="1894045" cy="707886"/>
          </a:xfrm>
          <a:prstGeom prst="rect">
            <a:avLst/>
          </a:prstGeom>
          <a:noFill/>
        </p:spPr>
        <p:txBody>
          <a:bodyPr wrap="none" rtlCol="0">
            <a:spAutoFit/>
          </a:bodyPr>
          <a:lstStyle/>
          <a:p>
            <a:pPr defTabSz="914377"/>
            <a:r>
              <a:rPr lang="en-GB" sz="4000" b="1" dirty="0">
                <a:solidFill>
                  <a:srgbClr val="FF0000"/>
                </a:solidFill>
                <a:latin typeface="Calibri" panose="020F0502020204030204"/>
              </a:rPr>
              <a:t>Do Now</a:t>
            </a:r>
          </a:p>
        </p:txBody>
      </p:sp>
      <p:sp>
        <p:nvSpPr>
          <p:cNvPr id="22" name="Rectangle 21">
            <a:extLst>
              <a:ext uri="{FF2B5EF4-FFF2-40B4-BE49-F238E27FC236}">
                <a16:creationId xmlns:a16="http://schemas.microsoft.com/office/drawing/2014/main" id="{A663E244-080D-40C8-8CD9-F4F95B3C06E7}"/>
              </a:ext>
            </a:extLst>
          </p:cNvPr>
          <p:cNvSpPr>
            <a:spLocks noChangeArrowheads="1"/>
          </p:cNvSpPr>
          <p:nvPr/>
        </p:nvSpPr>
        <p:spPr bwMode="auto">
          <a:xfrm rot="5400000">
            <a:off x="-197272" y="3398163"/>
            <a:ext cx="2355915" cy="939051"/>
          </a:xfrm>
          <a:prstGeom prst="rect">
            <a:avLst/>
          </a:prstGeom>
          <a:solidFill>
            <a:srgbClr val="C00000"/>
          </a:solidFill>
          <a:ln>
            <a:noFill/>
          </a:ln>
          <a:effectLst/>
        </p:spPr>
        <p:txBody>
          <a:bodyPr wrap="none" anchor="ctr"/>
          <a:lstStyle/>
          <a:p>
            <a:pPr defTabSz="914377"/>
            <a:endParaRPr lang="en-GB">
              <a:solidFill>
                <a:prstClr val="black"/>
              </a:solidFill>
              <a:latin typeface="Calibri" panose="020F0502020204030204"/>
            </a:endParaRPr>
          </a:p>
        </p:txBody>
      </p:sp>
      <p:sp>
        <p:nvSpPr>
          <p:cNvPr id="23" name="Rectangle 22">
            <a:extLst>
              <a:ext uri="{FF2B5EF4-FFF2-40B4-BE49-F238E27FC236}">
                <a16:creationId xmlns:a16="http://schemas.microsoft.com/office/drawing/2014/main" id="{241A9106-18B5-40EF-B6FA-5160F5C5A448}"/>
              </a:ext>
            </a:extLst>
          </p:cNvPr>
          <p:cNvSpPr>
            <a:spLocks noChangeArrowheads="1"/>
          </p:cNvSpPr>
          <p:nvPr/>
        </p:nvSpPr>
        <p:spPr bwMode="auto">
          <a:xfrm rot="5400000">
            <a:off x="-197270" y="3398164"/>
            <a:ext cx="2355915" cy="93905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endParaRPr lang="en-GB">
              <a:solidFill>
                <a:prstClr val="black"/>
              </a:solidFill>
              <a:latin typeface="Calibri" panose="020F0502020204030204"/>
            </a:endParaRPr>
          </a:p>
        </p:txBody>
      </p:sp>
      <p:sp>
        <p:nvSpPr>
          <p:cNvPr id="24" name="Text Box 5">
            <a:extLst>
              <a:ext uri="{FF2B5EF4-FFF2-40B4-BE49-F238E27FC236}">
                <a16:creationId xmlns:a16="http://schemas.microsoft.com/office/drawing/2014/main" id="{49B3C8C1-0B14-41BA-96F1-E5880EF7056E}"/>
              </a:ext>
            </a:extLst>
          </p:cNvPr>
          <p:cNvSpPr txBox="1">
            <a:spLocks noChangeArrowheads="1"/>
          </p:cNvSpPr>
          <p:nvPr/>
        </p:nvSpPr>
        <p:spPr bwMode="auto">
          <a:xfrm>
            <a:off x="94791" y="5260134"/>
            <a:ext cx="18503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77" eaLnBrk="1" hangingPunct="1"/>
            <a:r>
              <a:rPr lang="en-GB" sz="4800" dirty="0">
                <a:solidFill>
                  <a:srgbClr val="C00000"/>
                </a:solidFill>
              </a:rPr>
              <a:t>STOP</a:t>
            </a:r>
          </a:p>
        </p:txBody>
      </p:sp>
      <p:sp>
        <p:nvSpPr>
          <p:cNvPr id="25" name="TextBox 24">
            <a:extLst>
              <a:ext uri="{FF2B5EF4-FFF2-40B4-BE49-F238E27FC236}">
                <a16:creationId xmlns:a16="http://schemas.microsoft.com/office/drawing/2014/main" id="{316736AF-EF0A-4689-8875-F7EDCFCEBB66}"/>
              </a:ext>
            </a:extLst>
          </p:cNvPr>
          <p:cNvSpPr txBox="1"/>
          <p:nvPr/>
        </p:nvSpPr>
        <p:spPr>
          <a:xfrm>
            <a:off x="94791" y="2029634"/>
            <a:ext cx="1854795" cy="523220"/>
          </a:xfrm>
          <a:prstGeom prst="rect">
            <a:avLst/>
          </a:prstGeom>
          <a:noFill/>
        </p:spPr>
        <p:txBody>
          <a:bodyPr wrap="square" rtlCol="0">
            <a:spAutoFit/>
          </a:bodyPr>
          <a:lstStyle/>
          <a:p>
            <a:pPr defTabSz="914377"/>
            <a:r>
              <a:rPr lang="en-GB" sz="2800" b="1" u="sng" dirty="0">
                <a:solidFill>
                  <a:prstClr val="black"/>
                </a:solidFill>
                <a:latin typeface="Calibri" panose="020F0502020204030204"/>
              </a:rPr>
              <a:t>5 minutes!</a:t>
            </a:r>
          </a:p>
        </p:txBody>
      </p:sp>
      <p:sp>
        <p:nvSpPr>
          <p:cNvPr id="10" name="Date Placeholder 9">
            <a:extLst>
              <a:ext uri="{FF2B5EF4-FFF2-40B4-BE49-F238E27FC236}">
                <a16:creationId xmlns:a16="http://schemas.microsoft.com/office/drawing/2014/main" id="{E1936398-B14C-45B1-8E01-99EE81FB9EBC}"/>
              </a:ext>
            </a:extLst>
          </p:cNvPr>
          <p:cNvSpPr>
            <a:spLocks noGrp="1"/>
          </p:cNvSpPr>
          <p:nvPr>
            <p:ph type="dt" sz="half" idx="10"/>
          </p:nvPr>
        </p:nvSpPr>
        <p:spPr/>
        <p:txBody>
          <a:bodyPr/>
          <a:lstStyle/>
          <a:p>
            <a:fld id="{204AE5F6-5748-4F07-9628-6F3A9CA49B3D}" type="datetime2">
              <a:rPr lang="en-US" smtClean="0"/>
              <a:t>Wednesday, September 30, 2020</a:t>
            </a:fld>
            <a:endParaRPr lang="en-GB"/>
          </a:p>
        </p:txBody>
      </p:sp>
    </p:spTree>
    <p:extLst>
      <p:ext uri="{BB962C8B-B14F-4D97-AF65-F5344CB8AC3E}">
        <p14:creationId xmlns:p14="http://schemas.microsoft.com/office/powerpoint/2010/main" val="336493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000"/>
                                        <p:tgtEl>
                                          <p:spTgt spid="22"/>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How does Shakespeare present love in Romeo and Juliet? </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Look back in your booklets and consider all of examples that Shakespeare has included of love. </a:t>
            </a:r>
          </a:p>
          <a:p>
            <a:endParaRPr lang="en-GB" dirty="0"/>
          </a:p>
          <a:p>
            <a:r>
              <a:rPr lang="en-GB" dirty="0" smtClean="0"/>
              <a:t>Shakespeare presents love as… </a:t>
            </a:r>
          </a:p>
          <a:p>
            <a:endParaRPr lang="en-GB" dirty="0"/>
          </a:p>
          <a:p>
            <a:pPr marL="0" indent="0">
              <a:buNone/>
            </a:pPr>
            <a:r>
              <a:rPr lang="en-GB" dirty="0" smtClean="0"/>
              <a:t>He also presents love as…</a:t>
            </a:r>
            <a:endParaRPr lang="en-GB" dirty="0"/>
          </a:p>
        </p:txBody>
      </p:sp>
      <p:sp>
        <p:nvSpPr>
          <p:cNvPr id="5" name="AutoShape 1" descr="https://previews.dropbox.com/p/pdf_img/AA7n3gNYi2ukO6HsafifwYGhF7YkPxdvKfb6mPy1LSj1GQIrB8AGKN11ANLKwVSCo5jE-sDFz2TDrOUvtZpdHgKK_WVtvtv2UYVQbpZM_0tQTwsdorUpUfVY_8DFq-0vasVezvS_zmyXCMfpgX9_hwjq_eUuqk8EP2EfffagrhPYiFIjKCmMssSV8Hv5_r-iT0EgsRkwxAwlCKbCKjTLkPooz8er8eDb8Y5nkRO23mfzuk5cEnaNGCGrEA3Fd3FjR04sz-tQx5OU1OmCtSamkcv1wMJILGkoIscXUH7kkEdhBltye0xnTW3S7l06rZy_PSiwYc3o0S8GeYXoaHlUusjZ/p.png?page=0&amp;scale_percent=0"/>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6046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 y="182245"/>
            <a:ext cx="11750040" cy="1325563"/>
          </a:xfrm>
        </p:spPr>
        <p:txBody>
          <a:bodyPr>
            <a:normAutofit/>
          </a:bodyPr>
          <a:lstStyle/>
          <a:p>
            <a:r>
              <a:rPr lang="en-GB" sz="3600" dirty="0" smtClean="0">
                <a:solidFill>
                  <a:srgbClr val="FF0000"/>
                </a:solidFill>
              </a:rPr>
              <a:t>How does Shakespeare present love in Romeo and Juliet? </a:t>
            </a:r>
            <a:endParaRPr lang="en-GB" sz="3600" dirty="0">
              <a:solidFill>
                <a:srgbClr val="FF0000"/>
              </a:solidFill>
            </a:endParaRPr>
          </a:p>
        </p:txBody>
      </p:sp>
      <p:sp>
        <p:nvSpPr>
          <p:cNvPr id="3" name="Content Placeholder 2"/>
          <p:cNvSpPr>
            <a:spLocks noGrp="1"/>
          </p:cNvSpPr>
          <p:nvPr>
            <p:ph idx="1"/>
          </p:nvPr>
        </p:nvSpPr>
        <p:spPr/>
        <p:txBody>
          <a:bodyPr/>
          <a:lstStyle/>
          <a:p>
            <a:r>
              <a:rPr lang="en-GB" dirty="0" smtClean="0"/>
              <a:t>Shakespeare presents love as… </a:t>
            </a:r>
          </a:p>
          <a:p>
            <a:r>
              <a:rPr lang="en-GB" dirty="0" smtClean="0"/>
              <a:t>This is displayed through… </a:t>
            </a:r>
          </a:p>
          <a:p>
            <a:r>
              <a:rPr lang="en-GB" dirty="0" smtClean="0"/>
              <a:t>The (insert technique) conveys…</a:t>
            </a:r>
          </a:p>
          <a:p>
            <a:r>
              <a:rPr lang="en-GB" dirty="0" smtClean="0"/>
              <a:t>The word … implies</a:t>
            </a:r>
          </a:p>
          <a:p>
            <a:endParaRPr lang="en-GB" dirty="0" smtClean="0"/>
          </a:p>
          <a:p>
            <a:r>
              <a:rPr lang="en-GB" dirty="0" smtClean="0"/>
              <a:t>He also presents love as…</a:t>
            </a:r>
          </a:p>
          <a:p>
            <a:endParaRPr lang="en-GB" dirty="0"/>
          </a:p>
        </p:txBody>
      </p:sp>
    </p:spTree>
    <p:extLst>
      <p:ext uri="{BB962C8B-B14F-4D97-AF65-F5344CB8AC3E}">
        <p14:creationId xmlns:p14="http://schemas.microsoft.com/office/powerpoint/2010/main" val="3363693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0865" y="2760836"/>
            <a:ext cx="1011127" cy="97147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2626" y="1693676"/>
            <a:ext cx="918863" cy="9960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1308" y="3810597"/>
            <a:ext cx="981051" cy="98105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458036" y="189686"/>
            <a:ext cx="6400800" cy="892399"/>
          </a:xfrm>
          <a:solidFill>
            <a:schemeClr val="accent5">
              <a:lumMod val="20000"/>
              <a:lumOff val="80000"/>
            </a:schemeClr>
          </a:solidFill>
          <a:ln w="28575">
            <a:solidFill>
              <a:schemeClr val="accent5"/>
            </a:solidFill>
          </a:ln>
        </p:spPr>
        <p:txBody>
          <a:bodyPr>
            <a:normAutofit fontScale="85000" lnSpcReduction="20000"/>
          </a:bodyPr>
          <a:lstStyle/>
          <a:p>
            <a:r>
              <a:rPr lang="en-GB" sz="8000" b="1" dirty="0">
                <a:solidFill>
                  <a:schemeClr val="accent4">
                    <a:lumMod val="75000"/>
                  </a:schemeClr>
                </a:solidFill>
              </a:rPr>
              <a:t>English</a:t>
            </a:r>
            <a:r>
              <a:rPr lang="en-GB" sz="8000" b="1" dirty="0"/>
              <a:t> </a:t>
            </a:r>
            <a:r>
              <a:rPr lang="en-GB" sz="80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2175963" y="-11511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en-GB">
              <a:solidFill>
                <a:prstClr val="black"/>
              </a:solidFill>
              <a:latin typeface="Calibri" panose="020F0502020204030204"/>
            </a:endParaRPr>
          </a:p>
        </p:txBody>
      </p:sp>
      <p:pic>
        <p:nvPicPr>
          <p:cNvPr id="1031" name="Picture 7"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5725" y="-160348"/>
            <a:ext cx="2127915" cy="17732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6706" y="4799330"/>
            <a:ext cx="1109564" cy="11095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75896" y="1730039"/>
            <a:ext cx="951657" cy="923330"/>
          </a:xfrm>
          <a:prstGeom prst="rect">
            <a:avLst/>
          </a:prstGeom>
          <a:noFill/>
        </p:spPr>
        <p:txBody>
          <a:bodyPr wrap="square" rtlCol="0">
            <a:spAutoFit/>
          </a:bodyPr>
          <a:lstStyle/>
          <a:p>
            <a:pPr defTabSz="914377"/>
            <a:r>
              <a:rPr lang="en-GB" sz="5400" b="1" dirty="0">
                <a:ln w="25400">
                  <a:solidFill>
                    <a:srgbClr val="70AD47">
                      <a:lumMod val="60000"/>
                      <a:lumOff val="40000"/>
                    </a:srgbClr>
                  </a:solidFill>
                </a:ln>
                <a:solidFill>
                  <a:prstClr val="black"/>
                </a:solidFill>
                <a:latin typeface="Calibri" panose="020F0502020204030204"/>
              </a:rPr>
              <a:t>1</a:t>
            </a:r>
          </a:p>
        </p:txBody>
      </p:sp>
      <p:pic>
        <p:nvPicPr>
          <p:cNvPr id="1037" name="Picture 13" descr="Image result for fruit no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0931" y="5728300"/>
            <a:ext cx="780701" cy="10461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12080" y="2731053"/>
            <a:ext cx="1132891" cy="923330"/>
          </a:xfrm>
          <a:prstGeom prst="rect">
            <a:avLst/>
          </a:prstGeom>
          <a:noFill/>
          <a:ln w="25400">
            <a:noFill/>
          </a:ln>
        </p:spPr>
        <p:txBody>
          <a:bodyPr wrap="square" rtlCol="0">
            <a:spAutoFit/>
          </a:bodyPr>
          <a:lstStyle/>
          <a:p>
            <a:pPr defTabSz="914377"/>
            <a:r>
              <a:rPr lang="en-GB" sz="5400" b="1" dirty="0">
                <a:ln w="25400">
                  <a:solidFill>
                    <a:srgbClr val="70AD47">
                      <a:lumMod val="50000"/>
                    </a:srgbClr>
                  </a:solidFill>
                </a:ln>
                <a:solidFill>
                  <a:srgbClr val="70AD47">
                    <a:lumMod val="60000"/>
                    <a:lumOff val="40000"/>
                  </a:srgbClr>
                </a:solidFill>
                <a:latin typeface="Calibri" panose="020F0502020204030204"/>
              </a:rPr>
              <a:t>2</a:t>
            </a:r>
          </a:p>
        </p:txBody>
      </p:sp>
      <p:sp>
        <p:nvSpPr>
          <p:cNvPr id="7" name="TextBox 6"/>
          <p:cNvSpPr txBox="1"/>
          <p:nvPr/>
        </p:nvSpPr>
        <p:spPr>
          <a:xfrm>
            <a:off x="2368979" y="3853967"/>
            <a:ext cx="765487" cy="923330"/>
          </a:xfrm>
          <a:prstGeom prst="rect">
            <a:avLst/>
          </a:prstGeom>
          <a:noFill/>
        </p:spPr>
        <p:txBody>
          <a:bodyPr wrap="square" rtlCol="0">
            <a:spAutoFit/>
          </a:bodyPr>
          <a:lstStyle/>
          <a:p>
            <a:pPr defTabSz="914377"/>
            <a:r>
              <a:rPr lang="en-GB" sz="5400" b="1" dirty="0">
                <a:ln w="25400">
                  <a:solidFill>
                    <a:srgbClr val="ED7D31">
                      <a:lumMod val="60000"/>
                      <a:lumOff val="40000"/>
                    </a:srgbClr>
                  </a:solidFill>
                </a:ln>
                <a:solidFill>
                  <a:prstClr val="black"/>
                </a:solidFill>
                <a:latin typeface="Calibri" panose="020F0502020204030204"/>
              </a:rPr>
              <a:t>3</a:t>
            </a:r>
          </a:p>
        </p:txBody>
      </p:sp>
      <p:sp>
        <p:nvSpPr>
          <p:cNvPr id="8" name="TextBox 7"/>
          <p:cNvSpPr txBox="1"/>
          <p:nvPr/>
        </p:nvSpPr>
        <p:spPr>
          <a:xfrm>
            <a:off x="2702173" y="4866768"/>
            <a:ext cx="1728192" cy="923330"/>
          </a:xfrm>
          <a:prstGeom prst="rect">
            <a:avLst/>
          </a:prstGeom>
          <a:noFill/>
        </p:spPr>
        <p:txBody>
          <a:bodyPr wrap="square" rtlCol="0">
            <a:spAutoFit/>
          </a:bodyPr>
          <a:lstStyle/>
          <a:p>
            <a:pPr defTabSz="914377"/>
            <a:r>
              <a:rPr lang="en-GB" sz="5400" b="1" dirty="0">
                <a:ln w="25400">
                  <a:solidFill>
                    <a:srgbClr val="ED7D31">
                      <a:lumMod val="75000"/>
                    </a:srgbClr>
                  </a:solidFill>
                </a:ln>
                <a:solidFill>
                  <a:prstClr val="black"/>
                </a:solidFill>
                <a:latin typeface="Calibri" panose="020F0502020204030204"/>
              </a:rPr>
              <a:t>4</a:t>
            </a:r>
          </a:p>
        </p:txBody>
      </p:sp>
      <p:sp>
        <p:nvSpPr>
          <p:cNvPr id="9" name="TextBox 8"/>
          <p:cNvSpPr txBox="1"/>
          <p:nvPr/>
        </p:nvSpPr>
        <p:spPr>
          <a:xfrm>
            <a:off x="2289631" y="5861943"/>
            <a:ext cx="1187432" cy="923330"/>
          </a:xfrm>
          <a:prstGeom prst="rect">
            <a:avLst/>
          </a:prstGeom>
          <a:noFill/>
        </p:spPr>
        <p:txBody>
          <a:bodyPr wrap="square" rtlCol="0">
            <a:spAutoFit/>
          </a:bodyPr>
          <a:lstStyle/>
          <a:p>
            <a:pPr defTabSz="914377"/>
            <a:r>
              <a:rPr lang="en-GB" sz="5400" b="1" dirty="0">
                <a:ln w="25400">
                  <a:solidFill>
                    <a:srgbClr val="ED7D31">
                      <a:lumMod val="60000"/>
                      <a:lumOff val="40000"/>
                    </a:srgbClr>
                  </a:solidFill>
                </a:ln>
                <a:solidFill>
                  <a:prstClr val="black"/>
                </a:solidFill>
                <a:latin typeface="Calibri" panose="020F0502020204030204"/>
              </a:rPr>
              <a:t>5</a:t>
            </a:r>
          </a:p>
        </p:txBody>
      </p:sp>
      <p:sp>
        <p:nvSpPr>
          <p:cNvPr id="12" name="TextBox 11"/>
          <p:cNvSpPr txBox="1"/>
          <p:nvPr/>
        </p:nvSpPr>
        <p:spPr>
          <a:xfrm>
            <a:off x="3238679" y="1876373"/>
            <a:ext cx="7593616" cy="830997"/>
          </a:xfrm>
          <a:prstGeom prst="rect">
            <a:avLst/>
          </a:prstGeom>
          <a:noFill/>
          <a:ln w="28575">
            <a:solidFill>
              <a:srgbClr val="92D050"/>
            </a:solidFill>
          </a:ln>
        </p:spPr>
        <p:txBody>
          <a:bodyPr wrap="square" rtlCol="0">
            <a:spAutoFit/>
          </a:bodyPr>
          <a:lstStyle/>
          <a:p>
            <a:pPr defTabSz="914377"/>
            <a:r>
              <a:rPr lang="en-GB" sz="2400" dirty="0">
                <a:solidFill>
                  <a:prstClr val="black"/>
                </a:solidFill>
                <a:latin typeface="Calibri" panose="020F0502020204030204"/>
              </a:rPr>
              <a:t>Write down a word you associate with the noun </a:t>
            </a:r>
            <a:r>
              <a:rPr lang="en-GB" sz="2400" i="1" dirty="0">
                <a:solidFill>
                  <a:prstClr val="black"/>
                </a:solidFill>
                <a:latin typeface="Calibri" panose="020F0502020204030204"/>
              </a:rPr>
              <a:t>chemical, </a:t>
            </a:r>
            <a:r>
              <a:rPr lang="en-GB" sz="2400" dirty="0">
                <a:solidFill>
                  <a:prstClr val="black"/>
                </a:solidFill>
                <a:latin typeface="Calibri" panose="020F0502020204030204"/>
              </a:rPr>
              <a:t>or a synonym.</a:t>
            </a:r>
          </a:p>
        </p:txBody>
      </p:sp>
      <p:sp>
        <p:nvSpPr>
          <p:cNvPr id="13" name="TextBox 12"/>
          <p:cNvSpPr txBox="1"/>
          <p:nvPr/>
        </p:nvSpPr>
        <p:spPr>
          <a:xfrm>
            <a:off x="3468499" y="2834826"/>
            <a:ext cx="7363797" cy="830997"/>
          </a:xfrm>
          <a:prstGeom prst="rect">
            <a:avLst/>
          </a:prstGeom>
          <a:noFill/>
          <a:ln w="28575">
            <a:solidFill>
              <a:schemeClr val="accent6">
                <a:lumMod val="50000"/>
              </a:schemeClr>
            </a:solidFill>
          </a:ln>
        </p:spPr>
        <p:txBody>
          <a:bodyPr wrap="square" rtlCol="0">
            <a:spAutoFit/>
          </a:bodyPr>
          <a:lstStyle/>
          <a:p>
            <a:pPr defTabSz="914377"/>
            <a:r>
              <a:rPr lang="en-GB" sz="2400" dirty="0">
                <a:solidFill>
                  <a:prstClr val="black"/>
                </a:solidFill>
                <a:latin typeface="Calibri" panose="020F0502020204030204"/>
              </a:rPr>
              <a:t>In Act 2 Scene 4, what two things did Benvolio discover at Montague’s home?</a:t>
            </a:r>
          </a:p>
        </p:txBody>
      </p:sp>
      <p:sp>
        <p:nvSpPr>
          <p:cNvPr id="14" name="TextBox 13"/>
          <p:cNvSpPr txBox="1"/>
          <p:nvPr/>
        </p:nvSpPr>
        <p:spPr>
          <a:xfrm>
            <a:off x="3382136" y="4026065"/>
            <a:ext cx="7593616" cy="461665"/>
          </a:xfrm>
          <a:prstGeom prst="rect">
            <a:avLst/>
          </a:prstGeom>
          <a:noFill/>
          <a:ln w="28575">
            <a:solidFill>
              <a:schemeClr val="accent2">
                <a:lumMod val="75000"/>
              </a:schemeClr>
            </a:solidFill>
          </a:ln>
        </p:spPr>
        <p:txBody>
          <a:bodyPr wrap="square" rtlCol="0">
            <a:spAutoFit/>
          </a:bodyPr>
          <a:lstStyle/>
          <a:p>
            <a:pPr defTabSz="914377"/>
            <a:r>
              <a:rPr lang="en-GB" sz="2400" dirty="0">
                <a:solidFill>
                  <a:prstClr val="black"/>
                </a:solidFill>
                <a:latin typeface="Calibri" panose="020F0502020204030204"/>
              </a:rPr>
              <a:t>What does Mercutio say about Tybalt?</a:t>
            </a:r>
          </a:p>
        </p:txBody>
      </p:sp>
      <p:sp>
        <p:nvSpPr>
          <p:cNvPr id="15" name="TextBox 14"/>
          <p:cNvSpPr txBox="1"/>
          <p:nvPr/>
        </p:nvSpPr>
        <p:spPr>
          <a:xfrm>
            <a:off x="3566270" y="4919158"/>
            <a:ext cx="7087325" cy="830997"/>
          </a:xfrm>
          <a:prstGeom prst="rect">
            <a:avLst/>
          </a:prstGeom>
          <a:noFill/>
          <a:ln w="28575">
            <a:solidFill>
              <a:srgbClr val="B93A17"/>
            </a:solidFill>
          </a:ln>
        </p:spPr>
        <p:txBody>
          <a:bodyPr wrap="square" rtlCol="0">
            <a:spAutoFit/>
          </a:bodyPr>
          <a:lstStyle/>
          <a:p>
            <a:pPr defTabSz="914377"/>
            <a:r>
              <a:rPr lang="en-GB" sz="2400" b="1" dirty="0">
                <a:solidFill>
                  <a:prstClr val="black"/>
                </a:solidFill>
                <a:latin typeface="Calibri" panose="020F0502020204030204"/>
              </a:rPr>
              <a:t>Where does the semi-colon go?</a:t>
            </a:r>
          </a:p>
          <a:p>
            <a:pPr defTabSz="914377"/>
            <a:r>
              <a:rPr lang="en-GB" sz="2400" dirty="0">
                <a:solidFill>
                  <a:prstClr val="black"/>
                </a:solidFill>
                <a:latin typeface="Calibri" panose="020F0502020204030204"/>
              </a:rPr>
              <a:t>Tybalt is a Capulet he loathes the Montagues.	</a:t>
            </a:r>
          </a:p>
        </p:txBody>
      </p:sp>
      <p:sp>
        <p:nvSpPr>
          <p:cNvPr id="16" name="TextBox 15"/>
          <p:cNvSpPr txBox="1"/>
          <p:nvPr/>
        </p:nvSpPr>
        <p:spPr>
          <a:xfrm>
            <a:off x="3437245" y="5978097"/>
            <a:ext cx="7395051" cy="461665"/>
          </a:xfrm>
          <a:prstGeom prst="rect">
            <a:avLst/>
          </a:prstGeom>
          <a:noFill/>
          <a:ln w="28575">
            <a:solidFill>
              <a:srgbClr val="C00000"/>
            </a:solidFill>
          </a:ln>
        </p:spPr>
        <p:txBody>
          <a:bodyPr wrap="square" rtlCol="0">
            <a:spAutoFit/>
          </a:bodyPr>
          <a:lstStyle/>
          <a:p>
            <a:pPr defTabSz="914377"/>
            <a:r>
              <a:rPr lang="en-GB" sz="2400" b="1" dirty="0">
                <a:solidFill>
                  <a:prstClr val="black"/>
                </a:solidFill>
                <a:latin typeface="Calibri" panose="020F0502020204030204"/>
              </a:rPr>
              <a:t>Define the use of a colon.</a:t>
            </a:r>
          </a:p>
        </p:txBody>
      </p:sp>
      <p:sp>
        <p:nvSpPr>
          <p:cNvPr id="2" name="TextBox 1"/>
          <p:cNvSpPr txBox="1"/>
          <p:nvPr/>
        </p:nvSpPr>
        <p:spPr>
          <a:xfrm>
            <a:off x="71682" y="142004"/>
            <a:ext cx="1894045" cy="707886"/>
          </a:xfrm>
          <a:prstGeom prst="rect">
            <a:avLst/>
          </a:prstGeom>
          <a:noFill/>
        </p:spPr>
        <p:txBody>
          <a:bodyPr wrap="none" rtlCol="0">
            <a:spAutoFit/>
          </a:bodyPr>
          <a:lstStyle/>
          <a:p>
            <a:pPr defTabSz="914377"/>
            <a:r>
              <a:rPr lang="en-GB" sz="4000" b="1" dirty="0">
                <a:solidFill>
                  <a:srgbClr val="FF0000"/>
                </a:solidFill>
                <a:latin typeface="Calibri" panose="020F0502020204030204"/>
              </a:rPr>
              <a:t>Do Now</a:t>
            </a:r>
          </a:p>
        </p:txBody>
      </p:sp>
      <p:sp>
        <p:nvSpPr>
          <p:cNvPr id="22" name="Rectangle 21">
            <a:extLst>
              <a:ext uri="{FF2B5EF4-FFF2-40B4-BE49-F238E27FC236}">
                <a16:creationId xmlns:a16="http://schemas.microsoft.com/office/drawing/2014/main" id="{A663E244-080D-40C8-8CD9-F4F95B3C06E7}"/>
              </a:ext>
            </a:extLst>
          </p:cNvPr>
          <p:cNvSpPr>
            <a:spLocks noChangeArrowheads="1"/>
          </p:cNvSpPr>
          <p:nvPr/>
        </p:nvSpPr>
        <p:spPr bwMode="auto">
          <a:xfrm rot="5400000">
            <a:off x="-197272" y="3398163"/>
            <a:ext cx="2355915" cy="939051"/>
          </a:xfrm>
          <a:prstGeom prst="rect">
            <a:avLst/>
          </a:prstGeom>
          <a:solidFill>
            <a:srgbClr val="C00000"/>
          </a:solidFill>
          <a:ln>
            <a:noFill/>
          </a:ln>
          <a:effectLst/>
        </p:spPr>
        <p:txBody>
          <a:bodyPr wrap="none" anchor="ctr"/>
          <a:lstStyle/>
          <a:p>
            <a:pPr defTabSz="914377"/>
            <a:endParaRPr lang="en-GB">
              <a:solidFill>
                <a:prstClr val="black"/>
              </a:solidFill>
              <a:latin typeface="Calibri" panose="020F0502020204030204"/>
            </a:endParaRPr>
          </a:p>
        </p:txBody>
      </p:sp>
      <p:sp>
        <p:nvSpPr>
          <p:cNvPr id="23" name="Rectangle 22">
            <a:extLst>
              <a:ext uri="{FF2B5EF4-FFF2-40B4-BE49-F238E27FC236}">
                <a16:creationId xmlns:a16="http://schemas.microsoft.com/office/drawing/2014/main" id="{241A9106-18B5-40EF-B6FA-5160F5C5A448}"/>
              </a:ext>
            </a:extLst>
          </p:cNvPr>
          <p:cNvSpPr>
            <a:spLocks noChangeArrowheads="1"/>
          </p:cNvSpPr>
          <p:nvPr/>
        </p:nvSpPr>
        <p:spPr bwMode="auto">
          <a:xfrm rot="5400000">
            <a:off x="-197270" y="3398164"/>
            <a:ext cx="2355915" cy="93905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endParaRPr lang="en-GB">
              <a:solidFill>
                <a:prstClr val="black"/>
              </a:solidFill>
              <a:latin typeface="Calibri" panose="020F0502020204030204"/>
            </a:endParaRPr>
          </a:p>
        </p:txBody>
      </p:sp>
      <p:sp>
        <p:nvSpPr>
          <p:cNvPr id="24" name="Text Box 5">
            <a:extLst>
              <a:ext uri="{FF2B5EF4-FFF2-40B4-BE49-F238E27FC236}">
                <a16:creationId xmlns:a16="http://schemas.microsoft.com/office/drawing/2014/main" id="{49B3C8C1-0B14-41BA-96F1-E5880EF7056E}"/>
              </a:ext>
            </a:extLst>
          </p:cNvPr>
          <p:cNvSpPr txBox="1">
            <a:spLocks noChangeArrowheads="1"/>
          </p:cNvSpPr>
          <p:nvPr/>
        </p:nvSpPr>
        <p:spPr bwMode="auto">
          <a:xfrm>
            <a:off x="94791" y="5260134"/>
            <a:ext cx="18503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77" eaLnBrk="1" hangingPunct="1"/>
            <a:r>
              <a:rPr lang="en-GB" sz="4800" dirty="0">
                <a:solidFill>
                  <a:srgbClr val="C00000"/>
                </a:solidFill>
              </a:rPr>
              <a:t>STOP</a:t>
            </a:r>
          </a:p>
        </p:txBody>
      </p:sp>
      <p:sp>
        <p:nvSpPr>
          <p:cNvPr id="25" name="TextBox 24">
            <a:extLst>
              <a:ext uri="{FF2B5EF4-FFF2-40B4-BE49-F238E27FC236}">
                <a16:creationId xmlns:a16="http://schemas.microsoft.com/office/drawing/2014/main" id="{316736AF-EF0A-4689-8875-F7EDCFCEBB66}"/>
              </a:ext>
            </a:extLst>
          </p:cNvPr>
          <p:cNvSpPr txBox="1"/>
          <p:nvPr/>
        </p:nvSpPr>
        <p:spPr>
          <a:xfrm>
            <a:off x="94791" y="2029634"/>
            <a:ext cx="1854795" cy="523220"/>
          </a:xfrm>
          <a:prstGeom prst="rect">
            <a:avLst/>
          </a:prstGeom>
          <a:noFill/>
        </p:spPr>
        <p:txBody>
          <a:bodyPr wrap="square" rtlCol="0">
            <a:spAutoFit/>
          </a:bodyPr>
          <a:lstStyle/>
          <a:p>
            <a:pPr defTabSz="914377"/>
            <a:r>
              <a:rPr lang="en-GB" sz="2800" b="1" u="sng" dirty="0">
                <a:solidFill>
                  <a:prstClr val="black"/>
                </a:solidFill>
                <a:latin typeface="Calibri" panose="020F0502020204030204"/>
              </a:rPr>
              <a:t>5 minutes!</a:t>
            </a:r>
          </a:p>
        </p:txBody>
      </p:sp>
      <p:sp>
        <p:nvSpPr>
          <p:cNvPr id="10" name="Date Placeholder 9">
            <a:extLst>
              <a:ext uri="{FF2B5EF4-FFF2-40B4-BE49-F238E27FC236}">
                <a16:creationId xmlns:a16="http://schemas.microsoft.com/office/drawing/2014/main" id="{0F03A99A-7C17-4A33-B403-931969F68AB9}"/>
              </a:ext>
            </a:extLst>
          </p:cNvPr>
          <p:cNvSpPr>
            <a:spLocks noGrp="1"/>
          </p:cNvSpPr>
          <p:nvPr>
            <p:ph type="dt" sz="half" idx="10"/>
          </p:nvPr>
        </p:nvSpPr>
        <p:spPr/>
        <p:txBody>
          <a:bodyPr/>
          <a:lstStyle/>
          <a:p>
            <a:fld id="{BDDB2CF6-FCA2-421E-AAC0-EFD95609FFED}" type="datetime2">
              <a:rPr lang="en-US" smtClean="0"/>
              <a:t>Wednesday, September 30, 2020</a:t>
            </a:fld>
            <a:endParaRPr lang="en-GB"/>
          </a:p>
        </p:txBody>
      </p:sp>
    </p:spTree>
    <p:extLst>
      <p:ext uri="{BB962C8B-B14F-4D97-AF65-F5344CB8AC3E}">
        <p14:creationId xmlns:p14="http://schemas.microsoft.com/office/powerpoint/2010/main" val="44048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000"/>
                                        <p:tgtEl>
                                          <p:spTgt spid="22"/>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What is the significance of the Friar at the beginning of the play?</a:t>
            </a:r>
            <a:endParaRPr lang="en-GB"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endParaRPr lang="en-GB" sz="4000" dirty="0" smtClean="0"/>
          </a:p>
          <a:p>
            <a:pPr marL="0" indent="0" algn="ctr">
              <a:buNone/>
            </a:pPr>
            <a:r>
              <a:rPr lang="en-GB" sz="3200" dirty="0" smtClean="0"/>
              <a:t>Look back through your booklets and consider how Friar Lawrence has </a:t>
            </a:r>
            <a:r>
              <a:rPr lang="en-GB" sz="3600" dirty="0" smtClean="0"/>
              <a:t>been</a:t>
            </a:r>
            <a:r>
              <a:rPr lang="en-GB" sz="3200" dirty="0" smtClean="0"/>
              <a:t> presented  in the play so far. </a:t>
            </a:r>
            <a:endParaRPr lang="en-GB" sz="3200" dirty="0"/>
          </a:p>
        </p:txBody>
      </p:sp>
    </p:spTree>
    <p:extLst>
      <p:ext uri="{BB962C8B-B14F-4D97-AF65-F5344CB8AC3E}">
        <p14:creationId xmlns:p14="http://schemas.microsoft.com/office/powerpoint/2010/main" val="4112586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How is the Friar presented at the beginning of the play?</a:t>
            </a:r>
            <a:endParaRPr lang="en-GB"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GB" sz="4000" dirty="0" smtClean="0"/>
              <a:t>The Friar is presented as… </a:t>
            </a:r>
          </a:p>
          <a:p>
            <a:pPr marL="0" indent="0">
              <a:buNone/>
            </a:pPr>
            <a:r>
              <a:rPr lang="en-GB" sz="4000" dirty="0" smtClean="0"/>
              <a:t>This is conveyed through… </a:t>
            </a:r>
          </a:p>
          <a:p>
            <a:pPr marL="0" indent="0">
              <a:buNone/>
            </a:pPr>
            <a:r>
              <a:rPr lang="en-GB" sz="4000" dirty="0" smtClean="0"/>
              <a:t>The (insert technique) demonstrates that… </a:t>
            </a:r>
          </a:p>
          <a:p>
            <a:pPr marL="0" indent="0">
              <a:buNone/>
            </a:pPr>
            <a:r>
              <a:rPr lang="en-GB" sz="4000" dirty="0" smtClean="0"/>
              <a:t>The use of the word … </a:t>
            </a:r>
          </a:p>
          <a:p>
            <a:pPr marL="0" indent="0">
              <a:buNone/>
            </a:pPr>
            <a:r>
              <a:rPr lang="en-GB" sz="4000" dirty="0" smtClean="0"/>
              <a:t>An Elizabethan audience would have considered the Friar to be… </a:t>
            </a:r>
            <a:endParaRPr lang="en-GB" sz="4000" dirty="0"/>
          </a:p>
        </p:txBody>
      </p:sp>
    </p:spTree>
    <p:extLst>
      <p:ext uri="{BB962C8B-B14F-4D97-AF65-F5344CB8AC3E}">
        <p14:creationId xmlns:p14="http://schemas.microsoft.com/office/powerpoint/2010/main" val="311629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0865" y="2760836"/>
            <a:ext cx="1011127" cy="97147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2626" y="1693676"/>
            <a:ext cx="918863" cy="9960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1308" y="3810597"/>
            <a:ext cx="981051" cy="98105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458036" y="189686"/>
            <a:ext cx="6400800" cy="892399"/>
          </a:xfrm>
          <a:solidFill>
            <a:schemeClr val="accent5">
              <a:lumMod val="20000"/>
              <a:lumOff val="80000"/>
            </a:schemeClr>
          </a:solidFill>
          <a:ln w="28575">
            <a:solidFill>
              <a:schemeClr val="accent5"/>
            </a:solidFill>
          </a:ln>
        </p:spPr>
        <p:txBody>
          <a:bodyPr>
            <a:normAutofit fontScale="85000" lnSpcReduction="20000"/>
          </a:bodyPr>
          <a:lstStyle/>
          <a:p>
            <a:r>
              <a:rPr lang="en-GB" sz="8000" b="1" dirty="0">
                <a:solidFill>
                  <a:schemeClr val="accent4">
                    <a:lumMod val="75000"/>
                  </a:schemeClr>
                </a:solidFill>
              </a:rPr>
              <a:t>English</a:t>
            </a:r>
            <a:r>
              <a:rPr lang="en-GB" sz="8000" b="1" dirty="0"/>
              <a:t> </a:t>
            </a:r>
            <a:r>
              <a:rPr lang="en-GB" sz="80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2175963" y="-11511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en-GB">
              <a:solidFill>
                <a:prstClr val="black"/>
              </a:solidFill>
              <a:latin typeface="Calibri" panose="020F0502020204030204"/>
            </a:endParaRPr>
          </a:p>
        </p:txBody>
      </p:sp>
      <p:pic>
        <p:nvPicPr>
          <p:cNvPr id="1031" name="Picture 7"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5725" y="-160348"/>
            <a:ext cx="2127915" cy="17732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6706" y="4799330"/>
            <a:ext cx="1109564" cy="11095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75896" y="1730039"/>
            <a:ext cx="951657" cy="923330"/>
          </a:xfrm>
          <a:prstGeom prst="rect">
            <a:avLst/>
          </a:prstGeom>
          <a:noFill/>
        </p:spPr>
        <p:txBody>
          <a:bodyPr wrap="square" rtlCol="0">
            <a:spAutoFit/>
          </a:bodyPr>
          <a:lstStyle/>
          <a:p>
            <a:pPr defTabSz="914377"/>
            <a:r>
              <a:rPr lang="en-GB" sz="5400" b="1" dirty="0">
                <a:ln w="25400">
                  <a:solidFill>
                    <a:srgbClr val="70AD47">
                      <a:lumMod val="60000"/>
                      <a:lumOff val="40000"/>
                    </a:srgbClr>
                  </a:solidFill>
                </a:ln>
                <a:solidFill>
                  <a:prstClr val="black"/>
                </a:solidFill>
                <a:latin typeface="Calibri" panose="020F0502020204030204"/>
              </a:rPr>
              <a:t>1</a:t>
            </a:r>
          </a:p>
        </p:txBody>
      </p:sp>
      <p:pic>
        <p:nvPicPr>
          <p:cNvPr id="1037" name="Picture 13" descr="Image result for fruit no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0931" y="5728300"/>
            <a:ext cx="780701" cy="10461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12080" y="2731053"/>
            <a:ext cx="1132891" cy="923330"/>
          </a:xfrm>
          <a:prstGeom prst="rect">
            <a:avLst/>
          </a:prstGeom>
          <a:noFill/>
          <a:ln w="25400">
            <a:noFill/>
          </a:ln>
        </p:spPr>
        <p:txBody>
          <a:bodyPr wrap="square" rtlCol="0">
            <a:spAutoFit/>
          </a:bodyPr>
          <a:lstStyle/>
          <a:p>
            <a:pPr defTabSz="914377"/>
            <a:r>
              <a:rPr lang="en-GB" sz="5400" b="1" dirty="0">
                <a:ln w="25400">
                  <a:solidFill>
                    <a:srgbClr val="70AD47">
                      <a:lumMod val="50000"/>
                    </a:srgbClr>
                  </a:solidFill>
                </a:ln>
                <a:solidFill>
                  <a:srgbClr val="70AD47">
                    <a:lumMod val="60000"/>
                    <a:lumOff val="40000"/>
                  </a:srgbClr>
                </a:solidFill>
                <a:latin typeface="Calibri" panose="020F0502020204030204"/>
              </a:rPr>
              <a:t>2</a:t>
            </a:r>
          </a:p>
        </p:txBody>
      </p:sp>
      <p:sp>
        <p:nvSpPr>
          <p:cNvPr id="7" name="TextBox 6"/>
          <p:cNvSpPr txBox="1"/>
          <p:nvPr/>
        </p:nvSpPr>
        <p:spPr>
          <a:xfrm>
            <a:off x="2368979" y="3853967"/>
            <a:ext cx="765487" cy="923330"/>
          </a:xfrm>
          <a:prstGeom prst="rect">
            <a:avLst/>
          </a:prstGeom>
          <a:noFill/>
        </p:spPr>
        <p:txBody>
          <a:bodyPr wrap="square" rtlCol="0">
            <a:spAutoFit/>
          </a:bodyPr>
          <a:lstStyle/>
          <a:p>
            <a:pPr defTabSz="914377"/>
            <a:r>
              <a:rPr lang="en-GB" sz="5400" b="1" dirty="0">
                <a:ln w="25400">
                  <a:solidFill>
                    <a:srgbClr val="ED7D31">
                      <a:lumMod val="60000"/>
                      <a:lumOff val="40000"/>
                    </a:srgbClr>
                  </a:solidFill>
                </a:ln>
                <a:solidFill>
                  <a:prstClr val="black"/>
                </a:solidFill>
                <a:latin typeface="Calibri" panose="020F0502020204030204"/>
              </a:rPr>
              <a:t>3</a:t>
            </a:r>
          </a:p>
        </p:txBody>
      </p:sp>
      <p:sp>
        <p:nvSpPr>
          <p:cNvPr id="8" name="TextBox 7"/>
          <p:cNvSpPr txBox="1"/>
          <p:nvPr/>
        </p:nvSpPr>
        <p:spPr>
          <a:xfrm>
            <a:off x="2702173" y="4866768"/>
            <a:ext cx="1728192" cy="923330"/>
          </a:xfrm>
          <a:prstGeom prst="rect">
            <a:avLst/>
          </a:prstGeom>
          <a:noFill/>
        </p:spPr>
        <p:txBody>
          <a:bodyPr wrap="square" rtlCol="0">
            <a:spAutoFit/>
          </a:bodyPr>
          <a:lstStyle/>
          <a:p>
            <a:pPr defTabSz="914377"/>
            <a:r>
              <a:rPr lang="en-GB" sz="5400" b="1" dirty="0">
                <a:ln w="25400">
                  <a:solidFill>
                    <a:srgbClr val="ED7D31">
                      <a:lumMod val="75000"/>
                    </a:srgbClr>
                  </a:solidFill>
                </a:ln>
                <a:solidFill>
                  <a:prstClr val="black"/>
                </a:solidFill>
                <a:latin typeface="Calibri" panose="020F0502020204030204"/>
              </a:rPr>
              <a:t>4</a:t>
            </a:r>
          </a:p>
        </p:txBody>
      </p:sp>
      <p:sp>
        <p:nvSpPr>
          <p:cNvPr id="9" name="TextBox 8"/>
          <p:cNvSpPr txBox="1"/>
          <p:nvPr/>
        </p:nvSpPr>
        <p:spPr>
          <a:xfrm>
            <a:off x="2289631" y="5861943"/>
            <a:ext cx="1187432" cy="923330"/>
          </a:xfrm>
          <a:prstGeom prst="rect">
            <a:avLst/>
          </a:prstGeom>
          <a:noFill/>
        </p:spPr>
        <p:txBody>
          <a:bodyPr wrap="square" rtlCol="0">
            <a:spAutoFit/>
          </a:bodyPr>
          <a:lstStyle/>
          <a:p>
            <a:pPr defTabSz="914377"/>
            <a:r>
              <a:rPr lang="en-GB" sz="5400" b="1" dirty="0">
                <a:ln w="25400">
                  <a:solidFill>
                    <a:srgbClr val="ED7D31">
                      <a:lumMod val="60000"/>
                      <a:lumOff val="40000"/>
                    </a:srgbClr>
                  </a:solidFill>
                </a:ln>
                <a:solidFill>
                  <a:prstClr val="black"/>
                </a:solidFill>
                <a:latin typeface="Calibri" panose="020F0502020204030204"/>
              </a:rPr>
              <a:t>5</a:t>
            </a:r>
          </a:p>
        </p:txBody>
      </p:sp>
      <p:sp>
        <p:nvSpPr>
          <p:cNvPr id="12" name="TextBox 11"/>
          <p:cNvSpPr txBox="1"/>
          <p:nvPr/>
        </p:nvSpPr>
        <p:spPr>
          <a:xfrm>
            <a:off x="3247244" y="2024043"/>
            <a:ext cx="7593616" cy="461665"/>
          </a:xfrm>
          <a:prstGeom prst="rect">
            <a:avLst/>
          </a:prstGeom>
          <a:noFill/>
          <a:ln w="28575">
            <a:solidFill>
              <a:srgbClr val="92D050"/>
            </a:solidFill>
          </a:ln>
        </p:spPr>
        <p:txBody>
          <a:bodyPr wrap="square" rtlCol="0">
            <a:spAutoFit/>
          </a:bodyPr>
          <a:lstStyle/>
          <a:p>
            <a:pPr defTabSz="914377"/>
            <a:r>
              <a:rPr lang="en-GB" sz="2400" dirty="0">
                <a:solidFill>
                  <a:prstClr val="black"/>
                </a:solidFill>
                <a:latin typeface="Calibri" panose="020F0502020204030204"/>
              </a:rPr>
              <a:t>How is the noun </a:t>
            </a:r>
            <a:r>
              <a:rPr lang="en-GB" sz="2400" i="1" dirty="0">
                <a:solidFill>
                  <a:prstClr val="black"/>
                </a:solidFill>
                <a:latin typeface="Calibri" panose="020F0502020204030204"/>
              </a:rPr>
              <a:t>chemical</a:t>
            </a:r>
            <a:r>
              <a:rPr lang="en-GB" sz="2400" dirty="0">
                <a:solidFill>
                  <a:prstClr val="black"/>
                </a:solidFill>
                <a:latin typeface="Calibri" panose="020F0502020204030204"/>
              </a:rPr>
              <a:t> linked with ‘Romeo and Juliet’?</a:t>
            </a:r>
          </a:p>
        </p:txBody>
      </p:sp>
      <p:sp>
        <p:nvSpPr>
          <p:cNvPr id="13" name="TextBox 12"/>
          <p:cNvSpPr txBox="1"/>
          <p:nvPr/>
        </p:nvSpPr>
        <p:spPr>
          <a:xfrm>
            <a:off x="3468499" y="2834826"/>
            <a:ext cx="7363797" cy="461665"/>
          </a:xfrm>
          <a:prstGeom prst="rect">
            <a:avLst/>
          </a:prstGeom>
          <a:noFill/>
          <a:ln w="28575">
            <a:solidFill>
              <a:schemeClr val="accent6">
                <a:lumMod val="50000"/>
              </a:schemeClr>
            </a:solidFill>
          </a:ln>
        </p:spPr>
        <p:txBody>
          <a:bodyPr wrap="square" rtlCol="0">
            <a:spAutoFit/>
          </a:bodyPr>
          <a:lstStyle/>
          <a:p>
            <a:pPr defTabSz="914377"/>
            <a:r>
              <a:rPr lang="en-GB" sz="2400" dirty="0">
                <a:solidFill>
                  <a:prstClr val="black"/>
                </a:solidFill>
                <a:latin typeface="Calibri" panose="020F0502020204030204"/>
              </a:rPr>
              <a:t>In Act 2 Scene 4, what does Romeo tell the Nurse?</a:t>
            </a:r>
          </a:p>
        </p:txBody>
      </p:sp>
      <p:sp>
        <p:nvSpPr>
          <p:cNvPr id="14" name="TextBox 13"/>
          <p:cNvSpPr txBox="1"/>
          <p:nvPr/>
        </p:nvSpPr>
        <p:spPr>
          <a:xfrm>
            <a:off x="3277927" y="3885625"/>
            <a:ext cx="7593616" cy="830997"/>
          </a:xfrm>
          <a:prstGeom prst="rect">
            <a:avLst/>
          </a:prstGeom>
          <a:noFill/>
          <a:ln w="28575">
            <a:solidFill>
              <a:schemeClr val="accent2">
                <a:lumMod val="75000"/>
              </a:schemeClr>
            </a:solidFill>
          </a:ln>
        </p:spPr>
        <p:txBody>
          <a:bodyPr wrap="square" rtlCol="0">
            <a:spAutoFit/>
          </a:bodyPr>
          <a:lstStyle/>
          <a:p>
            <a:pPr defTabSz="914377"/>
            <a:r>
              <a:rPr lang="en-GB" sz="2400" dirty="0">
                <a:solidFill>
                  <a:prstClr val="black"/>
                </a:solidFill>
                <a:latin typeface="Calibri" panose="020F0502020204030204"/>
              </a:rPr>
              <a:t>In Act 2 Scene 5, what is Juliet’s state of mind as she waits for the Nurse?</a:t>
            </a:r>
          </a:p>
        </p:txBody>
      </p:sp>
      <p:sp>
        <p:nvSpPr>
          <p:cNvPr id="15" name="TextBox 14"/>
          <p:cNvSpPr txBox="1"/>
          <p:nvPr/>
        </p:nvSpPr>
        <p:spPr>
          <a:xfrm>
            <a:off x="3644137" y="4812166"/>
            <a:ext cx="8072080" cy="1200329"/>
          </a:xfrm>
          <a:prstGeom prst="rect">
            <a:avLst/>
          </a:prstGeom>
          <a:noFill/>
          <a:ln w="28575">
            <a:solidFill>
              <a:srgbClr val="B93A17"/>
            </a:solidFill>
          </a:ln>
        </p:spPr>
        <p:txBody>
          <a:bodyPr wrap="square" rtlCol="0">
            <a:spAutoFit/>
          </a:bodyPr>
          <a:lstStyle/>
          <a:p>
            <a:pPr defTabSz="914377"/>
            <a:r>
              <a:rPr lang="en-GB" sz="2400" b="1" dirty="0">
                <a:solidFill>
                  <a:prstClr val="black"/>
                </a:solidFill>
                <a:latin typeface="Calibri" panose="020F0502020204030204"/>
              </a:rPr>
              <a:t>Is the colon used correctly in this sentence?</a:t>
            </a:r>
          </a:p>
          <a:p>
            <a:pPr defTabSz="914377"/>
            <a:r>
              <a:rPr lang="en-GB" sz="2400" dirty="0">
                <a:solidFill>
                  <a:prstClr val="black"/>
                </a:solidFill>
                <a:latin typeface="Calibri" panose="020F0502020204030204"/>
              </a:rPr>
              <a:t>My life: had changed for ever. I was going to marry the boy of my dreams. </a:t>
            </a:r>
          </a:p>
        </p:txBody>
      </p:sp>
      <p:sp>
        <p:nvSpPr>
          <p:cNvPr id="16" name="TextBox 15"/>
          <p:cNvSpPr txBox="1"/>
          <p:nvPr/>
        </p:nvSpPr>
        <p:spPr>
          <a:xfrm>
            <a:off x="3591107" y="6070137"/>
            <a:ext cx="7395051" cy="461665"/>
          </a:xfrm>
          <a:prstGeom prst="rect">
            <a:avLst/>
          </a:prstGeom>
          <a:noFill/>
          <a:ln w="28575">
            <a:solidFill>
              <a:srgbClr val="C00000"/>
            </a:solidFill>
          </a:ln>
        </p:spPr>
        <p:txBody>
          <a:bodyPr wrap="square" rtlCol="0">
            <a:spAutoFit/>
          </a:bodyPr>
          <a:lstStyle/>
          <a:p>
            <a:pPr defTabSz="914377"/>
            <a:r>
              <a:rPr lang="en-GB" sz="2400" dirty="0">
                <a:solidFill>
                  <a:prstClr val="black"/>
                </a:solidFill>
                <a:latin typeface="Calibri" panose="020F0502020204030204"/>
              </a:rPr>
              <a:t>What is a synonym for ‘rage’?	</a:t>
            </a:r>
          </a:p>
        </p:txBody>
      </p:sp>
      <p:sp>
        <p:nvSpPr>
          <p:cNvPr id="2" name="TextBox 1"/>
          <p:cNvSpPr txBox="1"/>
          <p:nvPr/>
        </p:nvSpPr>
        <p:spPr>
          <a:xfrm>
            <a:off x="71682" y="142004"/>
            <a:ext cx="1894045" cy="707886"/>
          </a:xfrm>
          <a:prstGeom prst="rect">
            <a:avLst/>
          </a:prstGeom>
          <a:noFill/>
        </p:spPr>
        <p:txBody>
          <a:bodyPr wrap="none" rtlCol="0">
            <a:spAutoFit/>
          </a:bodyPr>
          <a:lstStyle/>
          <a:p>
            <a:pPr defTabSz="914377"/>
            <a:r>
              <a:rPr lang="en-GB" sz="4000" b="1" dirty="0">
                <a:solidFill>
                  <a:srgbClr val="FF0000"/>
                </a:solidFill>
                <a:latin typeface="Calibri" panose="020F0502020204030204"/>
              </a:rPr>
              <a:t>Do Now</a:t>
            </a:r>
          </a:p>
        </p:txBody>
      </p:sp>
      <p:sp>
        <p:nvSpPr>
          <p:cNvPr id="22" name="Rectangle 21">
            <a:extLst>
              <a:ext uri="{FF2B5EF4-FFF2-40B4-BE49-F238E27FC236}">
                <a16:creationId xmlns:a16="http://schemas.microsoft.com/office/drawing/2014/main" id="{A663E244-080D-40C8-8CD9-F4F95B3C06E7}"/>
              </a:ext>
            </a:extLst>
          </p:cNvPr>
          <p:cNvSpPr>
            <a:spLocks noChangeArrowheads="1"/>
          </p:cNvSpPr>
          <p:nvPr/>
        </p:nvSpPr>
        <p:spPr bwMode="auto">
          <a:xfrm rot="5400000">
            <a:off x="-197272" y="3398163"/>
            <a:ext cx="2355915" cy="939051"/>
          </a:xfrm>
          <a:prstGeom prst="rect">
            <a:avLst/>
          </a:prstGeom>
          <a:solidFill>
            <a:srgbClr val="C00000"/>
          </a:solidFill>
          <a:ln>
            <a:noFill/>
          </a:ln>
          <a:effectLst/>
        </p:spPr>
        <p:txBody>
          <a:bodyPr wrap="none" anchor="ctr"/>
          <a:lstStyle/>
          <a:p>
            <a:pPr defTabSz="914377"/>
            <a:endParaRPr lang="en-GB">
              <a:solidFill>
                <a:prstClr val="black"/>
              </a:solidFill>
              <a:latin typeface="Calibri" panose="020F0502020204030204"/>
            </a:endParaRPr>
          </a:p>
        </p:txBody>
      </p:sp>
      <p:sp>
        <p:nvSpPr>
          <p:cNvPr id="23" name="Rectangle 22">
            <a:extLst>
              <a:ext uri="{FF2B5EF4-FFF2-40B4-BE49-F238E27FC236}">
                <a16:creationId xmlns:a16="http://schemas.microsoft.com/office/drawing/2014/main" id="{241A9106-18B5-40EF-B6FA-5160F5C5A448}"/>
              </a:ext>
            </a:extLst>
          </p:cNvPr>
          <p:cNvSpPr>
            <a:spLocks noChangeArrowheads="1"/>
          </p:cNvSpPr>
          <p:nvPr/>
        </p:nvSpPr>
        <p:spPr bwMode="auto">
          <a:xfrm rot="5400000">
            <a:off x="-197270" y="3398164"/>
            <a:ext cx="2355915" cy="93905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endParaRPr lang="en-GB">
              <a:solidFill>
                <a:prstClr val="black"/>
              </a:solidFill>
              <a:latin typeface="Calibri" panose="020F0502020204030204"/>
            </a:endParaRPr>
          </a:p>
        </p:txBody>
      </p:sp>
      <p:sp>
        <p:nvSpPr>
          <p:cNvPr id="24" name="Text Box 5">
            <a:extLst>
              <a:ext uri="{FF2B5EF4-FFF2-40B4-BE49-F238E27FC236}">
                <a16:creationId xmlns:a16="http://schemas.microsoft.com/office/drawing/2014/main" id="{49B3C8C1-0B14-41BA-96F1-E5880EF7056E}"/>
              </a:ext>
            </a:extLst>
          </p:cNvPr>
          <p:cNvSpPr txBox="1">
            <a:spLocks noChangeArrowheads="1"/>
          </p:cNvSpPr>
          <p:nvPr/>
        </p:nvSpPr>
        <p:spPr bwMode="auto">
          <a:xfrm>
            <a:off x="94791" y="5260134"/>
            <a:ext cx="18503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77" eaLnBrk="1" hangingPunct="1"/>
            <a:r>
              <a:rPr lang="en-GB" sz="4800" dirty="0">
                <a:solidFill>
                  <a:srgbClr val="C00000"/>
                </a:solidFill>
              </a:rPr>
              <a:t>STOP</a:t>
            </a:r>
          </a:p>
        </p:txBody>
      </p:sp>
      <p:sp>
        <p:nvSpPr>
          <p:cNvPr id="25" name="TextBox 24">
            <a:extLst>
              <a:ext uri="{FF2B5EF4-FFF2-40B4-BE49-F238E27FC236}">
                <a16:creationId xmlns:a16="http://schemas.microsoft.com/office/drawing/2014/main" id="{316736AF-EF0A-4689-8875-F7EDCFCEBB66}"/>
              </a:ext>
            </a:extLst>
          </p:cNvPr>
          <p:cNvSpPr txBox="1"/>
          <p:nvPr/>
        </p:nvSpPr>
        <p:spPr>
          <a:xfrm>
            <a:off x="94791" y="2029634"/>
            <a:ext cx="1854795" cy="523220"/>
          </a:xfrm>
          <a:prstGeom prst="rect">
            <a:avLst/>
          </a:prstGeom>
          <a:noFill/>
        </p:spPr>
        <p:txBody>
          <a:bodyPr wrap="square" rtlCol="0">
            <a:spAutoFit/>
          </a:bodyPr>
          <a:lstStyle/>
          <a:p>
            <a:pPr defTabSz="914377"/>
            <a:r>
              <a:rPr lang="en-GB" sz="2800" b="1" u="sng" dirty="0">
                <a:solidFill>
                  <a:prstClr val="black"/>
                </a:solidFill>
                <a:latin typeface="Calibri" panose="020F0502020204030204"/>
              </a:rPr>
              <a:t>5 minutes!</a:t>
            </a:r>
          </a:p>
        </p:txBody>
      </p:sp>
      <p:sp>
        <p:nvSpPr>
          <p:cNvPr id="10" name="Date Placeholder 9">
            <a:extLst>
              <a:ext uri="{FF2B5EF4-FFF2-40B4-BE49-F238E27FC236}">
                <a16:creationId xmlns:a16="http://schemas.microsoft.com/office/drawing/2014/main" id="{3E89DA1C-E9E6-430A-BC8E-3A81A47C5436}"/>
              </a:ext>
            </a:extLst>
          </p:cNvPr>
          <p:cNvSpPr>
            <a:spLocks noGrp="1"/>
          </p:cNvSpPr>
          <p:nvPr>
            <p:ph type="dt" sz="half" idx="10"/>
          </p:nvPr>
        </p:nvSpPr>
        <p:spPr/>
        <p:txBody>
          <a:bodyPr/>
          <a:lstStyle/>
          <a:p>
            <a:fld id="{C9819597-DCEB-4438-890B-B099E1DADE1A}" type="datetime2">
              <a:rPr lang="en-US" smtClean="0"/>
              <a:t>Wednesday, September 30, 2020</a:t>
            </a:fld>
            <a:endParaRPr lang="en-GB"/>
          </a:p>
        </p:txBody>
      </p:sp>
    </p:spTree>
    <p:extLst>
      <p:ext uri="{BB962C8B-B14F-4D97-AF65-F5344CB8AC3E}">
        <p14:creationId xmlns:p14="http://schemas.microsoft.com/office/powerpoint/2010/main" val="406268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000"/>
                                        <p:tgtEl>
                                          <p:spTgt spid="22"/>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3040" y="2158683"/>
            <a:ext cx="9144000" cy="2387600"/>
          </a:xfrm>
        </p:spPr>
        <p:txBody>
          <a:bodyPr>
            <a:normAutofit fontScale="90000"/>
          </a:bodyPr>
          <a:lstStyle/>
          <a:p>
            <a:r>
              <a:rPr lang="en-GB" dirty="0" smtClean="0">
                <a:solidFill>
                  <a:srgbClr val="FF0000"/>
                </a:solidFill>
              </a:rPr>
              <a:t>The play so far…</a:t>
            </a:r>
            <a:br>
              <a:rPr lang="en-GB" dirty="0" smtClean="0">
                <a:solidFill>
                  <a:srgbClr val="FF0000"/>
                </a:solidFill>
              </a:rPr>
            </a:br>
            <a:r>
              <a:rPr lang="en-GB" dirty="0">
                <a:solidFill>
                  <a:srgbClr val="FF0000"/>
                </a:solidFill>
              </a:rPr>
              <a:t/>
            </a:r>
            <a:br>
              <a:rPr lang="en-GB" dirty="0">
                <a:solidFill>
                  <a:srgbClr val="FF0000"/>
                </a:solidFill>
              </a:rPr>
            </a:br>
            <a:r>
              <a:rPr lang="en-GB" dirty="0" smtClean="0"/>
              <a:t>Watch play up to the end of Act 2 and answer the questions on the following slide. </a:t>
            </a:r>
            <a:endParaRPr lang="en-GB" dirty="0"/>
          </a:p>
        </p:txBody>
      </p:sp>
    </p:spTree>
    <p:extLst>
      <p:ext uri="{BB962C8B-B14F-4D97-AF65-F5344CB8AC3E}">
        <p14:creationId xmlns:p14="http://schemas.microsoft.com/office/powerpoint/2010/main" val="601374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A6E7E2-EEB9-42C1-BC8D-D15DE271EC58}"/>
              </a:ext>
            </a:extLst>
          </p:cNvPr>
          <p:cNvSpPr>
            <a:spLocks noGrp="1"/>
          </p:cNvSpPr>
          <p:nvPr>
            <p:ph type="title"/>
          </p:nvPr>
        </p:nvSpPr>
        <p:spPr/>
        <p:txBody>
          <a:bodyPr>
            <a:normAutofit fontScale="90000"/>
          </a:bodyPr>
          <a:lstStyle/>
          <a:p>
            <a:r>
              <a:rPr lang="en-GB" dirty="0">
                <a:solidFill>
                  <a:srgbClr val="FF0000"/>
                </a:solidFill>
              </a:rPr>
              <a:t>What is the significance of Act 2? </a:t>
            </a:r>
          </a:p>
        </p:txBody>
      </p:sp>
      <p:sp>
        <p:nvSpPr>
          <p:cNvPr id="5" name="Text Placeholder 4">
            <a:extLst>
              <a:ext uri="{FF2B5EF4-FFF2-40B4-BE49-F238E27FC236}">
                <a16:creationId xmlns:a16="http://schemas.microsoft.com/office/drawing/2014/main" id="{CE2E5950-05AB-4BB3-8EFB-49153CB6D314}"/>
              </a:ext>
            </a:extLst>
          </p:cNvPr>
          <p:cNvSpPr>
            <a:spLocks noGrp="1"/>
          </p:cNvSpPr>
          <p:nvPr>
            <p:ph type="body" idx="1"/>
          </p:nvPr>
        </p:nvSpPr>
        <p:spPr/>
        <p:txBody>
          <a:bodyPr/>
          <a:lstStyle/>
          <a:p>
            <a:pPr indent="-609585">
              <a:buFont typeface="+mj-lt"/>
              <a:buAutoNum type="arabicPeriod"/>
            </a:pPr>
            <a:r>
              <a:rPr lang="en-GB" sz="2667" dirty="0">
                <a:latin typeface="Average" panose="020B0604020202020204" charset="0"/>
              </a:rPr>
              <a:t>Who do we meet in Act 2? </a:t>
            </a:r>
          </a:p>
          <a:p>
            <a:pPr indent="-609585">
              <a:buFont typeface="+mj-lt"/>
              <a:buAutoNum type="arabicPeriod"/>
            </a:pPr>
            <a:endParaRPr lang="en-GB" sz="2667" dirty="0">
              <a:latin typeface="Average" panose="020B0604020202020204" charset="0"/>
            </a:endParaRPr>
          </a:p>
          <a:p>
            <a:pPr indent="-609585">
              <a:buFont typeface="+mj-lt"/>
              <a:buAutoNum type="arabicPeriod"/>
            </a:pPr>
            <a:r>
              <a:rPr lang="en-GB" sz="2667" dirty="0">
                <a:latin typeface="Average" panose="020B0604020202020204" charset="0"/>
              </a:rPr>
              <a:t>What happens in Act 2? </a:t>
            </a:r>
          </a:p>
          <a:p>
            <a:pPr indent="-609585">
              <a:buFont typeface="+mj-lt"/>
              <a:buAutoNum type="arabicPeriod"/>
            </a:pPr>
            <a:endParaRPr lang="en-GB" sz="2667" dirty="0">
              <a:latin typeface="Average" panose="020B0604020202020204" charset="0"/>
            </a:endParaRPr>
          </a:p>
          <a:p>
            <a:pPr indent="-609585">
              <a:buFont typeface="+mj-lt"/>
              <a:buAutoNum type="arabicPeriod"/>
            </a:pPr>
            <a:r>
              <a:rPr lang="en-GB" sz="2667" dirty="0">
                <a:latin typeface="Average" panose="020B0604020202020204" charset="0"/>
              </a:rPr>
              <a:t>Why does Act 2 focus on these characters and these events?</a:t>
            </a:r>
          </a:p>
          <a:p>
            <a:pPr indent="-609585">
              <a:buFont typeface="+mj-lt"/>
              <a:buAutoNum type="arabicPeriod"/>
            </a:pPr>
            <a:endParaRPr lang="en-GB" sz="2667" dirty="0">
              <a:latin typeface="Average" panose="020B0604020202020204" charset="0"/>
            </a:endParaRPr>
          </a:p>
          <a:p>
            <a:pPr indent="-609585">
              <a:buFont typeface="+mj-lt"/>
              <a:buAutoNum type="arabicPeriod"/>
            </a:pPr>
            <a:r>
              <a:rPr lang="en-GB" sz="2667" dirty="0">
                <a:latin typeface="Average" panose="020B0604020202020204" charset="0"/>
              </a:rPr>
              <a:t>What will we, the audience, expect from the next act, Act 3?</a:t>
            </a:r>
          </a:p>
          <a:p>
            <a:pPr marL="457189">
              <a:buFont typeface="+mj-lt"/>
              <a:buAutoNum type="arabicPeriod"/>
            </a:pPr>
            <a:endParaRPr lang="en-GB" sz="2667" dirty="0">
              <a:latin typeface="Average" panose="020B0604020202020204" charset="0"/>
            </a:endParaRPr>
          </a:p>
          <a:p>
            <a:pPr indent="-609585">
              <a:buFont typeface="+mj-lt"/>
              <a:buAutoNum type="arabicPeriod"/>
            </a:pPr>
            <a:r>
              <a:rPr lang="en-GB" sz="2667" dirty="0">
                <a:latin typeface="Average" panose="020B0604020202020204" charset="0"/>
              </a:rPr>
              <a:t>How does Act 2 link to the rest of the play?</a:t>
            </a:r>
          </a:p>
          <a:p>
            <a:pPr marL="0" indent="0">
              <a:buNone/>
            </a:pPr>
            <a:endParaRPr lang="en-GB" dirty="0">
              <a:solidFill>
                <a:schemeClr val="tx1"/>
              </a:solidFill>
              <a:latin typeface="Average" panose="020B0604020202020204" charset="0"/>
            </a:endParaRPr>
          </a:p>
          <a:p>
            <a:pPr marL="0" indent="0">
              <a:buNone/>
            </a:pPr>
            <a:endParaRPr lang="en-GB" sz="2400" dirty="0">
              <a:latin typeface="Average" panose="020B0604020202020204" charset="0"/>
            </a:endParaRPr>
          </a:p>
        </p:txBody>
      </p:sp>
    </p:spTree>
    <p:extLst>
      <p:ext uri="{BB962C8B-B14F-4D97-AF65-F5344CB8AC3E}">
        <p14:creationId xmlns:p14="http://schemas.microsoft.com/office/powerpoint/2010/main" val="4242021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07316" y="767801"/>
            <a:ext cx="4572000" cy="584775"/>
          </a:xfrm>
          <a:prstGeom prst="rect">
            <a:avLst/>
          </a:prstGeom>
        </p:spPr>
        <p:txBody>
          <a:bodyPr>
            <a:spAutoFit/>
          </a:bodyPr>
          <a:lstStyle/>
          <a:p>
            <a:pPr marL="457189" indent="-457189" defTabSz="914377">
              <a:buFont typeface="Arial" panose="020B0604020202020204" pitchFamily="34" charset="0"/>
              <a:buChar char="•"/>
            </a:pPr>
            <a:endParaRPr lang="en-GB" sz="3200" dirty="0">
              <a:solidFill>
                <a:prstClr val="black"/>
              </a:solidFill>
              <a:latin typeface="Calibri" panose="020F0502020204030204"/>
            </a:endParaRPr>
          </a:p>
        </p:txBody>
      </p:sp>
      <p:sp>
        <p:nvSpPr>
          <p:cNvPr id="8" name="Title 1"/>
          <p:cNvSpPr txBox="1">
            <a:spLocks/>
          </p:cNvSpPr>
          <p:nvPr/>
        </p:nvSpPr>
        <p:spPr>
          <a:xfrm>
            <a:off x="2336732" y="1988840"/>
            <a:ext cx="770485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en-GB" sz="4800" b="1" dirty="0">
              <a:solidFill>
                <a:prstClr val="black"/>
              </a:solidFill>
              <a:effectLst>
                <a:outerShdw blurRad="38100" dist="38100" dir="2700000" algn="tl">
                  <a:srgbClr val="000000">
                    <a:alpha val="43137"/>
                  </a:srgbClr>
                </a:outerShdw>
              </a:effectLst>
              <a:latin typeface="Calibri Light" panose="020F0302020204030204"/>
            </a:endParaRPr>
          </a:p>
        </p:txBody>
      </p:sp>
      <p:cxnSp>
        <p:nvCxnSpPr>
          <p:cNvPr id="10" name="Straight Connector 9"/>
          <p:cNvCxnSpPr/>
          <p:nvPr/>
        </p:nvCxnSpPr>
        <p:spPr>
          <a:xfrm>
            <a:off x="2086134" y="5973581"/>
            <a:ext cx="8042223" cy="7496"/>
          </a:xfrm>
          <a:prstGeom prst="line">
            <a:avLst/>
          </a:prstGeom>
          <a:ln w="31750">
            <a:solidFill>
              <a:srgbClr val="00A84F"/>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583" y="6101655"/>
            <a:ext cx="7011005" cy="540068"/>
          </a:xfrm>
          <a:prstGeom prst="rect">
            <a:avLst/>
          </a:prstGeom>
        </p:spPr>
      </p:pic>
      <p:grpSp>
        <p:nvGrpSpPr>
          <p:cNvPr id="24" name="Group 23"/>
          <p:cNvGrpSpPr/>
          <p:nvPr/>
        </p:nvGrpSpPr>
        <p:grpSpPr>
          <a:xfrm>
            <a:off x="490287" y="269449"/>
            <a:ext cx="11370788" cy="5583556"/>
            <a:chOff x="263659" y="269448"/>
            <a:chExt cx="8456096" cy="5583556"/>
          </a:xfrm>
        </p:grpSpPr>
        <p:sp>
          <p:nvSpPr>
            <p:cNvPr id="6" name="Rounded Rectangle 5"/>
            <p:cNvSpPr/>
            <p:nvPr/>
          </p:nvSpPr>
          <p:spPr>
            <a:xfrm>
              <a:off x="3895219" y="269448"/>
              <a:ext cx="4824536" cy="151216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endParaRPr lang="en-GB" b="1" u="sng" dirty="0">
                <a:solidFill>
                  <a:prstClr val="black"/>
                </a:solidFill>
                <a:latin typeface="Calibri" panose="020F0502020204030204"/>
              </a:endParaRPr>
            </a:p>
            <a:p>
              <a:pPr defTabSz="914377"/>
              <a:r>
                <a:rPr lang="en-GB" b="1" u="sng" dirty="0">
                  <a:solidFill>
                    <a:prstClr val="black"/>
                  </a:solidFill>
                  <a:latin typeface="Calibri" panose="020F0502020204030204"/>
                </a:rPr>
                <a:t>Define it:</a:t>
              </a:r>
            </a:p>
            <a:p>
              <a:pPr defTabSz="914377"/>
              <a:endParaRPr lang="en-GB" b="1" u="sng" dirty="0">
                <a:solidFill>
                  <a:prstClr val="black"/>
                </a:solidFill>
                <a:latin typeface="Calibri" panose="020F0502020204030204"/>
              </a:endParaRPr>
            </a:p>
            <a:p>
              <a:pPr defTabSz="914377"/>
              <a:r>
                <a:rPr lang="en-GB" i="1" dirty="0">
                  <a:solidFill>
                    <a:prstClr val="black"/>
                  </a:solidFill>
                  <a:latin typeface="Calibri" panose="020F0502020204030204"/>
                </a:rPr>
                <a:t>(noun) </a:t>
              </a:r>
              <a:r>
                <a:rPr lang="en-GB" dirty="0">
                  <a:solidFill>
                    <a:prstClr val="black"/>
                  </a:solidFill>
                  <a:latin typeface="Calibri" panose="020F0502020204030204"/>
                </a:rPr>
                <a:t>a substance produced by or used in a chemical process.</a:t>
              </a:r>
            </a:p>
            <a:p>
              <a:pPr defTabSz="914377"/>
              <a:endParaRPr lang="en-GB" b="1" u="sng" dirty="0">
                <a:solidFill>
                  <a:prstClr val="black"/>
                </a:solidFill>
                <a:latin typeface="Calibri" panose="020F0502020204030204"/>
              </a:endParaRPr>
            </a:p>
            <a:p>
              <a:pPr defTabSz="914377"/>
              <a:endParaRPr lang="en-GB" b="1" u="sng" dirty="0">
                <a:solidFill>
                  <a:prstClr val="black"/>
                </a:solidFill>
                <a:latin typeface="Calibri" panose="020F0502020204030204"/>
              </a:endParaRPr>
            </a:p>
            <a:p>
              <a:pPr defTabSz="914377"/>
              <a:endParaRPr lang="en-GB" b="1" u="sng" dirty="0">
                <a:solidFill>
                  <a:prstClr val="black"/>
                </a:solidFill>
                <a:latin typeface="Calibri" panose="020F0502020204030204"/>
              </a:endParaRPr>
            </a:p>
          </p:txBody>
        </p:sp>
        <p:sp>
          <p:nvSpPr>
            <p:cNvPr id="12" name="Rounded Rectangle 11"/>
            <p:cNvSpPr/>
            <p:nvPr/>
          </p:nvSpPr>
          <p:spPr>
            <a:xfrm>
              <a:off x="5620028" y="2350209"/>
              <a:ext cx="3096250" cy="14207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endParaRPr lang="en-GB" b="1" u="sng" dirty="0">
                <a:solidFill>
                  <a:prstClr val="black"/>
                </a:solidFill>
                <a:latin typeface="Calibri" panose="020F0502020204030204"/>
              </a:endParaRPr>
            </a:p>
            <a:p>
              <a:pPr defTabSz="914377"/>
              <a:r>
                <a:rPr lang="en-GB" b="1" u="sng" dirty="0">
                  <a:solidFill>
                    <a:prstClr val="black"/>
                  </a:solidFill>
                  <a:latin typeface="Calibri" panose="020F0502020204030204"/>
                </a:rPr>
                <a:t>Example:</a:t>
              </a:r>
            </a:p>
            <a:p>
              <a:pPr defTabSz="914377"/>
              <a:endParaRPr lang="en-GB" dirty="0">
                <a:solidFill>
                  <a:prstClr val="black"/>
                </a:solidFill>
                <a:latin typeface="Calibri" panose="020F0502020204030204"/>
                <a:ea typeface="Chalkduster" charset="0"/>
                <a:cs typeface="Chalkduster" charset="0"/>
              </a:endParaRPr>
            </a:p>
            <a:p>
              <a:pPr defTabSz="914377"/>
              <a:r>
                <a:rPr lang="en-GB" dirty="0">
                  <a:solidFill>
                    <a:prstClr val="black"/>
                  </a:solidFill>
                  <a:latin typeface="Calibri" panose="020F0502020204030204"/>
                  <a:ea typeface="Chalkduster" charset="0"/>
                  <a:cs typeface="Chalkduster" charset="0"/>
                </a:rPr>
                <a:t>The subject Chemistry in school is based around studying </a:t>
              </a:r>
              <a:r>
                <a:rPr lang="en-GB" b="1" dirty="0">
                  <a:solidFill>
                    <a:prstClr val="black"/>
                  </a:solidFill>
                  <a:latin typeface="Calibri" panose="020F0502020204030204"/>
                  <a:ea typeface="Chalkduster" charset="0"/>
                  <a:cs typeface="Chalkduster" charset="0"/>
                </a:rPr>
                <a:t>chemicals</a:t>
              </a:r>
              <a:r>
                <a:rPr lang="en-GB" dirty="0">
                  <a:solidFill>
                    <a:prstClr val="black"/>
                  </a:solidFill>
                  <a:latin typeface="Calibri" panose="020F0502020204030204"/>
                  <a:ea typeface="Chalkduster" charset="0"/>
                  <a:cs typeface="Chalkduster" charset="0"/>
                </a:rPr>
                <a:t>, acids and other liquids.</a:t>
              </a:r>
              <a:endParaRPr lang="en-GB" i="1" dirty="0">
                <a:solidFill>
                  <a:prstClr val="black"/>
                </a:solidFill>
                <a:latin typeface="Calibri" panose="020F0502020204030204"/>
                <a:ea typeface="Chalkduster" charset="0"/>
                <a:cs typeface="Chalkduster" charset="0"/>
              </a:endParaRPr>
            </a:p>
            <a:p>
              <a:pPr defTabSz="914377"/>
              <a:endParaRPr lang="en-GB" b="1" u="sng" dirty="0">
                <a:solidFill>
                  <a:prstClr val="black"/>
                </a:solidFill>
                <a:latin typeface="Calibri" panose="020F0502020204030204"/>
              </a:endParaRPr>
            </a:p>
          </p:txBody>
        </p:sp>
        <p:sp>
          <p:nvSpPr>
            <p:cNvPr id="13" name="Rounded Rectangle 12"/>
            <p:cNvSpPr/>
            <p:nvPr/>
          </p:nvSpPr>
          <p:spPr>
            <a:xfrm>
              <a:off x="345913" y="4364487"/>
              <a:ext cx="3311215" cy="1488517"/>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GB" b="1" u="sng" dirty="0">
                  <a:solidFill>
                    <a:prstClr val="black"/>
                  </a:solidFill>
                  <a:latin typeface="Calibri" panose="020F0502020204030204"/>
                </a:rPr>
                <a:t>Digging Deeper:</a:t>
              </a:r>
            </a:p>
            <a:p>
              <a:pPr defTabSz="914377"/>
              <a:r>
                <a:rPr lang="en-GB" b="1" u="sng" dirty="0">
                  <a:solidFill>
                    <a:prstClr val="black"/>
                  </a:solidFill>
                  <a:latin typeface="Calibri" panose="020F0502020204030204"/>
                </a:rPr>
                <a:t> </a:t>
              </a:r>
              <a:endParaRPr lang="en-GB" dirty="0">
                <a:solidFill>
                  <a:prstClr val="black"/>
                </a:solidFill>
                <a:latin typeface="Calibri" panose="020F0502020204030204"/>
              </a:endParaRPr>
            </a:p>
            <a:p>
              <a:pPr defTabSz="914377"/>
              <a:r>
                <a:rPr lang="en-GB" dirty="0">
                  <a:solidFill>
                    <a:prstClr val="black"/>
                  </a:solidFill>
                  <a:latin typeface="Calibri" panose="020F0502020204030204"/>
                </a:rPr>
                <a:t>It can also mean of, used in, produced by, or concerned with </a:t>
              </a:r>
              <a:r>
                <a:rPr lang="en-GB" dirty="0">
                  <a:solidFill>
                    <a:prstClr val="black"/>
                  </a:solidFill>
                  <a:latin typeface="Calibri" panose="020F0502020204030204"/>
                  <a:hlinkClick r:id="rId4">
                    <a:extLst>
                      <a:ext uri="{A12FA001-AC4F-418D-AE19-62706E023703}">
                        <ahyp:hlinkClr xmlns:ahyp="http://schemas.microsoft.com/office/drawing/2018/hyperlinkcolor" xmlns="" val="tx"/>
                      </a:ext>
                    </a:extLst>
                  </a:hlinkClick>
                </a:rPr>
                <a:t>chemistry</a:t>
              </a:r>
              <a:r>
                <a:rPr lang="en-GB" dirty="0">
                  <a:solidFill>
                    <a:prstClr val="black"/>
                  </a:solidFill>
                  <a:latin typeface="Calibri" panose="020F0502020204030204"/>
                </a:rPr>
                <a:t> or chemicals: </a:t>
              </a:r>
              <a:r>
                <a:rPr lang="en-GB" i="1" dirty="0">
                  <a:solidFill>
                    <a:prstClr val="black"/>
                  </a:solidFill>
                  <a:latin typeface="Calibri" panose="020F0502020204030204"/>
                </a:rPr>
                <a:t>a chemical formula; chemical agents.</a:t>
              </a:r>
              <a:r>
                <a:rPr lang="en-GB" dirty="0">
                  <a:solidFill>
                    <a:prstClr val="black"/>
                  </a:solidFill>
                  <a:latin typeface="Calibri" panose="020F0502020204030204"/>
                </a:rPr>
                <a:t> </a:t>
              </a:r>
            </a:p>
          </p:txBody>
        </p:sp>
        <p:sp>
          <p:nvSpPr>
            <p:cNvPr id="14" name="Rounded Rectangle 13"/>
            <p:cNvSpPr/>
            <p:nvPr/>
          </p:nvSpPr>
          <p:spPr>
            <a:xfrm>
              <a:off x="263659" y="2376383"/>
              <a:ext cx="3778276" cy="1281061"/>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endParaRPr lang="en-GB" b="1" u="sng" dirty="0">
                <a:solidFill>
                  <a:prstClr val="black"/>
                </a:solidFill>
                <a:latin typeface="Calibri" panose="020F0502020204030204"/>
              </a:endParaRPr>
            </a:p>
            <a:p>
              <a:pPr defTabSz="914377"/>
              <a:endParaRPr lang="en-GB" b="1" u="sng" dirty="0">
                <a:solidFill>
                  <a:prstClr val="black"/>
                </a:solidFill>
                <a:latin typeface="Calibri" panose="020F0502020204030204"/>
              </a:endParaRPr>
            </a:p>
            <a:p>
              <a:pPr defTabSz="914377"/>
              <a:endParaRPr lang="en-GB" b="1" u="sng" dirty="0">
                <a:solidFill>
                  <a:prstClr val="black"/>
                </a:solidFill>
                <a:latin typeface="Calibri" panose="020F0502020204030204"/>
              </a:endParaRPr>
            </a:p>
            <a:p>
              <a:pPr defTabSz="914377"/>
              <a:endParaRPr lang="en-GB" b="1" u="sng" dirty="0">
                <a:solidFill>
                  <a:prstClr val="black"/>
                </a:solidFill>
                <a:latin typeface="Calibri" panose="020F0502020204030204"/>
              </a:endParaRPr>
            </a:p>
            <a:p>
              <a:pPr defTabSz="914377"/>
              <a:r>
                <a:rPr lang="en-GB" sz="1600" b="1" u="sng" dirty="0">
                  <a:solidFill>
                    <a:prstClr val="black"/>
                  </a:solidFill>
                  <a:latin typeface="Calibri" panose="020F0502020204030204"/>
                </a:rPr>
                <a:t>Deconstruct it:</a:t>
              </a:r>
            </a:p>
            <a:p>
              <a:pPr defTabSz="914377"/>
              <a:endParaRPr lang="en-GB" sz="1600" dirty="0">
                <a:solidFill>
                  <a:prstClr val="black"/>
                </a:solidFill>
                <a:latin typeface="Calibri" panose="020F0502020204030204"/>
              </a:endParaRPr>
            </a:p>
            <a:p>
              <a:pPr defTabSz="914377"/>
              <a:r>
                <a:rPr lang="en-GB" dirty="0">
                  <a:solidFill>
                    <a:prstClr val="black"/>
                  </a:solidFill>
                  <a:latin typeface="Calibri" panose="020F0502020204030204"/>
                </a:rPr>
                <a:t>From Greek </a:t>
              </a:r>
              <a:r>
                <a:rPr lang="en-GB" i="1" dirty="0">
                  <a:solidFill>
                    <a:prstClr val="black"/>
                  </a:solidFill>
                  <a:latin typeface="Calibri" panose="020F0502020204030204"/>
                </a:rPr>
                <a:t>chemic</a:t>
              </a:r>
              <a:r>
                <a:rPr lang="en-GB" dirty="0">
                  <a:solidFill>
                    <a:prstClr val="black"/>
                  </a:solidFill>
                  <a:latin typeface="Calibri" panose="020F0502020204030204"/>
                </a:rPr>
                <a:t> (“alchemy”) +‎ </a:t>
              </a:r>
              <a:r>
                <a:rPr lang="en-GB" i="1" dirty="0">
                  <a:solidFill>
                    <a:prstClr val="black"/>
                  </a:solidFill>
                  <a:latin typeface="Calibri" panose="020F0502020204030204"/>
                </a:rPr>
                <a:t>-al</a:t>
              </a:r>
              <a:r>
                <a:rPr lang="en-GB" dirty="0">
                  <a:solidFill>
                    <a:prstClr val="black"/>
                  </a:solidFill>
                  <a:latin typeface="Calibri" panose="020F0502020204030204"/>
                </a:rPr>
                <a:t> (“related to”)</a:t>
              </a:r>
              <a:endParaRPr lang="en-GB" sz="1600" dirty="0">
                <a:solidFill>
                  <a:prstClr val="black"/>
                </a:solidFill>
                <a:latin typeface="Calibri" panose="020F0502020204030204"/>
              </a:endParaRPr>
            </a:p>
            <a:p>
              <a:pPr defTabSz="914377"/>
              <a:endParaRPr lang="en-GB" b="1" u="sng" dirty="0">
                <a:solidFill>
                  <a:prstClr val="black"/>
                </a:solidFill>
                <a:latin typeface="Calibri" panose="020F0502020204030204"/>
              </a:endParaRPr>
            </a:p>
            <a:p>
              <a:pPr defTabSz="914377"/>
              <a:endParaRPr lang="en-GB" b="1" u="sng" dirty="0">
                <a:solidFill>
                  <a:prstClr val="black"/>
                </a:solidFill>
                <a:latin typeface="Calibri" panose="020F0502020204030204"/>
              </a:endParaRPr>
            </a:p>
            <a:p>
              <a:pPr defTabSz="914377"/>
              <a:endParaRPr lang="en-GB" b="1" u="sng" dirty="0">
                <a:solidFill>
                  <a:prstClr val="black"/>
                </a:solidFill>
                <a:latin typeface="Calibri" panose="020F0502020204030204"/>
              </a:endParaRPr>
            </a:p>
            <a:p>
              <a:pPr defTabSz="914377"/>
              <a:endParaRPr lang="en-GB" b="1" u="sng" dirty="0">
                <a:solidFill>
                  <a:prstClr val="black"/>
                </a:solidFill>
                <a:latin typeface="Calibri" panose="020F0502020204030204"/>
              </a:endParaRPr>
            </a:p>
            <a:p>
              <a:pPr defTabSz="914377"/>
              <a:endParaRPr lang="en-GB" b="1" u="sng" dirty="0">
                <a:solidFill>
                  <a:prstClr val="black"/>
                </a:solidFill>
                <a:latin typeface="Calibri" panose="020F0502020204030204"/>
              </a:endParaRPr>
            </a:p>
          </p:txBody>
        </p:sp>
        <p:cxnSp>
          <p:nvCxnSpPr>
            <p:cNvPr id="16" name="Straight Arrow Connector 15"/>
            <p:cNvCxnSpPr>
              <a:stCxn id="4" idx="3"/>
            </p:cNvCxnSpPr>
            <p:nvPr/>
          </p:nvCxnSpPr>
          <p:spPr>
            <a:xfrm>
              <a:off x="2540133" y="982533"/>
              <a:ext cx="144629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5"/>
            <a:stretch>
              <a:fillRect/>
            </a:stretch>
          </p:blipFill>
          <p:spPr>
            <a:xfrm rot="5400000">
              <a:off x="1594639" y="3935224"/>
              <a:ext cx="810183" cy="481626"/>
            </a:xfrm>
            <a:prstGeom prst="rect">
              <a:avLst/>
            </a:prstGeom>
          </p:spPr>
        </p:pic>
        <p:sp>
          <p:nvSpPr>
            <p:cNvPr id="23" name="Rounded Rectangle 22"/>
            <p:cNvSpPr/>
            <p:nvPr/>
          </p:nvSpPr>
          <p:spPr>
            <a:xfrm>
              <a:off x="4316350" y="4452717"/>
              <a:ext cx="4320386" cy="125593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GB" b="1" u="sng" dirty="0">
                  <a:solidFill>
                    <a:prstClr val="black"/>
                  </a:solidFill>
                  <a:latin typeface="Calibri" panose="020F0502020204030204"/>
                </a:rPr>
                <a:t>Link it:</a:t>
              </a:r>
            </a:p>
            <a:p>
              <a:pPr defTabSz="914377"/>
              <a:endParaRPr lang="en-GB" b="1" u="sng" dirty="0">
                <a:solidFill>
                  <a:prstClr val="black"/>
                </a:solidFill>
                <a:latin typeface="Calibri" panose="020F0502020204030204"/>
              </a:endParaRPr>
            </a:p>
            <a:p>
              <a:pPr defTabSz="914377"/>
              <a:r>
                <a:rPr lang="en-GB" dirty="0">
                  <a:solidFill>
                    <a:prstClr val="black"/>
                  </a:solidFill>
                  <a:latin typeface="Calibri" panose="020F0502020204030204"/>
                </a:rPr>
                <a:t>Synthetic, actinic, Alchemical, enzymatic, </a:t>
              </a:r>
              <a:r>
                <a:rPr lang="en-GB" u="sng" dirty="0">
                  <a:solidFill>
                    <a:prstClr val="black"/>
                  </a:solidFill>
                  <a:latin typeface="Calibri" panose="020F0502020204030204"/>
                </a:rPr>
                <a:t>synthesized, </a:t>
              </a:r>
              <a:endParaRPr lang="en-GB" dirty="0">
                <a:solidFill>
                  <a:prstClr val="black"/>
                </a:solidFill>
                <a:latin typeface="Calibri" panose="020F0502020204030204"/>
              </a:endParaRPr>
            </a:p>
            <a:p>
              <a:pPr defTabSz="914377"/>
              <a:r>
                <a:rPr lang="en-GB" dirty="0">
                  <a:solidFill>
                    <a:prstClr val="black"/>
                  </a:solidFill>
                  <a:latin typeface="Calibri" panose="020F0502020204030204"/>
                </a:rPr>
                <a:t>synthetical</a:t>
              </a:r>
              <a:endParaRPr lang="en-GB" sz="1600" b="1" dirty="0">
                <a:solidFill>
                  <a:prstClr val="black"/>
                </a:solidFill>
                <a:latin typeface="Calibri" panose="020F0502020204030204"/>
              </a:endParaRPr>
            </a:p>
          </p:txBody>
        </p:sp>
        <p:pic>
          <p:nvPicPr>
            <p:cNvPr id="25" name="Picture 24"/>
            <p:cNvPicPr>
              <a:picLocks noChangeAspect="1"/>
            </p:cNvPicPr>
            <p:nvPr/>
          </p:nvPicPr>
          <p:blipFill>
            <a:blip r:embed="rId5"/>
            <a:stretch>
              <a:fillRect/>
            </a:stretch>
          </p:blipFill>
          <p:spPr>
            <a:xfrm>
              <a:off x="3632878" y="4802868"/>
              <a:ext cx="810183" cy="481626"/>
            </a:xfrm>
            <a:prstGeom prst="rect">
              <a:avLst/>
            </a:prstGeom>
          </p:spPr>
        </p:pic>
      </p:grpSp>
      <p:sp>
        <p:nvSpPr>
          <p:cNvPr id="17" name="Rounded Rectangle 16"/>
          <p:cNvSpPr/>
          <p:nvPr/>
        </p:nvSpPr>
        <p:spPr>
          <a:xfrm>
            <a:off x="1097280" y="269448"/>
            <a:ext cx="2966853" cy="1426171"/>
          </a:xfrm>
          <a:prstGeom prst="roundRect">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377"/>
            <a:r>
              <a:rPr lang="en-GB" b="1" u="sng" dirty="0">
                <a:solidFill>
                  <a:prstClr val="black"/>
                </a:solidFill>
                <a:latin typeface="Calibri" panose="020F0502020204030204"/>
              </a:rPr>
              <a:t>Read it:</a:t>
            </a:r>
          </a:p>
          <a:p>
            <a:pPr defTabSz="914377"/>
            <a:endParaRPr lang="en-GB" b="1" u="sng" dirty="0">
              <a:solidFill>
                <a:prstClr val="black"/>
              </a:solidFill>
              <a:latin typeface="Calibri" panose="020F0502020204030204"/>
            </a:endParaRPr>
          </a:p>
          <a:p>
            <a:pPr algn="ctr" defTabSz="914377"/>
            <a:r>
              <a:rPr lang="en-GB" sz="3600" b="1" dirty="0">
                <a:solidFill>
                  <a:srgbClr val="0070C0"/>
                </a:solidFill>
                <a:latin typeface="Calibri" panose="020F0502020204030204"/>
              </a:rPr>
              <a:t>Chemical</a:t>
            </a:r>
          </a:p>
          <a:p>
            <a:pPr defTabSz="914377"/>
            <a:endParaRPr lang="en-GB" b="1" u="sng" dirty="0">
              <a:solidFill>
                <a:prstClr val="black"/>
              </a:solidFill>
              <a:latin typeface="Calibri" panose="020F0502020204030204"/>
            </a:endParaRPr>
          </a:p>
        </p:txBody>
      </p:sp>
      <p:pic>
        <p:nvPicPr>
          <p:cNvPr id="6146" name="Picture 2" descr="What Is and Is Not a Chemical?">
            <a:extLst>
              <a:ext uri="{FF2B5EF4-FFF2-40B4-BE49-F238E27FC236}">
                <a16:creationId xmlns:a16="http://schemas.microsoft.com/office/drawing/2014/main" id="{932FBBC6-8955-4736-A7A8-833E35CC97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002249" y="2557338"/>
            <a:ext cx="1387007" cy="104043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F49D8DC2-489F-484A-A916-F2408A4AB841}"/>
              </a:ext>
            </a:extLst>
          </p:cNvPr>
          <p:cNvSpPr>
            <a:spLocks noGrp="1"/>
          </p:cNvSpPr>
          <p:nvPr>
            <p:ph type="dt" sz="half" idx="10"/>
          </p:nvPr>
        </p:nvSpPr>
        <p:spPr/>
        <p:txBody>
          <a:bodyPr/>
          <a:lstStyle/>
          <a:p>
            <a:fld id="{3571292A-F087-4762-B66F-63D4AB29C2CA}" type="datetime2">
              <a:rPr lang="en-US" smtClean="0"/>
              <a:t>Wednesday, September 30, 2020</a:t>
            </a:fld>
            <a:endParaRPr lang="en-GB"/>
          </a:p>
        </p:txBody>
      </p:sp>
    </p:spTree>
    <p:extLst>
      <p:ext uri="{BB962C8B-B14F-4D97-AF65-F5344CB8AC3E}">
        <p14:creationId xmlns:p14="http://schemas.microsoft.com/office/powerpoint/2010/main" val="1057374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0865" y="2760836"/>
            <a:ext cx="1011127" cy="97147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2626" y="1693676"/>
            <a:ext cx="918863" cy="9960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1308" y="3810597"/>
            <a:ext cx="981051" cy="98105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458036" y="189686"/>
            <a:ext cx="6400800" cy="892399"/>
          </a:xfrm>
          <a:solidFill>
            <a:schemeClr val="accent5">
              <a:lumMod val="20000"/>
              <a:lumOff val="80000"/>
            </a:schemeClr>
          </a:solidFill>
          <a:ln w="28575">
            <a:solidFill>
              <a:schemeClr val="accent5"/>
            </a:solidFill>
          </a:ln>
        </p:spPr>
        <p:txBody>
          <a:bodyPr>
            <a:normAutofit fontScale="85000" lnSpcReduction="20000"/>
          </a:bodyPr>
          <a:lstStyle/>
          <a:p>
            <a:r>
              <a:rPr lang="en-GB" sz="8000" b="1" dirty="0">
                <a:solidFill>
                  <a:schemeClr val="accent4">
                    <a:lumMod val="75000"/>
                  </a:schemeClr>
                </a:solidFill>
              </a:rPr>
              <a:t>English</a:t>
            </a:r>
            <a:r>
              <a:rPr lang="en-GB" sz="8000" b="1" dirty="0"/>
              <a:t> </a:t>
            </a:r>
            <a:r>
              <a:rPr lang="en-GB" sz="80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2175963" y="-11511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en-GB">
              <a:solidFill>
                <a:prstClr val="black"/>
              </a:solidFill>
              <a:latin typeface="Calibri" panose="020F0502020204030204"/>
            </a:endParaRPr>
          </a:p>
        </p:txBody>
      </p:sp>
      <p:pic>
        <p:nvPicPr>
          <p:cNvPr id="1031" name="Picture 7"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5725" y="-160348"/>
            <a:ext cx="2127915" cy="17732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6706" y="4799330"/>
            <a:ext cx="1109564" cy="11095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75896" y="1730039"/>
            <a:ext cx="951657" cy="923330"/>
          </a:xfrm>
          <a:prstGeom prst="rect">
            <a:avLst/>
          </a:prstGeom>
          <a:noFill/>
        </p:spPr>
        <p:txBody>
          <a:bodyPr wrap="square" rtlCol="0">
            <a:spAutoFit/>
          </a:bodyPr>
          <a:lstStyle/>
          <a:p>
            <a:pPr defTabSz="914377"/>
            <a:r>
              <a:rPr lang="en-GB" sz="5400" b="1" dirty="0">
                <a:ln w="25400">
                  <a:solidFill>
                    <a:srgbClr val="70AD47">
                      <a:lumMod val="60000"/>
                      <a:lumOff val="40000"/>
                    </a:srgbClr>
                  </a:solidFill>
                </a:ln>
                <a:solidFill>
                  <a:prstClr val="black"/>
                </a:solidFill>
                <a:latin typeface="Calibri" panose="020F0502020204030204"/>
              </a:rPr>
              <a:t>1</a:t>
            </a:r>
          </a:p>
        </p:txBody>
      </p:sp>
      <p:pic>
        <p:nvPicPr>
          <p:cNvPr id="1037" name="Picture 13" descr="Image result for fruit no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0931" y="5728300"/>
            <a:ext cx="780701" cy="10461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12080" y="2731053"/>
            <a:ext cx="1132891" cy="923330"/>
          </a:xfrm>
          <a:prstGeom prst="rect">
            <a:avLst/>
          </a:prstGeom>
          <a:noFill/>
          <a:ln w="25400">
            <a:noFill/>
          </a:ln>
        </p:spPr>
        <p:txBody>
          <a:bodyPr wrap="square" rtlCol="0">
            <a:spAutoFit/>
          </a:bodyPr>
          <a:lstStyle/>
          <a:p>
            <a:pPr defTabSz="914377"/>
            <a:r>
              <a:rPr lang="en-GB" sz="5400" b="1" dirty="0">
                <a:ln w="25400">
                  <a:solidFill>
                    <a:srgbClr val="70AD47">
                      <a:lumMod val="50000"/>
                    </a:srgbClr>
                  </a:solidFill>
                </a:ln>
                <a:solidFill>
                  <a:srgbClr val="70AD47">
                    <a:lumMod val="60000"/>
                    <a:lumOff val="40000"/>
                  </a:srgbClr>
                </a:solidFill>
                <a:latin typeface="Calibri" panose="020F0502020204030204"/>
              </a:rPr>
              <a:t>2</a:t>
            </a:r>
          </a:p>
        </p:txBody>
      </p:sp>
      <p:sp>
        <p:nvSpPr>
          <p:cNvPr id="7" name="TextBox 6"/>
          <p:cNvSpPr txBox="1"/>
          <p:nvPr/>
        </p:nvSpPr>
        <p:spPr>
          <a:xfrm>
            <a:off x="2368979" y="3853967"/>
            <a:ext cx="765487" cy="923330"/>
          </a:xfrm>
          <a:prstGeom prst="rect">
            <a:avLst/>
          </a:prstGeom>
          <a:noFill/>
        </p:spPr>
        <p:txBody>
          <a:bodyPr wrap="square" rtlCol="0">
            <a:spAutoFit/>
          </a:bodyPr>
          <a:lstStyle/>
          <a:p>
            <a:pPr defTabSz="914377"/>
            <a:r>
              <a:rPr lang="en-GB" sz="5400" b="1" dirty="0">
                <a:ln w="25400">
                  <a:solidFill>
                    <a:srgbClr val="ED7D31">
                      <a:lumMod val="60000"/>
                      <a:lumOff val="40000"/>
                    </a:srgbClr>
                  </a:solidFill>
                </a:ln>
                <a:solidFill>
                  <a:prstClr val="black"/>
                </a:solidFill>
                <a:latin typeface="Calibri" panose="020F0502020204030204"/>
              </a:rPr>
              <a:t>3</a:t>
            </a:r>
          </a:p>
        </p:txBody>
      </p:sp>
      <p:sp>
        <p:nvSpPr>
          <p:cNvPr id="8" name="TextBox 7"/>
          <p:cNvSpPr txBox="1"/>
          <p:nvPr/>
        </p:nvSpPr>
        <p:spPr>
          <a:xfrm>
            <a:off x="2702173" y="4866768"/>
            <a:ext cx="1728192" cy="923330"/>
          </a:xfrm>
          <a:prstGeom prst="rect">
            <a:avLst/>
          </a:prstGeom>
          <a:noFill/>
        </p:spPr>
        <p:txBody>
          <a:bodyPr wrap="square" rtlCol="0">
            <a:spAutoFit/>
          </a:bodyPr>
          <a:lstStyle/>
          <a:p>
            <a:pPr defTabSz="914377"/>
            <a:r>
              <a:rPr lang="en-GB" sz="5400" b="1" dirty="0">
                <a:ln w="25400">
                  <a:solidFill>
                    <a:srgbClr val="ED7D31">
                      <a:lumMod val="75000"/>
                    </a:srgbClr>
                  </a:solidFill>
                </a:ln>
                <a:solidFill>
                  <a:prstClr val="black"/>
                </a:solidFill>
                <a:latin typeface="Calibri" panose="020F0502020204030204"/>
              </a:rPr>
              <a:t>4</a:t>
            </a:r>
          </a:p>
        </p:txBody>
      </p:sp>
      <p:sp>
        <p:nvSpPr>
          <p:cNvPr id="9" name="TextBox 8"/>
          <p:cNvSpPr txBox="1"/>
          <p:nvPr/>
        </p:nvSpPr>
        <p:spPr>
          <a:xfrm>
            <a:off x="2289631" y="5861943"/>
            <a:ext cx="1187432" cy="923330"/>
          </a:xfrm>
          <a:prstGeom prst="rect">
            <a:avLst/>
          </a:prstGeom>
          <a:noFill/>
        </p:spPr>
        <p:txBody>
          <a:bodyPr wrap="square" rtlCol="0">
            <a:spAutoFit/>
          </a:bodyPr>
          <a:lstStyle/>
          <a:p>
            <a:pPr defTabSz="914377"/>
            <a:r>
              <a:rPr lang="en-GB" sz="5400" b="1" dirty="0">
                <a:ln w="25400">
                  <a:solidFill>
                    <a:srgbClr val="ED7D31">
                      <a:lumMod val="60000"/>
                      <a:lumOff val="40000"/>
                    </a:srgbClr>
                  </a:solidFill>
                </a:ln>
                <a:solidFill>
                  <a:prstClr val="black"/>
                </a:solidFill>
                <a:latin typeface="Calibri" panose="020F0502020204030204"/>
              </a:rPr>
              <a:t>5</a:t>
            </a:r>
          </a:p>
        </p:txBody>
      </p:sp>
      <p:sp>
        <p:nvSpPr>
          <p:cNvPr id="12" name="TextBox 11"/>
          <p:cNvSpPr txBox="1"/>
          <p:nvPr/>
        </p:nvSpPr>
        <p:spPr>
          <a:xfrm>
            <a:off x="3247244" y="2024044"/>
            <a:ext cx="7593616" cy="461665"/>
          </a:xfrm>
          <a:prstGeom prst="rect">
            <a:avLst/>
          </a:prstGeom>
          <a:noFill/>
          <a:ln w="28575">
            <a:solidFill>
              <a:srgbClr val="92D050"/>
            </a:solidFill>
          </a:ln>
        </p:spPr>
        <p:txBody>
          <a:bodyPr wrap="square" rtlCol="0">
            <a:spAutoFit/>
          </a:bodyPr>
          <a:lstStyle/>
          <a:p>
            <a:pPr defTabSz="914377"/>
            <a:r>
              <a:rPr lang="en-GB" sz="2400" dirty="0">
                <a:solidFill>
                  <a:prstClr val="black"/>
                </a:solidFill>
                <a:latin typeface="Calibri" panose="020F0502020204030204"/>
              </a:rPr>
              <a:t>Define the noun </a:t>
            </a:r>
            <a:r>
              <a:rPr lang="en-GB" sz="2400" i="1" dirty="0">
                <a:solidFill>
                  <a:prstClr val="black"/>
                </a:solidFill>
                <a:latin typeface="Calibri" panose="020F0502020204030204"/>
              </a:rPr>
              <a:t>chemical</a:t>
            </a:r>
            <a:endParaRPr lang="en-GB" sz="2400" dirty="0">
              <a:solidFill>
                <a:prstClr val="black"/>
              </a:solidFill>
              <a:latin typeface="Calibri" panose="020F0502020204030204"/>
            </a:endParaRPr>
          </a:p>
        </p:txBody>
      </p:sp>
      <p:sp>
        <p:nvSpPr>
          <p:cNvPr id="13" name="TextBox 12"/>
          <p:cNvSpPr txBox="1"/>
          <p:nvPr/>
        </p:nvSpPr>
        <p:spPr>
          <a:xfrm>
            <a:off x="3468499" y="2834826"/>
            <a:ext cx="7363797" cy="461665"/>
          </a:xfrm>
          <a:prstGeom prst="rect">
            <a:avLst/>
          </a:prstGeom>
          <a:noFill/>
          <a:ln w="28575">
            <a:solidFill>
              <a:schemeClr val="accent6">
                <a:lumMod val="50000"/>
              </a:schemeClr>
            </a:solidFill>
          </a:ln>
        </p:spPr>
        <p:txBody>
          <a:bodyPr wrap="square" rtlCol="0">
            <a:spAutoFit/>
          </a:bodyPr>
          <a:lstStyle/>
          <a:p>
            <a:pPr defTabSz="914377"/>
            <a:r>
              <a:rPr lang="en-GB" sz="2400" dirty="0">
                <a:solidFill>
                  <a:prstClr val="black"/>
                </a:solidFill>
                <a:latin typeface="Calibri" panose="020F0502020204030204"/>
              </a:rPr>
              <a:t>a) Who does Romeo visit to ask for help?</a:t>
            </a:r>
          </a:p>
        </p:txBody>
      </p:sp>
      <p:sp>
        <p:nvSpPr>
          <p:cNvPr id="14" name="TextBox 13"/>
          <p:cNvSpPr txBox="1"/>
          <p:nvPr/>
        </p:nvSpPr>
        <p:spPr>
          <a:xfrm>
            <a:off x="3238679" y="4055938"/>
            <a:ext cx="7593616" cy="461665"/>
          </a:xfrm>
          <a:prstGeom prst="rect">
            <a:avLst/>
          </a:prstGeom>
          <a:noFill/>
          <a:ln w="28575">
            <a:solidFill>
              <a:schemeClr val="accent2">
                <a:lumMod val="75000"/>
              </a:schemeClr>
            </a:solidFill>
          </a:ln>
        </p:spPr>
        <p:txBody>
          <a:bodyPr wrap="square" rtlCol="0">
            <a:spAutoFit/>
          </a:bodyPr>
          <a:lstStyle/>
          <a:p>
            <a:pPr defTabSz="914377"/>
            <a:r>
              <a:rPr lang="en-GB" sz="2400" dirty="0">
                <a:solidFill>
                  <a:prstClr val="black"/>
                </a:solidFill>
                <a:latin typeface="Calibri" panose="020F0502020204030204"/>
              </a:rPr>
              <a:t>b) What is he doing when Romeo visits? </a:t>
            </a:r>
          </a:p>
        </p:txBody>
      </p:sp>
      <p:sp>
        <p:nvSpPr>
          <p:cNvPr id="15" name="TextBox 14"/>
          <p:cNvSpPr txBox="1"/>
          <p:nvPr/>
        </p:nvSpPr>
        <p:spPr>
          <a:xfrm>
            <a:off x="3744971" y="5045646"/>
            <a:ext cx="8209963" cy="830997"/>
          </a:xfrm>
          <a:prstGeom prst="rect">
            <a:avLst/>
          </a:prstGeom>
          <a:noFill/>
          <a:ln w="28575">
            <a:solidFill>
              <a:srgbClr val="B93A17"/>
            </a:solidFill>
          </a:ln>
        </p:spPr>
        <p:txBody>
          <a:bodyPr wrap="square" rtlCol="0">
            <a:spAutoFit/>
          </a:bodyPr>
          <a:lstStyle/>
          <a:p>
            <a:pPr defTabSz="914377"/>
            <a:r>
              <a:rPr lang="en-GB" sz="2400" b="1" dirty="0">
                <a:solidFill>
                  <a:prstClr val="black"/>
                </a:solidFill>
                <a:latin typeface="Calibri" panose="020F0502020204030204"/>
              </a:rPr>
              <a:t>Where does the apostrophe go? </a:t>
            </a:r>
          </a:p>
          <a:p>
            <a:pPr defTabSz="914377"/>
            <a:r>
              <a:rPr lang="en-GB" sz="2400" dirty="0">
                <a:solidFill>
                  <a:prstClr val="black"/>
                </a:solidFill>
                <a:latin typeface="Calibri" panose="020F0502020204030204"/>
              </a:rPr>
              <a:t>The Friars advice is neutral.</a:t>
            </a:r>
          </a:p>
        </p:txBody>
      </p:sp>
      <p:sp>
        <p:nvSpPr>
          <p:cNvPr id="16" name="TextBox 15"/>
          <p:cNvSpPr txBox="1"/>
          <p:nvPr/>
        </p:nvSpPr>
        <p:spPr>
          <a:xfrm>
            <a:off x="3591107" y="6070137"/>
            <a:ext cx="7395051" cy="461665"/>
          </a:xfrm>
          <a:prstGeom prst="rect">
            <a:avLst/>
          </a:prstGeom>
          <a:noFill/>
          <a:ln w="28575">
            <a:solidFill>
              <a:srgbClr val="C00000"/>
            </a:solidFill>
          </a:ln>
        </p:spPr>
        <p:txBody>
          <a:bodyPr wrap="square" rtlCol="0">
            <a:spAutoFit/>
          </a:bodyPr>
          <a:lstStyle/>
          <a:p>
            <a:pPr defTabSz="914377"/>
            <a:r>
              <a:rPr lang="en-GB" sz="2400" dirty="0">
                <a:solidFill>
                  <a:prstClr val="black"/>
                </a:solidFill>
                <a:latin typeface="Calibri" panose="020F0502020204030204"/>
              </a:rPr>
              <a:t>What is ‘write’ in the past tense?</a:t>
            </a:r>
          </a:p>
        </p:txBody>
      </p:sp>
      <p:sp>
        <p:nvSpPr>
          <p:cNvPr id="2" name="TextBox 1"/>
          <p:cNvSpPr txBox="1"/>
          <p:nvPr/>
        </p:nvSpPr>
        <p:spPr>
          <a:xfrm>
            <a:off x="71682" y="142004"/>
            <a:ext cx="1894045" cy="707886"/>
          </a:xfrm>
          <a:prstGeom prst="rect">
            <a:avLst/>
          </a:prstGeom>
          <a:noFill/>
        </p:spPr>
        <p:txBody>
          <a:bodyPr wrap="none" rtlCol="0">
            <a:spAutoFit/>
          </a:bodyPr>
          <a:lstStyle/>
          <a:p>
            <a:pPr defTabSz="914377"/>
            <a:r>
              <a:rPr lang="en-GB" sz="4000" b="1" dirty="0">
                <a:solidFill>
                  <a:srgbClr val="FF0000"/>
                </a:solidFill>
                <a:latin typeface="Calibri" panose="020F0502020204030204"/>
              </a:rPr>
              <a:t>Do Now</a:t>
            </a:r>
          </a:p>
        </p:txBody>
      </p:sp>
      <p:sp>
        <p:nvSpPr>
          <p:cNvPr id="22" name="Rectangle 21">
            <a:extLst>
              <a:ext uri="{FF2B5EF4-FFF2-40B4-BE49-F238E27FC236}">
                <a16:creationId xmlns:a16="http://schemas.microsoft.com/office/drawing/2014/main" id="{A663E244-080D-40C8-8CD9-F4F95B3C06E7}"/>
              </a:ext>
            </a:extLst>
          </p:cNvPr>
          <p:cNvSpPr>
            <a:spLocks noChangeArrowheads="1"/>
          </p:cNvSpPr>
          <p:nvPr/>
        </p:nvSpPr>
        <p:spPr bwMode="auto">
          <a:xfrm rot="5400000">
            <a:off x="-197272" y="3398163"/>
            <a:ext cx="2355915" cy="939051"/>
          </a:xfrm>
          <a:prstGeom prst="rect">
            <a:avLst/>
          </a:prstGeom>
          <a:solidFill>
            <a:srgbClr val="C00000"/>
          </a:solidFill>
          <a:ln>
            <a:noFill/>
          </a:ln>
          <a:effectLst/>
        </p:spPr>
        <p:txBody>
          <a:bodyPr wrap="none" anchor="ctr"/>
          <a:lstStyle/>
          <a:p>
            <a:pPr defTabSz="914377"/>
            <a:endParaRPr lang="en-GB">
              <a:solidFill>
                <a:prstClr val="black"/>
              </a:solidFill>
              <a:latin typeface="Calibri" panose="020F0502020204030204"/>
            </a:endParaRPr>
          </a:p>
        </p:txBody>
      </p:sp>
      <p:sp>
        <p:nvSpPr>
          <p:cNvPr id="23" name="Rectangle 22">
            <a:extLst>
              <a:ext uri="{FF2B5EF4-FFF2-40B4-BE49-F238E27FC236}">
                <a16:creationId xmlns:a16="http://schemas.microsoft.com/office/drawing/2014/main" id="{241A9106-18B5-40EF-B6FA-5160F5C5A448}"/>
              </a:ext>
            </a:extLst>
          </p:cNvPr>
          <p:cNvSpPr>
            <a:spLocks noChangeArrowheads="1"/>
          </p:cNvSpPr>
          <p:nvPr/>
        </p:nvSpPr>
        <p:spPr bwMode="auto">
          <a:xfrm rot="5400000">
            <a:off x="-197270" y="3398164"/>
            <a:ext cx="2355915" cy="93905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endParaRPr lang="en-GB">
              <a:solidFill>
                <a:prstClr val="black"/>
              </a:solidFill>
              <a:latin typeface="Calibri" panose="020F0502020204030204"/>
            </a:endParaRPr>
          </a:p>
        </p:txBody>
      </p:sp>
      <p:sp>
        <p:nvSpPr>
          <p:cNvPr id="24" name="Text Box 5">
            <a:extLst>
              <a:ext uri="{FF2B5EF4-FFF2-40B4-BE49-F238E27FC236}">
                <a16:creationId xmlns:a16="http://schemas.microsoft.com/office/drawing/2014/main" id="{49B3C8C1-0B14-41BA-96F1-E5880EF7056E}"/>
              </a:ext>
            </a:extLst>
          </p:cNvPr>
          <p:cNvSpPr txBox="1">
            <a:spLocks noChangeArrowheads="1"/>
          </p:cNvSpPr>
          <p:nvPr/>
        </p:nvSpPr>
        <p:spPr bwMode="auto">
          <a:xfrm>
            <a:off x="94791" y="5260134"/>
            <a:ext cx="18503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77" eaLnBrk="1" hangingPunct="1"/>
            <a:r>
              <a:rPr lang="en-GB" sz="4800" dirty="0">
                <a:solidFill>
                  <a:srgbClr val="C00000"/>
                </a:solidFill>
              </a:rPr>
              <a:t>STOP</a:t>
            </a:r>
          </a:p>
        </p:txBody>
      </p:sp>
      <p:sp>
        <p:nvSpPr>
          <p:cNvPr id="25" name="TextBox 24">
            <a:extLst>
              <a:ext uri="{FF2B5EF4-FFF2-40B4-BE49-F238E27FC236}">
                <a16:creationId xmlns:a16="http://schemas.microsoft.com/office/drawing/2014/main" id="{316736AF-EF0A-4689-8875-F7EDCFCEBB66}"/>
              </a:ext>
            </a:extLst>
          </p:cNvPr>
          <p:cNvSpPr txBox="1"/>
          <p:nvPr/>
        </p:nvSpPr>
        <p:spPr>
          <a:xfrm>
            <a:off x="94791" y="2029634"/>
            <a:ext cx="1854795" cy="523220"/>
          </a:xfrm>
          <a:prstGeom prst="rect">
            <a:avLst/>
          </a:prstGeom>
          <a:noFill/>
        </p:spPr>
        <p:txBody>
          <a:bodyPr wrap="square" rtlCol="0">
            <a:spAutoFit/>
          </a:bodyPr>
          <a:lstStyle/>
          <a:p>
            <a:pPr defTabSz="914377"/>
            <a:r>
              <a:rPr lang="en-GB" sz="2800" b="1" u="sng" dirty="0">
                <a:solidFill>
                  <a:prstClr val="black"/>
                </a:solidFill>
                <a:latin typeface="Calibri" panose="020F0502020204030204"/>
              </a:rPr>
              <a:t>5 minutes!</a:t>
            </a:r>
          </a:p>
        </p:txBody>
      </p:sp>
      <p:sp>
        <p:nvSpPr>
          <p:cNvPr id="10" name="Date Placeholder 9">
            <a:extLst>
              <a:ext uri="{FF2B5EF4-FFF2-40B4-BE49-F238E27FC236}">
                <a16:creationId xmlns:a16="http://schemas.microsoft.com/office/drawing/2014/main" id="{BEF52C66-6D5B-4508-A41B-AA55105965A5}"/>
              </a:ext>
            </a:extLst>
          </p:cNvPr>
          <p:cNvSpPr>
            <a:spLocks noGrp="1"/>
          </p:cNvSpPr>
          <p:nvPr>
            <p:ph type="dt" sz="half" idx="10"/>
          </p:nvPr>
        </p:nvSpPr>
        <p:spPr/>
        <p:txBody>
          <a:bodyPr/>
          <a:lstStyle/>
          <a:p>
            <a:fld id="{A895DD73-1507-4D15-8C8F-E4E64E02B4F4}" type="datetime2">
              <a:rPr lang="en-US" smtClean="0"/>
              <a:t>Wednesday, September 30, 2020</a:t>
            </a:fld>
            <a:endParaRPr lang="en-GB"/>
          </a:p>
        </p:txBody>
      </p:sp>
    </p:spTree>
    <p:extLst>
      <p:ext uri="{BB962C8B-B14F-4D97-AF65-F5344CB8AC3E}">
        <p14:creationId xmlns:p14="http://schemas.microsoft.com/office/powerpoint/2010/main" val="350784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000"/>
                                        <p:tgtEl>
                                          <p:spTgt spid="22"/>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E318-1369-4A42-AD16-58CEFF9543FD}"/>
              </a:ext>
            </a:extLst>
          </p:cNvPr>
          <p:cNvSpPr>
            <a:spLocks noGrp="1"/>
          </p:cNvSpPr>
          <p:nvPr>
            <p:ph type="title"/>
          </p:nvPr>
        </p:nvSpPr>
        <p:spPr/>
        <p:txBody>
          <a:bodyPr>
            <a:normAutofit fontScale="90000"/>
          </a:bodyPr>
          <a:lstStyle/>
          <a:p>
            <a:r>
              <a:rPr lang="en-GB" dirty="0"/>
              <a:t>Act 2 Scene 3: Who is the Nurse ?</a:t>
            </a:r>
          </a:p>
        </p:txBody>
      </p:sp>
      <p:sp>
        <p:nvSpPr>
          <p:cNvPr id="3" name="Text Placeholder 2">
            <a:extLst>
              <a:ext uri="{FF2B5EF4-FFF2-40B4-BE49-F238E27FC236}">
                <a16:creationId xmlns:a16="http://schemas.microsoft.com/office/drawing/2014/main" id="{13081404-935B-4EA5-AD2B-F61FA579D785}"/>
              </a:ext>
            </a:extLst>
          </p:cNvPr>
          <p:cNvSpPr>
            <a:spLocks noGrp="1"/>
          </p:cNvSpPr>
          <p:nvPr>
            <p:ph type="body" idx="1"/>
          </p:nvPr>
        </p:nvSpPr>
        <p:spPr>
          <a:xfrm>
            <a:off x="159568" y="807846"/>
            <a:ext cx="5062056" cy="5526603"/>
          </a:xfrm>
          <a:solidFill>
            <a:schemeClr val="tx2"/>
          </a:solidFill>
        </p:spPr>
        <p:txBody>
          <a:bodyPr>
            <a:normAutofit fontScale="92500" lnSpcReduction="20000"/>
          </a:bodyPr>
          <a:lstStyle/>
          <a:p>
            <a:pPr marL="152396" indent="0">
              <a:buNone/>
            </a:pPr>
            <a:r>
              <a:rPr lang="en-GB" dirty="0">
                <a:solidFill>
                  <a:schemeClr val="bg1"/>
                </a:solidFill>
              </a:rPr>
              <a:t>Shakespeare has created the Nurse as a confidante for Juliet, a maternal figure who loves Juliet and is close to her; without the Nurse, the marriage would not take place.</a:t>
            </a:r>
          </a:p>
          <a:p>
            <a:pPr marL="152396" indent="0">
              <a:buNone/>
            </a:pPr>
            <a:endParaRPr lang="en-GB" b="1" dirty="0">
              <a:solidFill>
                <a:schemeClr val="bg1"/>
              </a:solidFill>
            </a:endParaRPr>
          </a:p>
          <a:p>
            <a:pPr marL="152396" indent="0">
              <a:buNone/>
            </a:pPr>
            <a:r>
              <a:rPr lang="en-GB" b="1" dirty="0">
                <a:solidFill>
                  <a:schemeClr val="bg1"/>
                </a:solidFill>
              </a:rPr>
              <a:t>We meet the Nurse first in Act 1 Scene 3, then Act 2 Scene 3 and 4, Act 3 Scene 2, 3 and 5, Act 4 Scene 3, 4. </a:t>
            </a:r>
          </a:p>
          <a:p>
            <a:pPr marL="152396" indent="0">
              <a:buNone/>
            </a:pPr>
            <a:endParaRPr lang="en-GB" b="1" dirty="0">
              <a:solidFill>
                <a:schemeClr val="bg1"/>
              </a:solidFill>
            </a:endParaRPr>
          </a:p>
          <a:p>
            <a:pPr marL="152396" indent="0">
              <a:buNone/>
            </a:pPr>
            <a:r>
              <a:rPr lang="en-GB" b="1" dirty="0">
                <a:solidFill>
                  <a:schemeClr val="bg1"/>
                </a:solidFill>
              </a:rPr>
              <a:t>She is present at key turning points of the play.</a:t>
            </a:r>
          </a:p>
        </p:txBody>
      </p:sp>
      <p:graphicFrame>
        <p:nvGraphicFramePr>
          <p:cNvPr id="4" name="Table 4">
            <a:extLst>
              <a:ext uri="{FF2B5EF4-FFF2-40B4-BE49-F238E27FC236}">
                <a16:creationId xmlns:a16="http://schemas.microsoft.com/office/drawing/2014/main" id="{9CF11EE5-AC75-4F8E-B2FF-201DA6FA4ECF}"/>
              </a:ext>
            </a:extLst>
          </p:cNvPr>
          <p:cNvGraphicFramePr>
            <a:graphicFrameLocks noGrp="1"/>
          </p:cNvGraphicFramePr>
          <p:nvPr>
            <p:extLst/>
          </p:nvPr>
        </p:nvGraphicFramePr>
        <p:xfrm>
          <a:off x="5536522" y="1295924"/>
          <a:ext cx="6423830" cy="5137710"/>
        </p:xfrm>
        <a:graphic>
          <a:graphicData uri="http://schemas.openxmlformats.org/drawingml/2006/table">
            <a:tbl>
              <a:tblPr firstRow="1" bandRow="1"/>
              <a:tblGrid>
                <a:gridCol w="1571661">
                  <a:extLst>
                    <a:ext uri="{9D8B030D-6E8A-4147-A177-3AD203B41FA5}">
                      <a16:colId xmlns:a16="http://schemas.microsoft.com/office/drawing/2014/main" val="2588328992"/>
                    </a:ext>
                  </a:extLst>
                </a:gridCol>
                <a:gridCol w="4852169">
                  <a:extLst>
                    <a:ext uri="{9D8B030D-6E8A-4147-A177-3AD203B41FA5}">
                      <a16:colId xmlns:a16="http://schemas.microsoft.com/office/drawing/2014/main" val="1303480210"/>
                    </a:ext>
                  </a:extLst>
                </a:gridCol>
              </a:tblGrid>
              <a:tr h="365760">
                <a:tc>
                  <a:txBody>
                    <a:bodyPr/>
                    <a:lstStyle/>
                    <a:p>
                      <a:r>
                        <a:rPr lang="en-GB" sz="1600" dirty="0">
                          <a:solidFill>
                            <a:schemeClr val="tx1"/>
                          </a:solidFill>
                        </a:rPr>
                        <a:t>Act 1 Scene 3</a:t>
                      </a:r>
                    </a:p>
                  </a:txBody>
                  <a:tcPr marL="121920" marR="121920" marT="60960" marB="60960"/>
                </a:tc>
                <a:tc>
                  <a:txBody>
                    <a:bodyPr/>
                    <a:lstStyle/>
                    <a:p>
                      <a:r>
                        <a:rPr lang="en-GB" sz="1600" dirty="0">
                          <a:solidFill>
                            <a:schemeClr val="tx1"/>
                          </a:solidFill>
                        </a:rPr>
                        <a:t>Recalls Juliet’s childhood</a:t>
                      </a:r>
                    </a:p>
                  </a:txBody>
                  <a:tcPr marL="121920" marR="121920" marT="60960" marB="60960"/>
                </a:tc>
                <a:extLst>
                  <a:ext uri="{0D108BD9-81ED-4DB2-BD59-A6C34878D82A}">
                    <a16:rowId xmlns:a16="http://schemas.microsoft.com/office/drawing/2014/main" val="4077667057"/>
                  </a:ext>
                </a:extLst>
              </a:tr>
              <a:tr h="365760">
                <a:tc>
                  <a:txBody>
                    <a:bodyPr/>
                    <a:lstStyle/>
                    <a:p>
                      <a:r>
                        <a:rPr lang="en-GB" sz="1600" dirty="0">
                          <a:solidFill>
                            <a:schemeClr val="tx1"/>
                          </a:solidFill>
                        </a:rPr>
                        <a:t>Act 2 Scene 1 </a:t>
                      </a:r>
                    </a:p>
                  </a:txBody>
                  <a:tcPr marL="121920" marR="121920" marT="60960" marB="60960"/>
                </a:tc>
                <a:tc>
                  <a:txBody>
                    <a:bodyPr/>
                    <a:lstStyle/>
                    <a:p>
                      <a:r>
                        <a:rPr lang="en-GB" sz="1600" dirty="0">
                          <a:solidFill>
                            <a:schemeClr val="tx1"/>
                          </a:solidFill>
                        </a:rPr>
                        <a:t>Calls Juliet away from the balcony</a:t>
                      </a:r>
                    </a:p>
                  </a:txBody>
                  <a:tcPr marL="121920" marR="121920" marT="60960" marB="60960"/>
                </a:tc>
                <a:extLst>
                  <a:ext uri="{0D108BD9-81ED-4DB2-BD59-A6C34878D82A}">
                    <a16:rowId xmlns:a16="http://schemas.microsoft.com/office/drawing/2014/main" val="2663653124"/>
                  </a:ext>
                </a:extLst>
              </a:tr>
              <a:tr h="606044">
                <a:tc>
                  <a:txBody>
                    <a:bodyPr/>
                    <a:lstStyle/>
                    <a:p>
                      <a:r>
                        <a:rPr lang="en-GB" sz="1600" dirty="0">
                          <a:solidFill>
                            <a:schemeClr val="tx1"/>
                          </a:solidFill>
                        </a:rPr>
                        <a:t>Act 2 Scene 3</a:t>
                      </a:r>
                    </a:p>
                  </a:txBody>
                  <a:tcPr marL="121920" marR="121920" marT="60960" marB="60960"/>
                </a:tc>
                <a:tc>
                  <a:txBody>
                    <a:bodyPr/>
                    <a:lstStyle/>
                    <a:p>
                      <a:r>
                        <a:rPr lang="en-GB" sz="1600" dirty="0">
                          <a:solidFill>
                            <a:schemeClr val="tx1"/>
                          </a:solidFill>
                        </a:rPr>
                        <a:t>Meets Romeo to tell him of the marriage arrangements</a:t>
                      </a:r>
                    </a:p>
                  </a:txBody>
                  <a:tcPr marL="121920" marR="121920" marT="60960" marB="60960"/>
                </a:tc>
                <a:extLst>
                  <a:ext uri="{0D108BD9-81ED-4DB2-BD59-A6C34878D82A}">
                    <a16:rowId xmlns:a16="http://schemas.microsoft.com/office/drawing/2014/main" val="1226023200"/>
                  </a:ext>
                </a:extLst>
              </a:tr>
              <a:tr h="365760">
                <a:tc>
                  <a:txBody>
                    <a:bodyPr/>
                    <a:lstStyle/>
                    <a:p>
                      <a:r>
                        <a:rPr lang="en-GB" sz="1600" dirty="0">
                          <a:solidFill>
                            <a:schemeClr val="tx1"/>
                          </a:solidFill>
                        </a:rPr>
                        <a:t>Act 2 Scene 5</a:t>
                      </a:r>
                    </a:p>
                  </a:txBody>
                  <a:tcPr marL="121920" marR="121920" marT="60960" marB="60960"/>
                </a:tc>
                <a:tc>
                  <a:txBody>
                    <a:bodyPr/>
                    <a:lstStyle/>
                    <a:p>
                      <a:r>
                        <a:rPr lang="en-GB" sz="1600" dirty="0">
                          <a:solidFill>
                            <a:schemeClr val="tx1"/>
                          </a:solidFill>
                        </a:rPr>
                        <a:t>Returns to Juliet with Romeo’s response.</a:t>
                      </a:r>
                    </a:p>
                  </a:txBody>
                  <a:tcPr marL="121920" marR="121920" marT="60960" marB="60960"/>
                </a:tc>
                <a:extLst>
                  <a:ext uri="{0D108BD9-81ED-4DB2-BD59-A6C34878D82A}">
                    <a16:rowId xmlns:a16="http://schemas.microsoft.com/office/drawing/2014/main" val="1628060568"/>
                  </a:ext>
                </a:extLst>
              </a:tr>
              <a:tr h="609600">
                <a:tc>
                  <a:txBody>
                    <a:bodyPr/>
                    <a:lstStyle/>
                    <a:p>
                      <a:r>
                        <a:rPr lang="en-GB" sz="1600" dirty="0">
                          <a:solidFill>
                            <a:schemeClr val="tx1"/>
                          </a:solidFill>
                        </a:rPr>
                        <a:t>Act 3 Scene 2</a:t>
                      </a:r>
                    </a:p>
                  </a:txBody>
                  <a:tcPr marL="121920" marR="121920" marT="60960" marB="60960"/>
                </a:tc>
                <a:tc>
                  <a:txBody>
                    <a:bodyPr/>
                    <a:lstStyle/>
                    <a:p>
                      <a:r>
                        <a:rPr lang="en-GB" sz="1600" dirty="0">
                          <a:solidFill>
                            <a:schemeClr val="tx1"/>
                          </a:solidFill>
                        </a:rPr>
                        <a:t>Brings Juliet the news of Tybalt’s death, murderer by Romeo</a:t>
                      </a:r>
                    </a:p>
                  </a:txBody>
                  <a:tcPr marL="121920" marR="121920" marT="60960" marB="60960"/>
                </a:tc>
                <a:extLst>
                  <a:ext uri="{0D108BD9-81ED-4DB2-BD59-A6C34878D82A}">
                    <a16:rowId xmlns:a16="http://schemas.microsoft.com/office/drawing/2014/main" val="2793573305"/>
                  </a:ext>
                </a:extLst>
              </a:tr>
              <a:tr h="606044">
                <a:tc>
                  <a:txBody>
                    <a:bodyPr/>
                    <a:lstStyle/>
                    <a:p>
                      <a:r>
                        <a:rPr lang="en-GB" sz="1600" dirty="0">
                          <a:solidFill>
                            <a:schemeClr val="tx1"/>
                          </a:solidFill>
                        </a:rPr>
                        <a:t>Act 3 Scene 3</a:t>
                      </a:r>
                    </a:p>
                  </a:txBody>
                  <a:tcPr marL="121920" marR="121920" marT="60960" marB="60960"/>
                </a:tc>
                <a:tc>
                  <a:txBody>
                    <a:bodyPr/>
                    <a:lstStyle/>
                    <a:p>
                      <a:r>
                        <a:rPr lang="en-GB" sz="1600" dirty="0">
                          <a:solidFill>
                            <a:schemeClr val="tx1"/>
                          </a:solidFill>
                        </a:rPr>
                        <a:t>Visits the Friar to tell Romeo to go to Juliet.</a:t>
                      </a:r>
                    </a:p>
                  </a:txBody>
                  <a:tcPr marL="121920" marR="121920" marT="60960" marB="60960"/>
                </a:tc>
                <a:extLst>
                  <a:ext uri="{0D108BD9-81ED-4DB2-BD59-A6C34878D82A}">
                    <a16:rowId xmlns:a16="http://schemas.microsoft.com/office/drawing/2014/main" val="825784710"/>
                  </a:ext>
                </a:extLst>
              </a:tr>
              <a:tr h="941601">
                <a:tc>
                  <a:txBody>
                    <a:bodyPr/>
                    <a:lstStyle/>
                    <a:p>
                      <a:r>
                        <a:rPr lang="en-GB" sz="1600" dirty="0">
                          <a:solidFill>
                            <a:schemeClr val="tx1"/>
                          </a:solidFill>
                        </a:rPr>
                        <a:t>Act 3 Scene 5</a:t>
                      </a:r>
                    </a:p>
                  </a:txBody>
                  <a:tcPr marL="121920" marR="121920" marT="60960" marB="60960"/>
                </a:tc>
                <a:tc>
                  <a:txBody>
                    <a:bodyPr/>
                    <a:lstStyle/>
                    <a:p>
                      <a:r>
                        <a:rPr lang="en-GB" sz="1600" dirty="0">
                          <a:solidFill>
                            <a:schemeClr val="tx1"/>
                          </a:solidFill>
                        </a:rPr>
                        <a:t>Calls Juliet away from her night with Romeo to speak to her parents about marriage to Paris. </a:t>
                      </a:r>
                    </a:p>
                    <a:p>
                      <a:r>
                        <a:rPr lang="en-GB" sz="1600" dirty="0">
                          <a:solidFill>
                            <a:schemeClr val="tx1"/>
                          </a:solidFill>
                        </a:rPr>
                        <a:t>Tells Juliet to forget about Romeo and marry Paris.</a:t>
                      </a:r>
                    </a:p>
                  </a:txBody>
                  <a:tcPr marL="121920" marR="121920" marT="60960" marB="60960"/>
                </a:tc>
                <a:extLst>
                  <a:ext uri="{0D108BD9-81ED-4DB2-BD59-A6C34878D82A}">
                    <a16:rowId xmlns:a16="http://schemas.microsoft.com/office/drawing/2014/main" val="1891006366"/>
                  </a:ext>
                </a:extLst>
              </a:tr>
              <a:tr h="855592">
                <a:tc>
                  <a:txBody>
                    <a:bodyPr/>
                    <a:lstStyle/>
                    <a:p>
                      <a:r>
                        <a:rPr lang="en-GB" sz="1600" dirty="0">
                          <a:solidFill>
                            <a:schemeClr val="tx1"/>
                          </a:solidFill>
                        </a:rPr>
                        <a:t>Act 4 Scene 3</a:t>
                      </a:r>
                    </a:p>
                  </a:txBody>
                  <a:tcPr marL="121920" marR="121920" marT="60960" marB="60960"/>
                </a:tc>
                <a:tc>
                  <a:txBody>
                    <a:bodyPr/>
                    <a:lstStyle/>
                    <a:p>
                      <a:r>
                        <a:rPr lang="en-GB" sz="1600" dirty="0">
                          <a:solidFill>
                            <a:schemeClr val="tx1"/>
                          </a:solidFill>
                        </a:rPr>
                        <a:t>Juliet tells the Nurse and her mother to leave her to sleep, the night she takes the potion.</a:t>
                      </a:r>
                    </a:p>
                  </a:txBody>
                  <a:tcPr marL="121920" marR="121920" marT="60960" marB="60960"/>
                </a:tc>
                <a:extLst>
                  <a:ext uri="{0D108BD9-81ED-4DB2-BD59-A6C34878D82A}">
                    <a16:rowId xmlns:a16="http://schemas.microsoft.com/office/drawing/2014/main" val="1461353557"/>
                  </a:ext>
                </a:extLst>
              </a:tr>
              <a:tr h="421549">
                <a:tc>
                  <a:txBody>
                    <a:bodyPr/>
                    <a:lstStyle/>
                    <a:p>
                      <a:r>
                        <a:rPr lang="en-GB" sz="1600" dirty="0">
                          <a:solidFill>
                            <a:schemeClr val="tx1"/>
                          </a:solidFill>
                        </a:rPr>
                        <a:t>Act 4 Scene 4</a:t>
                      </a:r>
                    </a:p>
                  </a:txBody>
                  <a:tcPr marL="121920" marR="121920" marT="60960" marB="60960"/>
                </a:tc>
                <a:tc>
                  <a:txBody>
                    <a:bodyPr/>
                    <a:lstStyle/>
                    <a:p>
                      <a:r>
                        <a:rPr lang="en-GB" sz="1600" dirty="0">
                          <a:solidFill>
                            <a:schemeClr val="tx1"/>
                          </a:solidFill>
                        </a:rPr>
                        <a:t>Discovers Juliet, when she appears dead.</a:t>
                      </a:r>
                    </a:p>
                  </a:txBody>
                  <a:tcPr marL="121920" marR="121920" marT="60960" marB="60960"/>
                </a:tc>
                <a:extLst>
                  <a:ext uri="{0D108BD9-81ED-4DB2-BD59-A6C34878D82A}">
                    <a16:rowId xmlns:a16="http://schemas.microsoft.com/office/drawing/2014/main" val="3991041379"/>
                  </a:ext>
                </a:extLst>
              </a:tr>
            </a:tbl>
          </a:graphicData>
        </a:graphic>
      </p:graphicFrame>
      <p:pic>
        <p:nvPicPr>
          <p:cNvPr id="5" name="Picture 8" descr="The Nurse tells Juliet about the wedding (Globe) - YouTube">
            <a:extLst>
              <a:ext uri="{FF2B5EF4-FFF2-40B4-BE49-F238E27FC236}">
                <a16:creationId xmlns:a16="http://schemas.microsoft.com/office/drawing/2014/main" id="{1EC623AA-2F72-4AEE-A9B8-9D388EAFCEA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605" t="15802" r="43551"/>
          <a:stretch/>
        </p:blipFill>
        <p:spPr bwMode="auto">
          <a:xfrm>
            <a:off x="10701338" y="23728"/>
            <a:ext cx="1490663" cy="196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414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0000"/>
                </a:solidFill>
              </a:rPr>
              <a:t>Key word </a:t>
            </a:r>
            <a:r>
              <a:rPr lang="en-GB" dirty="0">
                <a:solidFill>
                  <a:srgbClr val="FF0000"/>
                </a:solidFill>
              </a:rPr>
              <a:t>d</a:t>
            </a:r>
            <a:r>
              <a:rPr lang="en-GB" dirty="0" smtClean="0">
                <a:solidFill>
                  <a:srgbClr val="FF0000"/>
                </a:solidFill>
              </a:rPr>
              <a:t>efinitions: </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solidFill>
                  <a:srgbClr val="00B050"/>
                </a:solidFill>
              </a:rPr>
              <a:t>Find the definitions for the words below: </a:t>
            </a:r>
          </a:p>
          <a:p>
            <a:pPr marL="0" indent="0">
              <a:buNone/>
            </a:pPr>
            <a:endParaRPr lang="en-GB" dirty="0" smtClean="0">
              <a:solidFill>
                <a:srgbClr val="00B050"/>
              </a:solidFill>
            </a:endParaRPr>
          </a:p>
          <a:p>
            <a:pPr marL="0" indent="0">
              <a:buNone/>
            </a:pPr>
            <a:r>
              <a:rPr lang="en-GB" dirty="0" smtClean="0"/>
              <a:t>Warrant </a:t>
            </a:r>
          </a:p>
          <a:p>
            <a:pPr marL="0" indent="0">
              <a:buNone/>
            </a:pPr>
            <a:r>
              <a:rPr lang="en-GB" dirty="0" smtClean="0"/>
              <a:t>Brow</a:t>
            </a:r>
          </a:p>
          <a:p>
            <a:pPr marL="0" indent="0">
              <a:buNone/>
            </a:pPr>
            <a:r>
              <a:rPr lang="en-GB" dirty="0" smtClean="0"/>
              <a:t>Parlous</a:t>
            </a:r>
          </a:p>
          <a:p>
            <a:pPr marL="0" indent="0">
              <a:buNone/>
            </a:pPr>
            <a:r>
              <a:rPr lang="en-GB" dirty="0" smtClean="0"/>
              <a:t>Bitterly</a:t>
            </a:r>
          </a:p>
          <a:p>
            <a:pPr marL="0" indent="0">
              <a:buNone/>
            </a:pPr>
            <a:endParaRPr lang="en-GB" dirty="0" smtClean="0">
              <a:solidFill>
                <a:srgbClr val="00B050"/>
              </a:solidFill>
            </a:endParaRPr>
          </a:p>
          <a:p>
            <a:pPr marL="0" indent="0">
              <a:buNone/>
            </a:pPr>
            <a:endParaRPr lang="en-GB" dirty="0" smtClean="0">
              <a:solidFill>
                <a:srgbClr val="00B050"/>
              </a:solidFill>
            </a:endParaRPr>
          </a:p>
          <a:p>
            <a:pPr marL="0" indent="0">
              <a:buNone/>
            </a:pPr>
            <a:r>
              <a:rPr lang="en-GB" dirty="0" smtClean="0">
                <a:solidFill>
                  <a:srgbClr val="00B050"/>
                </a:solidFill>
              </a:rPr>
              <a:t>Using your understanding of this key vocabulary, read through and annotate Act 1 Scene 2. </a:t>
            </a:r>
          </a:p>
          <a:p>
            <a:pPr marL="0" indent="0">
              <a:buNone/>
            </a:pPr>
            <a:r>
              <a:rPr lang="en-GB" dirty="0" smtClean="0"/>
              <a:t> </a:t>
            </a:r>
          </a:p>
          <a:p>
            <a:endParaRPr lang="en-GB" dirty="0"/>
          </a:p>
          <a:p>
            <a:endParaRPr lang="en-GB" dirty="0"/>
          </a:p>
        </p:txBody>
      </p:sp>
    </p:spTree>
    <p:extLst>
      <p:ext uri="{BB962C8B-B14F-4D97-AF65-F5344CB8AC3E}">
        <p14:creationId xmlns:p14="http://schemas.microsoft.com/office/powerpoint/2010/main" val="337970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E318-1369-4A42-AD16-58CEFF9543FD}"/>
              </a:ext>
            </a:extLst>
          </p:cNvPr>
          <p:cNvSpPr>
            <a:spLocks noGrp="1"/>
          </p:cNvSpPr>
          <p:nvPr>
            <p:ph type="title"/>
          </p:nvPr>
        </p:nvSpPr>
        <p:spPr/>
        <p:txBody>
          <a:bodyPr>
            <a:normAutofit fontScale="90000"/>
          </a:bodyPr>
          <a:lstStyle/>
          <a:p>
            <a:r>
              <a:rPr lang="en-GB" dirty="0"/>
              <a:t>Act 2 Scene 3: Who is the Nurse ?</a:t>
            </a:r>
          </a:p>
        </p:txBody>
      </p:sp>
      <p:sp>
        <p:nvSpPr>
          <p:cNvPr id="3" name="Text Placeholder 2">
            <a:extLst>
              <a:ext uri="{FF2B5EF4-FFF2-40B4-BE49-F238E27FC236}">
                <a16:creationId xmlns:a16="http://schemas.microsoft.com/office/drawing/2014/main" id="{13081404-935B-4EA5-AD2B-F61FA579D785}"/>
              </a:ext>
            </a:extLst>
          </p:cNvPr>
          <p:cNvSpPr>
            <a:spLocks noGrp="1"/>
          </p:cNvSpPr>
          <p:nvPr>
            <p:ph type="body" idx="1"/>
          </p:nvPr>
        </p:nvSpPr>
        <p:spPr>
          <a:xfrm>
            <a:off x="159568" y="1008568"/>
            <a:ext cx="5062056" cy="5526603"/>
          </a:xfrm>
          <a:solidFill>
            <a:schemeClr val="tx2"/>
          </a:solidFill>
        </p:spPr>
        <p:txBody>
          <a:bodyPr>
            <a:normAutofit fontScale="92500" lnSpcReduction="20000"/>
          </a:bodyPr>
          <a:lstStyle/>
          <a:p>
            <a:pPr marL="152396" indent="0">
              <a:buNone/>
            </a:pPr>
            <a:r>
              <a:rPr lang="en-GB" b="1" dirty="0">
                <a:solidFill>
                  <a:schemeClr val="bg1"/>
                </a:solidFill>
              </a:rPr>
              <a:t>The Nurse is able to be inside (private) and outside (public)  the Capulet house. As an elite, unmarried girl, Juliet is restricted in her movements, therefore the Nurse has to be her contact with the outside, public world. </a:t>
            </a:r>
          </a:p>
          <a:p>
            <a:pPr marL="152396" indent="0">
              <a:buNone/>
            </a:pPr>
            <a:endParaRPr lang="en-GB" b="1" dirty="0">
              <a:solidFill>
                <a:schemeClr val="bg1"/>
              </a:solidFill>
            </a:endParaRPr>
          </a:p>
          <a:p>
            <a:pPr marL="152396" indent="0">
              <a:buNone/>
            </a:pPr>
            <a:r>
              <a:rPr lang="en-GB" b="1" dirty="0">
                <a:solidFill>
                  <a:schemeClr val="bg1"/>
                </a:solidFill>
              </a:rPr>
              <a:t>The Nurse talks about breastfeeding and sex, and would be Juliet’s guide in these matters. As a lower-class character, the Nurse is bawdy and rude at times!</a:t>
            </a:r>
          </a:p>
        </p:txBody>
      </p:sp>
      <p:sp>
        <p:nvSpPr>
          <p:cNvPr id="5" name="TextBox 4">
            <a:extLst>
              <a:ext uri="{FF2B5EF4-FFF2-40B4-BE49-F238E27FC236}">
                <a16:creationId xmlns:a16="http://schemas.microsoft.com/office/drawing/2014/main" id="{A1A8BCD9-79E0-47C2-BE08-E293F8E78459}"/>
              </a:ext>
            </a:extLst>
          </p:cNvPr>
          <p:cNvSpPr txBox="1"/>
          <p:nvPr/>
        </p:nvSpPr>
        <p:spPr>
          <a:xfrm>
            <a:off x="6096001" y="1231515"/>
            <a:ext cx="5332460" cy="5078313"/>
          </a:xfrm>
          <a:prstGeom prst="rect">
            <a:avLst/>
          </a:prstGeom>
          <a:noFill/>
        </p:spPr>
        <p:txBody>
          <a:bodyPr wrap="square" rtlCol="0">
            <a:spAutoFit/>
          </a:bodyPr>
          <a:lstStyle/>
          <a:p>
            <a:r>
              <a:rPr lang="en-GB" sz="2000" dirty="0">
                <a:solidFill>
                  <a:srgbClr val="FF0000"/>
                </a:solidFill>
              </a:rPr>
              <a:t>How is the Nurse first presented? </a:t>
            </a:r>
          </a:p>
          <a:p>
            <a:endParaRPr lang="en-GB" sz="2000" dirty="0"/>
          </a:p>
          <a:p>
            <a:r>
              <a:rPr lang="en-GB" sz="2000" dirty="0">
                <a:latin typeface="Times New Roman" panose="02020603050405020304" pitchFamily="18" charset="0"/>
              </a:rPr>
              <a:t>Yes, madam: yet I cannot choose but laugh,</a:t>
            </a:r>
            <a:r>
              <a:rPr lang="en-GB" sz="2000" dirty="0"/>
              <a:t/>
            </a:r>
            <a:br>
              <a:rPr lang="en-GB" sz="2000" dirty="0"/>
            </a:br>
            <a:r>
              <a:rPr lang="en-GB" sz="2000" dirty="0">
                <a:latin typeface="Times New Roman" panose="02020603050405020304" pitchFamily="18" charset="0"/>
              </a:rPr>
              <a:t>To think it should leave crying and say 'Ay.'</a:t>
            </a:r>
            <a:r>
              <a:rPr lang="en-GB" sz="2000" dirty="0"/>
              <a:t/>
            </a:r>
            <a:br>
              <a:rPr lang="en-GB" sz="2000" dirty="0"/>
            </a:br>
            <a:r>
              <a:rPr lang="en-GB" sz="2000" dirty="0">
                <a:latin typeface="Times New Roman" panose="02020603050405020304" pitchFamily="18" charset="0"/>
              </a:rPr>
              <a:t>And yet, I warrant, it had upon its brow</a:t>
            </a:r>
            <a:r>
              <a:rPr lang="en-GB" sz="2000" dirty="0"/>
              <a:t/>
            </a:r>
            <a:br>
              <a:rPr lang="en-GB" sz="2000" dirty="0"/>
            </a:br>
            <a:r>
              <a:rPr lang="en-GB" sz="2000" dirty="0">
                <a:latin typeface="Times New Roman" panose="02020603050405020304" pitchFamily="18" charset="0"/>
              </a:rPr>
              <a:t>A bump as big as a young cockerel's stone;</a:t>
            </a:r>
            <a:r>
              <a:rPr lang="en-GB" sz="2000" dirty="0"/>
              <a:t/>
            </a:r>
            <a:br>
              <a:rPr lang="en-GB" sz="2000" dirty="0"/>
            </a:br>
            <a:r>
              <a:rPr lang="en-GB" sz="2000" dirty="0">
                <a:latin typeface="Times New Roman" panose="02020603050405020304" pitchFamily="18" charset="0"/>
              </a:rPr>
              <a:t>A parlous knock; and it cried bitterly:</a:t>
            </a:r>
            <a:r>
              <a:rPr lang="en-GB" sz="2000" dirty="0"/>
              <a:t/>
            </a:r>
            <a:br>
              <a:rPr lang="en-GB" sz="2000" dirty="0"/>
            </a:br>
            <a:r>
              <a:rPr lang="en-GB" sz="2000" dirty="0">
                <a:latin typeface="Times New Roman" panose="02020603050405020304" pitchFamily="18" charset="0"/>
              </a:rPr>
              <a:t>'Yea,' </a:t>
            </a:r>
            <a:r>
              <a:rPr lang="en-GB" sz="2000" dirty="0" err="1">
                <a:latin typeface="Times New Roman" panose="02020603050405020304" pitchFamily="18" charset="0"/>
              </a:rPr>
              <a:t>quoth</a:t>
            </a:r>
            <a:r>
              <a:rPr lang="en-GB" sz="2000" dirty="0">
                <a:latin typeface="Times New Roman" panose="02020603050405020304" pitchFamily="18" charset="0"/>
              </a:rPr>
              <a:t> my husband,'</a:t>
            </a:r>
            <a:r>
              <a:rPr lang="en-GB" sz="2000" dirty="0" err="1">
                <a:latin typeface="Times New Roman" panose="02020603050405020304" pitchFamily="18" charset="0"/>
              </a:rPr>
              <a:t>fall'st</a:t>
            </a:r>
            <a:r>
              <a:rPr lang="en-GB" sz="2000" dirty="0">
                <a:latin typeface="Times New Roman" panose="02020603050405020304" pitchFamily="18" charset="0"/>
              </a:rPr>
              <a:t> upon thy face?</a:t>
            </a:r>
            <a:r>
              <a:rPr lang="en-GB" sz="2000" dirty="0"/>
              <a:t/>
            </a:r>
            <a:br>
              <a:rPr lang="en-GB" sz="2000" dirty="0"/>
            </a:br>
            <a:r>
              <a:rPr lang="en-GB" sz="2000" dirty="0">
                <a:latin typeface="Times New Roman" panose="02020603050405020304" pitchFamily="18" charset="0"/>
              </a:rPr>
              <a:t>Thou wilt fall backward when thou </a:t>
            </a:r>
            <a:r>
              <a:rPr lang="en-GB" sz="2000" dirty="0" err="1">
                <a:latin typeface="Times New Roman" panose="02020603050405020304" pitchFamily="18" charset="0"/>
              </a:rPr>
              <a:t>comest</a:t>
            </a:r>
            <a:r>
              <a:rPr lang="en-GB" sz="2000" dirty="0">
                <a:latin typeface="Times New Roman" panose="02020603050405020304" pitchFamily="18" charset="0"/>
              </a:rPr>
              <a:t> to age;</a:t>
            </a:r>
            <a:r>
              <a:rPr lang="en-GB" sz="2000" dirty="0"/>
              <a:t/>
            </a:r>
            <a:br>
              <a:rPr lang="en-GB" sz="2000" dirty="0"/>
            </a:br>
            <a:r>
              <a:rPr lang="en-GB" sz="2000" dirty="0">
                <a:latin typeface="Times New Roman" panose="02020603050405020304" pitchFamily="18" charset="0"/>
              </a:rPr>
              <a:t>Wilt thou not, </a:t>
            </a:r>
            <a:r>
              <a:rPr lang="en-GB" sz="2000" dirty="0" err="1">
                <a:latin typeface="Times New Roman" panose="02020603050405020304" pitchFamily="18" charset="0"/>
              </a:rPr>
              <a:t>Jule</a:t>
            </a:r>
            <a:r>
              <a:rPr lang="en-GB" sz="2000" dirty="0">
                <a:latin typeface="Times New Roman" panose="02020603050405020304" pitchFamily="18" charset="0"/>
              </a:rPr>
              <a:t>?' it stinted and said 'Ay.’</a:t>
            </a:r>
          </a:p>
          <a:p>
            <a:pPr algn="ctr"/>
            <a:r>
              <a:rPr lang="en-GB" sz="2000" dirty="0">
                <a:latin typeface="Times New Roman" panose="02020603050405020304" pitchFamily="18" charset="0"/>
              </a:rPr>
              <a:t>***</a:t>
            </a:r>
          </a:p>
          <a:p>
            <a:r>
              <a:rPr lang="en-GB" sz="2000" dirty="0">
                <a:latin typeface="Times New Roman" panose="02020603050405020304" pitchFamily="18" charset="0"/>
              </a:rPr>
              <a:t>Peace, I have done. God mark thee to his grace!</a:t>
            </a:r>
            <a:r>
              <a:rPr lang="en-GB" sz="2000" dirty="0"/>
              <a:t/>
            </a:r>
            <a:br>
              <a:rPr lang="en-GB" sz="2000" dirty="0"/>
            </a:br>
            <a:r>
              <a:rPr lang="en-GB" sz="2000" dirty="0">
                <a:latin typeface="Times New Roman" panose="02020603050405020304" pitchFamily="18" charset="0"/>
              </a:rPr>
              <a:t>Thou </a:t>
            </a:r>
            <a:r>
              <a:rPr lang="en-GB" sz="2000" dirty="0" err="1">
                <a:latin typeface="Times New Roman" panose="02020603050405020304" pitchFamily="18" charset="0"/>
              </a:rPr>
              <a:t>wast</a:t>
            </a:r>
            <a:r>
              <a:rPr lang="en-GB" sz="2000" dirty="0">
                <a:latin typeface="Times New Roman" panose="02020603050405020304" pitchFamily="18" charset="0"/>
              </a:rPr>
              <a:t> the prettiest babe that e'er I nursed:</a:t>
            </a:r>
            <a:r>
              <a:rPr lang="en-GB" sz="2000" dirty="0"/>
              <a:t/>
            </a:r>
            <a:br>
              <a:rPr lang="en-GB" sz="2000" dirty="0"/>
            </a:br>
            <a:r>
              <a:rPr lang="en-GB" sz="2000" dirty="0">
                <a:latin typeface="Times New Roman" panose="02020603050405020304" pitchFamily="18" charset="0"/>
              </a:rPr>
              <a:t>An I might live to see thee married once,</a:t>
            </a:r>
            <a:r>
              <a:rPr lang="en-GB" sz="2000" dirty="0"/>
              <a:t/>
            </a:r>
            <a:br>
              <a:rPr lang="en-GB" sz="2000" dirty="0"/>
            </a:br>
            <a:r>
              <a:rPr lang="en-GB" sz="2000" dirty="0">
                <a:latin typeface="Times New Roman" panose="02020603050405020304" pitchFamily="18" charset="0"/>
              </a:rPr>
              <a:t>I have my wish.</a:t>
            </a:r>
          </a:p>
          <a:p>
            <a:endParaRPr lang="en-GB" sz="2400" dirty="0"/>
          </a:p>
        </p:txBody>
      </p:sp>
      <p:sp>
        <p:nvSpPr>
          <p:cNvPr id="9" name="TextBox 8">
            <a:extLst>
              <a:ext uri="{FF2B5EF4-FFF2-40B4-BE49-F238E27FC236}">
                <a16:creationId xmlns:a16="http://schemas.microsoft.com/office/drawing/2014/main" id="{69165C89-0761-4D99-B7AD-55335AA9B182}"/>
              </a:ext>
            </a:extLst>
          </p:cNvPr>
          <p:cNvSpPr txBox="1"/>
          <p:nvPr/>
        </p:nvSpPr>
        <p:spPr>
          <a:xfrm>
            <a:off x="5856209" y="6202449"/>
            <a:ext cx="5812044" cy="400110"/>
          </a:xfrm>
          <a:prstGeom prst="rect">
            <a:avLst/>
          </a:prstGeom>
          <a:solidFill>
            <a:schemeClr val="tx2"/>
          </a:solidFill>
        </p:spPr>
        <p:txBody>
          <a:bodyPr wrap="square" rtlCol="0">
            <a:spAutoFit/>
          </a:bodyPr>
          <a:lstStyle/>
          <a:p>
            <a:r>
              <a:rPr lang="en-GB" sz="2000" dirty="0" smtClean="0">
                <a:solidFill>
                  <a:schemeClr val="bg1"/>
                </a:solidFill>
              </a:rPr>
              <a:t>We will look closely at this in</a:t>
            </a:r>
            <a:r>
              <a:rPr lang="en-GB" sz="2000" b="1" dirty="0" smtClean="0">
                <a:solidFill>
                  <a:schemeClr val="bg1"/>
                </a:solidFill>
              </a:rPr>
              <a:t> </a:t>
            </a:r>
            <a:r>
              <a:rPr lang="en-GB" sz="2000" dirty="0" smtClean="0">
                <a:solidFill>
                  <a:schemeClr val="bg1"/>
                </a:solidFill>
              </a:rPr>
              <a:t>our Act 2 Booklet.</a:t>
            </a:r>
            <a:endParaRPr lang="en-GB" sz="2000" dirty="0">
              <a:solidFill>
                <a:schemeClr val="bg1"/>
              </a:solidFill>
            </a:endParaRPr>
          </a:p>
        </p:txBody>
      </p:sp>
      <p:pic>
        <p:nvPicPr>
          <p:cNvPr id="13" name="Picture 8" descr="The Nurse tells Juliet about the wedding (Globe) - YouTube">
            <a:extLst>
              <a:ext uri="{FF2B5EF4-FFF2-40B4-BE49-F238E27FC236}">
                <a16:creationId xmlns:a16="http://schemas.microsoft.com/office/drawing/2014/main" id="{FB18916D-A617-45CD-B609-2D836806EA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605" t="15802" r="43551"/>
          <a:stretch/>
        </p:blipFill>
        <p:spPr bwMode="auto">
          <a:xfrm>
            <a:off x="10701338" y="23728"/>
            <a:ext cx="1490663" cy="196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7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0865" y="2760836"/>
            <a:ext cx="1011127" cy="97147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2626" y="1693676"/>
            <a:ext cx="918863" cy="9960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1308" y="3810597"/>
            <a:ext cx="981051" cy="98105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458036" y="189686"/>
            <a:ext cx="6400800" cy="892399"/>
          </a:xfrm>
          <a:solidFill>
            <a:schemeClr val="accent5">
              <a:lumMod val="20000"/>
              <a:lumOff val="80000"/>
            </a:schemeClr>
          </a:solidFill>
          <a:ln w="28575">
            <a:solidFill>
              <a:schemeClr val="accent5"/>
            </a:solidFill>
          </a:ln>
        </p:spPr>
        <p:txBody>
          <a:bodyPr>
            <a:normAutofit fontScale="85000" lnSpcReduction="20000"/>
          </a:bodyPr>
          <a:lstStyle/>
          <a:p>
            <a:r>
              <a:rPr lang="en-GB" sz="8000" b="1" dirty="0">
                <a:solidFill>
                  <a:schemeClr val="accent4">
                    <a:lumMod val="75000"/>
                  </a:schemeClr>
                </a:solidFill>
              </a:rPr>
              <a:t>English</a:t>
            </a:r>
            <a:r>
              <a:rPr lang="en-GB" sz="8000" b="1" dirty="0"/>
              <a:t> </a:t>
            </a:r>
            <a:r>
              <a:rPr lang="en-GB" sz="80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2175963" y="-11511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en-GB">
              <a:solidFill>
                <a:prstClr val="black"/>
              </a:solidFill>
              <a:latin typeface="Calibri" panose="020F0502020204030204"/>
            </a:endParaRPr>
          </a:p>
        </p:txBody>
      </p:sp>
      <p:pic>
        <p:nvPicPr>
          <p:cNvPr id="1031" name="Picture 7"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5725" y="-160348"/>
            <a:ext cx="2127915" cy="17732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6706" y="4799330"/>
            <a:ext cx="1109564" cy="11095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75896" y="1730039"/>
            <a:ext cx="951657" cy="923330"/>
          </a:xfrm>
          <a:prstGeom prst="rect">
            <a:avLst/>
          </a:prstGeom>
          <a:noFill/>
        </p:spPr>
        <p:txBody>
          <a:bodyPr wrap="square" rtlCol="0">
            <a:spAutoFit/>
          </a:bodyPr>
          <a:lstStyle/>
          <a:p>
            <a:pPr defTabSz="914377"/>
            <a:r>
              <a:rPr lang="en-GB" sz="5400" b="1" dirty="0">
                <a:ln w="25400">
                  <a:solidFill>
                    <a:srgbClr val="70AD47">
                      <a:lumMod val="60000"/>
                      <a:lumOff val="40000"/>
                    </a:srgbClr>
                  </a:solidFill>
                </a:ln>
                <a:solidFill>
                  <a:prstClr val="black"/>
                </a:solidFill>
                <a:latin typeface="Calibri" panose="020F0502020204030204"/>
              </a:rPr>
              <a:t>1</a:t>
            </a:r>
          </a:p>
        </p:txBody>
      </p:sp>
      <p:pic>
        <p:nvPicPr>
          <p:cNvPr id="1037" name="Picture 13" descr="Image result for fruit no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0931" y="5728300"/>
            <a:ext cx="780701" cy="10461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12080" y="2731053"/>
            <a:ext cx="1132891" cy="923330"/>
          </a:xfrm>
          <a:prstGeom prst="rect">
            <a:avLst/>
          </a:prstGeom>
          <a:noFill/>
          <a:ln w="25400">
            <a:noFill/>
          </a:ln>
        </p:spPr>
        <p:txBody>
          <a:bodyPr wrap="square" rtlCol="0">
            <a:spAutoFit/>
          </a:bodyPr>
          <a:lstStyle/>
          <a:p>
            <a:pPr defTabSz="914377"/>
            <a:r>
              <a:rPr lang="en-GB" sz="5400" b="1" dirty="0">
                <a:ln w="25400">
                  <a:solidFill>
                    <a:srgbClr val="70AD47">
                      <a:lumMod val="50000"/>
                    </a:srgbClr>
                  </a:solidFill>
                </a:ln>
                <a:solidFill>
                  <a:srgbClr val="70AD47">
                    <a:lumMod val="60000"/>
                    <a:lumOff val="40000"/>
                  </a:srgbClr>
                </a:solidFill>
                <a:latin typeface="Calibri" panose="020F0502020204030204"/>
              </a:rPr>
              <a:t>2</a:t>
            </a:r>
          </a:p>
        </p:txBody>
      </p:sp>
      <p:sp>
        <p:nvSpPr>
          <p:cNvPr id="7" name="TextBox 6"/>
          <p:cNvSpPr txBox="1"/>
          <p:nvPr/>
        </p:nvSpPr>
        <p:spPr>
          <a:xfrm>
            <a:off x="2368979" y="3853967"/>
            <a:ext cx="765487" cy="923330"/>
          </a:xfrm>
          <a:prstGeom prst="rect">
            <a:avLst/>
          </a:prstGeom>
          <a:noFill/>
        </p:spPr>
        <p:txBody>
          <a:bodyPr wrap="square" rtlCol="0">
            <a:spAutoFit/>
          </a:bodyPr>
          <a:lstStyle/>
          <a:p>
            <a:pPr defTabSz="914377"/>
            <a:r>
              <a:rPr lang="en-GB" sz="5400" b="1" dirty="0">
                <a:ln w="25400">
                  <a:solidFill>
                    <a:srgbClr val="ED7D31">
                      <a:lumMod val="60000"/>
                      <a:lumOff val="40000"/>
                    </a:srgbClr>
                  </a:solidFill>
                </a:ln>
                <a:solidFill>
                  <a:prstClr val="black"/>
                </a:solidFill>
                <a:latin typeface="Calibri" panose="020F0502020204030204"/>
              </a:rPr>
              <a:t>3</a:t>
            </a:r>
          </a:p>
        </p:txBody>
      </p:sp>
      <p:sp>
        <p:nvSpPr>
          <p:cNvPr id="8" name="TextBox 7"/>
          <p:cNvSpPr txBox="1"/>
          <p:nvPr/>
        </p:nvSpPr>
        <p:spPr>
          <a:xfrm>
            <a:off x="2702173" y="4866768"/>
            <a:ext cx="1728192" cy="923330"/>
          </a:xfrm>
          <a:prstGeom prst="rect">
            <a:avLst/>
          </a:prstGeom>
          <a:noFill/>
        </p:spPr>
        <p:txBody>
          <a:bodyPr wrap="square" rtlCol="0">
            <a:spAutoFit/>
          </a:bodyPr>
          <a:lstStyle/>
          <a:p>
            <a:pPr defTabSz="914377"/>
            <a:r>
              <a:rPr lang="en-GB" sz="5400" b="1" dirty="0">
                <a:ln w="25400">
                  <a:solidFill>
                    <a:srgbClr val="ED7D31">
                      <a:lumMod val="75000"/>
                    </a:srgbClr>
                  </a:solidFill>
                </a:ln>
                <a:solidFill>
                  <a:prstClr val="black"/>
                </a:solidFill>
                <a:latin typeface="Calibri" panose="020F0502020204030204"/>
              </a:rPr>
              <a:t>4</a:t>
            </a:r>
          </a:p>
        </p:txBody>
      </p:sp>
      <p:sp>
        <p:nvSpPr>
          <p:cNvPr id="9" name="TextBox 8"/>
          <p:cNvSpPr txBox="1"/>
          <p:nvPr/>
        </p:nvSpPr>
        <p:spPr>
          <a:xfrm>
            <a:off x="2289631" y="5861943"/>
            <a:ext cx="1187432" cy="923330"/>
          </a:xfrm>
          <a:prstGeom prst="rect">
            <a:avLst/>
          </a:prstGeom>
          <a:noFill/>
        </p:spPr>
        <p:txBody>
          <a:bodyPr wrap="square" rtlCol="0">
            <a:spAutoFit/>
          </a:bodyPr>
          <a:lstStyle/>
          <a:p>
            <a:pPr defTabSz="914377"/>
            <a:r>
              <a:rPr lang="en-GB" sz="5400" b="1" dirty="0">
                <a:ln w="25400">
                  <a:solidFill>
                    <a:srgbClr val="ED7D31">
                      <a:lumMod val="60000"/>
                      <a:lumOff val="40000"/>
                    </a:srgbClr>
                  </a:solidFill>
                </a:ln>
                <a:solidFill>
                  <a:prstClr val="black"/>
                </a:solidFill>
                <a:latin typeface="Calibri" panose="020F0502020204030204"/>
              </a:rPr>
              <a:t>5</a:t>
            </a:r>
          </a:p>
        </p:txBody>
      </p:sp>
      <p:sp>
        <p:nvSpPr>
          <p:cNvPr id="12" name="TextBox 11"/>
          <p:cNvSpPr txBox="1"/>
          <p:nvPr/>
        </p:nvSpPr>
        <p:spPr>
          <a:xfrm>
            <a:off x="3247244" y="2024044"/>
            <a:ext cx="7593616" cy="461665"/>
          </a:xfrm>
          <a:prstGeom prst="rect">
            <a:avLst/>
          </a:prstGeom>
          <a:noFill/>
          <a:ln w="28575">
            <a:solidFill>
              <a:srgbClr val="92D050"/>
            </a:solidFill>
          </a:ln>
        </p:spPr>
        <p:txBody>
          <a:bodyPr wrap="square" rtlCol="0">
            <a:spAutoFit/>
          </a:bodyPr>
          <a:lstStyle/>
          <a:p>
            <a:pPr defTabSz="914377"/>
            <a:r>
              <a:rPr lang="en-GB" sz="2400" dirty="0">
                <a:solidFill>
                  <a:prstClr val="black"/>
                </a:solidFill>
                <a:latin typeface="Calibri" panose="020F0502020204030204"/>
              </a:rPr>
              <a:t>Use the noun </a:t>
            </a:r>
            <a:r>
              <a:rPr lang="en-GB" sz="2400" i="1" dirty="0">
                <a:solidFill>
                  <a:prstClr val="black"/>
                </a:solidFill>
                <a:latin typeface="Calibri" panose="020F0502020204030204"/>
              </a:rPr>
              <a:t>chemical </a:t>
            </a:r>
            <a:r>
              <a:rPr lang="en-GB" sz="2400" dirty="0">
                <a:solidFill>
                  <a:prstClr val="black"/>
                </a:solidFill>
                <a:latin typeface="Calibri" panose="020F0502020204030204"/>
              </a:rPr>
              <a:t>in a sentence.</a:t>
            </a:r>
          </a:p>
        </p:txBody>
      </p:sp>
      <p:sp>
        <p:nvSpPr>
          <p:cNvPr id="13" name="TextBox 12"/>
          <p:cNvSpPr txBox="1"/>
          <p:nvPr/>
        </p:nvSpPr>
        <p:spPr>
          <a:xfrm>
            <a:off x="3468499" y="2834826"/>
            <a:ext cx="7363797" cy="830997"/>
          </a:xfrm>
          <a:prstGeom prst="rect">
            <a:avLst/>
          </a:prstGeom>
          <a:noFill/>
          <a:ln w="28575">
            <a:solidFill>
              <a:schemeClr val="accent6">
                <a:lumMod val="50000"/>
              </a:schemeClr>
            </a:solidFill>
          </a:ln>
        </p:spPr>
        <p:txBody>
          <a:bodyPr wrap="square" rtlCol="0">
            <a:spAutoFit/>
          </a:bodyPr>
          <a:lstStyle/>
          <a:p>
            <a:pPr defTabSz="914377"/>
            <a:r>
              <a:rPr lang="en-GB" sz="2400" dirty="0">
                <a:solidFill>
                  <a:prstClr val="black"/>
                </a:solidFill>
                <a:latin typeface="Calibri" panose="020F0502020204030204"/>
              </a:rPr>
              <a:t>In Act 2 Scene 3, what does Friar Laurence say about the earth? </a:t>
            </a:r>
          </a:p>
        </p:txBody>
      </p:sp>
      <p:sp>
        <p:nvSpPr>
          <p:cNvPr id="14" name="TextBox 13"/>
          <p:cNvSpPr txBox="1"/>
          <p:nvPr/>
        </p:nvSpPr>
        <p:spPr>
          <a:xfrm>
            <a:off x="3238679" y="4055938"/>
            <a:ext cx="7593616" cy="461665"/>
          </a:xfrm>
          <a:prstGeom prst="rect">
            <a:avLst/>
          </a:prstGeom>
          <a:noFill/>
          <a:ln w="28575">
            <a:solidFill>
              <a:schemeClr val="accent2">
                <a:lumMod val="75000"/>
              </a:schemeClr>
            </a:solidFill>
          </a:ln>
        </p:spPr>
        <p:txBody>
          <a:bodyPr wrap="square" rtlCol="0">
            <a:spAutoFit/>
          </a:bodyPr>
          <a:lstStyle/>
          <a:p>
            <a:pPr defTabSz="914377"/>
            <a:r>
              <a:rPr lang="en-GB" sz="2400" dirty="0">
                <a:solidFill>
                  <a:prstClr val="black"/>
                </a:solidFill>
                <a:latin typeface="Calibri" panose="020F0502020204030204"/>
              </a:rPr>
              <a:t>What are some of the powers of herbs? </a:t>
            </a:r>
          </a:p>
        </p:txBody>
      </p:sp>
      <p:sp>
        <p:nvSpPr>
          <p:cNvPr id="15" name="TextBox 14"/>
          <p:cNvSpPr txBox="1"/>
          <p:nvPr/>
        </p:nvSpPr>
        <p:spPr>
          <a:xfrm>
            <a:off x="3621909" y="4907718"/>
            <a:ext cx="8125297" cy="830997"/>
          </a:xfrm>
          <a:prstGeom prst="rect">
            <a:avLst/>
          </a:prstGeom>
          <a:noFill/>
          <a:ln w="28575">
            <a:solidFill>
              <a:srgbClr val="B93A17"/>
            </a:solidFill>
          </a:ln>
        </p:spPr>
        <p:txBody>
          <a:bodyPr wrap="square" rtlCol="0">
            <a:spAutoFit/>
          </a:bodyPr>
          <a:lstStyle/>
          <a:p>
            <a:pPr defTabSz="914377"/>
            <a:r>
              <a:rPr lang="en-GB" sz="2400" b="1" dirty="0">
                <a:solidFill>
                  <a:prstClr val="black"/>
                </a:solidFill>
                <a:latin typeface="Calibri" panose="020F0502020204030204"/>
              </a:rPr>
              <a:t>Complete the sentence with the correct collective noun:</a:t>
            </a:r>
            <a:endParaRPr lang="en-GB" sz="2400" dirty="0">
              <a:solidFill>
                <a:prstClr val="black"/>
              </a:solidFill>
              <a:latin typeface="Calibri" panose="020F0502020204030204"/>
            </a:endParaRPr>
          </a:p>
          <a:p>
            <a:pPr defTabSz="914377"/>
            <a:r>
              <a:rPr lang="en-GB" sz="2400" dirty="0">
                <a:solidFill>
                  <a:prstClr val="black"/>
                </a:solidFill>
                <a:latin typeface="Calibri" panose="020F0502020204030204"/>
              </a:rPr>
              <a:t>A _____ of men.</a:t>
            </a:r>
          </a:p>
        </p:txBody>
      </p:sp>
      <p:sp>
        <p:nvSpPr>
          <p:cNvPr id="16" name="TextBox 15"/>
          <p:cNvSpPr txBox="1"/>
          <p:nvPr/>
        </p:nvSpPr>
        <p:spPr>
          <a:xfrm>
            <a:off x="3309777" y="5893764"/>
            <a:ext cx="7395051" cy="830997"/>
          </a:xfrm>
          <a:prstGeom prst="rect">
            <a:avLst/>
          </a:prstGeom>
          <a:noFill/>
          <a:ln w="28575">
            <a:solidFill>
              <a:srgbClr val="C00000"/>
            </a:solidFill>
          </a:ln>
        </p:spPr>
        <p:txBody>
          <a:bodyPr wrap="square" rtlCol="0">
            <a:spAutoFit/>
          </a:bodyPr>
          <a:lstStyle/>
          <a:p>
            <a:pPr defTabSz="914377"/>
            <a:r>
              <a:rPr lang="en-GB" sz="2400" b="1" dirty="0">
                <a:solidFill>
                  <a:prstClr val="black"/>
                </a:solidFill>
                <a:latin typeface="Calibri" panose="020F0502020204030204"/>
              </a:rPr>
              <a:t>Select one determiner to add to the sentence: </a:t>
            </a:r>
          </a:p>
          <a:p>
            <a:pPr defTabSz="914377"/>
            <a:r>
              <a:rPr lang="en-GB" sz="2400" dirty="0">
                <a:solidFill>
                  <a:prstClr val="black"/>
                </a:solidFill>
                <a:latin typeface="Calibri" panose="020F0502020204030204"/>
              </a:rPr>
              <a:t>Sometimes it is hard to be …. good girl. </a:t>
            </a:r>
            <a:r>
              <a:rPr lang="en-GB" sz="2400" b="1" dirty="0">
                <a:solidFill>
                  <a:prstClr val="black"/>
                </a:solidFill>
                <a:latin typeface="Calibri" panose="020F0502020204030204"/>
              </a:rPr>
              <a:t>(a/the)</a:t>
            </a:r>
          </a:p>
        </p:txBody>
      </p:sp>
      <p:sp>
        <p:nvSpPr>
          <p:cNvPr id="2" name="TextBox 1"/>
          <p:cNvSpPr txBox="1"/>
          <p:nvPr/>
        </p:nvSpPr>
        <p:spPr>
          <a:xfrm>
            <a:off x="71682" y="142004"/>
            <a:ext cx="1894045" cy="707886"/>
          </a:xfrm>
          <a:prstGeom prst="rect">
            <a:avLst/>
          </a:prstGeom>
          <a:noFill/>
        </p:spPr>
        <p:txBody>
          <a:bodyPr wrap="none" rtlCol="0">
            <a:spAutoFit/>
          </a:bodyPr>
          <a:lstStyle/>
          <a:p>
            <a:pPr defTabSz="914377"/>
            <a:r>
              <a:rPr lang="en-GB" sz="4000" b="1" dirty="0">
                <a:solidFill>
                  <a:srgbClr val="FF0000"/>
                </a:solidFill>
                <a:latin typeface="Calibri" panose="020F0502020204030204"/>
              </a:rPr>
              <a:t>Do Now</a:t>
            </a:r>
          </a:p>
        </p:txBody>
      </p:sp>
      <p:sp>
        <p:nvSpPr>
          <p:cNvPr id="22" name="Rectangle 21">
            <a:extLst>
              <a:ext uri="{FF2B5EF4-FFF2-40B4-BE49-F238E27FC236}">
                <a16:creationId xmlns:a16="http://schemas.microsoft.com/office/drawing/2014/main" id="{A663E244-080D-40C8-8CD9-F4F95B3C06E7}"/>
              </a:ext>
            </a:extLst>
          </p:cNvPr>
          <p:cNvSpPr>
            <a:spLocks noChangeArrowheads="1"/>
          </p:cNvSpPr>
          <p:nvPr/>
        </p:nvSpPr>
        <p:spPr bwMode="auto">
          <a:xfrm rot="5400000">
            <a:off x="-197272" y="3398163"/>
            <a:ext cx="2355915" cy="939051"/>
          </a:xfrm>
          <a:prstGeom prst="rect">
            <a:avLst/>
          </a:prstGeom>
          <a:solidFill>
            <a:srgbClr val="C00000"/>
          </a:solidFill>
          <a:ln>
            <a:noFill/>
          </a:ln>
          <a:effectLst/>
        </p:spPr>
        <p:txBody>
          <a:bodyPr wrap="none" anchor="ctr"/>
          <a:lstStyle/>
          <a:p>
            <a:pPr defTabSz="914377"/>
            <a:endParaRPr lang="en-GB">
              <a:solidFill>
                <a:prstClr val="black"/>
              </a:solidFill>
              <a:latin typeface="Calibri" panose="020F0502020204030204"/>
            </a:endParaRPr>
          </a:p>
        </p:txBody>
      </p:sp>
      <p:sp>
        <p:nvSpPr>
          <p:cNvPr id="23" name="Rectangle 22">
            <a:extLst>
              <a:ext uri="{FF2B5EF4-FFF2-40B4-BE49-F238E27FC236}">
                <a16:creationId xmlns:a16="http://schemas.microsoft.com/office/drawing/2014/main" id="{241A9106-18B5-40EF-B6FA-5160F5C5A448}"/>
              </a:ext>
            </a:extLst>
          </p:cNvPr>
          <p:cNvSpPr>
            <a:spLocks noChangeArrowheads="1"/>
          </p:cNvSpPr>
          <p:nvPr/>
        </p:nvSpPr>
        <p:spPr bwMode="auto">
          <a:xfrm rot="5400000">
            <a:off x="-197270" y="3398164"/>
            <a:ext cx="2355915" cy="93905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endParaRPr lang="en-GB">
              <a:solidFill>
                <a:prstClr val="black"/>
              </a:solidFill>
              <a:latin typeface="Calibri" panose="020F0502020204030204"/>
            </a:endParaRPr>
          </a:p>
        </p:txBody>
      </p:sp>
      <p:sp>
        <p:nvSpPr>
          <p:cNvPr id="24" name="Text Box 5">
            <a:extLst>
              <a:ext uri="{FF2B5EF4-FFF2-40B4-BE49-F238E27FC236}">
                <a16:creationId xmlns:a16="http://schemas.microsoft.com/office/drawing/2014/main" id="{49B3C8C1-0B14-41BA-96F1-E5880EF7056E}"/>
              </a:ext>
            </a:extLst>
          </p:cNvPr>
          <p:cNvSpPr txBox="1">
            <a:spLocks noChangeArrowheads="1"/>
          </p:cNvSpPr>
          <p:nvPr/>
        </p:nvSpPr>
        <p:spPr bwMode="auto">
          <a:xfrm>
            <a:off x="94791" y="5260134"/>
            <a:ext cx="18503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77" eaLnBrk="1" hangingPunct="1"/>
            <a:r>
              <a:rPr lang="en-GB" sz="4800" dirty="0">
                <a:solidFill>
                  <a:srgbClr val="C00000"/>
                </a:solidFill>
              </a:rPr>
              <a:t>STOP</a:t>
            </a:r>
          </a:p>
        </p:txBody>
      </p:sp>
      <p:sp>
        <p:nvSpPr>
          <p:cNvPr id="25" name="TextBox 24">
            <a:extLst>
              <a:ext uri="{FF2B5EF4-FFF2-40B4-BE49-F238E27FC236}">
                <a16:creationId xmlns:a16="http://schemas.microsoft.com/office/drawing/2014/main" id="{316736AF-EF0A-4689-8875-F7EDCFCEBB66}"/>
              </a:ext>
            </a:extLst>
          </p:cNvPr>
          <p:cNvSpPr txBox="1"/>
          <p:nvPr/>
        </p:nvSpPr>
        <p:spPr>
          <a:xfrm>
            <a:off x="94791" y="2029634"/>
            <a:ext cx="1854795" cy="523220"/>
          </a:xfrm>
          <a:prstGeom prst="rect">
            <a:avLst/>
          </a:prstGeom>
          <a:noFill/>
        </p:spPr>
        <p:txBody>
          <a:bodyPr wrap="square" rtlCol="0">
            <a:spAutoFit/>
          </a:bodyPr>
          <a:lstStyle/>
          <a:p>
            <a:pPr defTabSz="914377"/>
            <a:r>
              <a:rPr lang="en-GB" sz="2800" b="1" u="sng" dirty="0">
                <a:solidFill>
                  <a:prstClr val="black"/>
                </a:solidFill>
                <a:latin typeface="Calibri" panose="020F0502020204030204"/>
              </a:rPr>
              <a:t>5 minutes!</a:t>
            </a:r>
          </a:p>
        </p:txBody>
      </p:sp>
      <p:sp>
        <p:nvSpPr>
          <p:cNvPr id="10" name="Date Placeholder 9">
            <a:extLst>
              <a:ext uri="{FF2B5EF4-FFF2-40B4-BE49-F238E27FC236}">
                <a16:creationId xmlns:a16="http://schemas.microsoft.com/office/drawing/2014/main" id="{BA061B62-2038-4937-8133-F1C790B8688C}"/>
              </a:ext>
            </a:extLst>
          </p:cNvPr>
          <p:cNvSpPr>
            <a:spLocks noGrp="1"/>
          </p:cNvSpPr>
          <p:nvPr>
            <p:ph type="dt" sz="half" idx="10"/>
          </p:nvPr>
        </p:nvSpPr>
        <p:spPr/>
        <p:txBody>
          <a:bodyPr/>
          <a:lstStyle/>
          <a:p>
            <a:fld id="{8B601023-1DF6-4D33-9AAA-2FD6DA26BD8F}" type="datetime2">
              <a:rPr lang="en-US" smtClean="0"/>
              <a:t>Wednesday, September 30, 2020</a:t>
            </a:fld>
            <a:endParaRPr lang="en-GB"/>
          </a:p>
        </p:txBody>
      </p:sp>
    </p:spTree>
    <p:extLst>
      <p:ext uri="{BB962C8B-B14F-4D97-AF65-F5344CB8AC3E}">
        <p14:creationId xmlns:p14="http://schemas.microsoft.com/office/powerpoint/2010/main" val="256147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000"/>
                                        <p:tgtEl>
                                          <p:spTgt spid="22"/>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E318-1369-4A42-AD16-58CEFF9543FD}"/>
              </a:ext>
            </a:extLst>
          </p:cNvPr>
          <p:cNvSpPr>
            <a:spLocks noGrp="1"/>
          </p:cNvSpPr>
          <p:nvPr>
            <p:ph type="title"/>
          </p:nvPr>
        </p:nvSpPr>
        <p:spPr/>
        <p:txBody>
          <a:bodyPr>
            <a:normAutofit fontScale="90000"/>
          </a:bodyPr>
          <a:lstStyle/>
          <a:p>
            <a:r>
              <a:rPr lang="en-GB" dirty="0"/>
              <a:t>Act 2 Scene 4: Who is the Nurse ?</a:t>
            </a:r>
          </a:p>
        </p:txBody>
      </p:sp>
      <p:sp>
        <p:nvSpPr>
          <p:cNvPr id="3" name="Text Placeholder 2">
            <a:extLst>
              <a:ext uri="{FF2B5EF4-FFF2-40B4-BE49-F238E27FC236}">
                <a16:creationId xmlns:a16="http://schemas.microsoft.com/office/drawing/2014/main" id="{13081404-935B-4EA5-AD2B-F61FA579D785}"/>
              </a:ext>
            </a:extLst>
          </p:cNvPr>
          <p:cNvSpPr>
            <a:spLocks noGrp="1"/>
          </p:cNvSpPr>
          <p:nvPr>
            <p:ph type="body" idx="1"/>
          </p:nvPr>
        </p:nvSpPr>
        <p:spPr>
          <a:xfrm>
            <a:off x="159568" y="1008568"/>
            <a:ext cx="5062056" cy="5526603"/>
          </a:xfrm>
          <a:solidFill>
            <a:schemeClr val="tx2"/>
          </a:solidFill>
        </p:spPr>
        <p:txBody>
          <a:bodyPr/>
          <a:lstStyle/>
          <a:p>
            <a:pPr marL="152396" indent="0">
              <a:buNone/>
            </a:pPr>
            <a:r>
              <a:rPr lang="en-GB" b="1" dirty="0">
                <a:solidFill>
                  <a:schemeClr val="bg1"/>
                </a:solidFill>
              </a:rPr>
              <a:t>The Nurse bring news of Romeo’s response to the marriage arrangements. She teases Juliet by withholding his answer and pretending to be tired. </a:t>
            </a:r>
          </a:p>
          <a:p>
            <a:pPr marL="152396" indent="0">
              <a:buNone/>
            </a:pPr>
            <a:endParaRPr lang="en-GB" b="1" dirty="0">
              <a:solidFill>
                <a:schemeClr val="bg1"/>
              </a:solidFill>
            </a:endParaRPr>
          </a:p>
          <a:p>
            <a:pPr marL="152396" indent="0">
              <a:buNone/>
            </a:pPr>
            <a:r>
              <a:rPr lang="en-GB" b="1" dirty="0">
                <a:solidFill>
                  <a:schemeClr val="bg1"/>
                </a:solidFill>
              </a:rPr>
              <a:t>Juliet is impatient to hear what Romeo has said. </a:t>
            </a:r>
          </a:p>
        </p:txBody>
      </p:sp>
      <p:sp>
        <p:nvSpPr>
          <p:cNvPr id="5" name="TextBox 4">
            <a:extLst>
              <a:ext uri="{FF2B5EF4-FFF2-40B4-BE49-F238E27FC236}">
                <a16:creationId xmlns:a16="http://schemas.microsoft.com/office/drawing/2014/main" id="{A1A8BCD9-79E0-47C2-BE08-E293F8E78459}"/>
              </a:ext>
            </a:extLst>
          </p:cNvPr>
          <p:cNvSpPr txBox="1"/>
          <p:nvPr/>
        </p:nvSpPr>
        <p:spPr>
          <a:xfrm>
            <a:off x="6096001" y="1231516"/>
            <a:ext cx="5332460" cy="461665"/>
          </a:xfrm>
          <a:prstGeom prst="rect">
            <a:avLst/>
          </a:prstGeom>
          <a:noFill/>
        </p:spPr>
        <p:txBody>
          <a:bodyPr wrap="square" rtlCol="0">
            <a:spAutoFit/>
          </a:bodyPr>
          <a:lstStyle/>
          <a:p>
            <a:endParaRPr lang="en-GB" sz="2400" dirty="0"/>
          </a:p>
        </p:txBody>
      </p:sp>
      <p:sp>
        <p:nvSpPr>
          <p:cNvPr id="4" name="TextBox 3">
            <a:extLst>
              <a:ext uri="{FF2B5EF4-FFF2-40B4-BE49-F238E27FC236}">
                <a16:creationId xmlns:a16="http://schemas.microsoft.com/office/drawing/2014/main" id="{E67BDEB6-F289-4ED5-B07C-C40B826EBC74}"/>
              </a:ext>
            </a:extLst>
          </p:cNvPr>
          <p:cNvSpPr txBox="1"/>
          <p:nvPr/>
        </p:nvSpPr>
        <p:spPr>
          <a:xfrm>
            <a:off x="5991321" y="904672"/>
            <a:ext cx="5541817" cy="10433625"/>
          </a:xfrm>
          <a:prstGeom prst="rect">
            <a:avLst/>
          </a:prstGeom>
          <a:noFill/>
        </p:spPr>
        <p:txBody>
          <a:bodyPr wrap="square" rtlCol="0">
            <a:spAutoFit/>
          </a:bodyPr>
          <a:lstStyle/>
          <a:p>
            <a:r>
              <a:rPr lang="en-GB" sz="2400" dirty="0">
                <a:latin typeface="Times New Roman" panose="02020603050405020304" pitchFamily="18" charset="0"/>
              </a:rPr>
              <a:t>Juliet</a:t>
            </a:r>
          </a:p>
          <a:p>
            <a:r>
              <a:rPr lang="en-GB" sz="2400" dirty="0">
                <a:latin typeface="Times New Roman" panose="02020603050405020304" pitchFamily="18" charset="0"/>
              </a:rPr>
              <a:t>How art thou out of breath, when thou hast breath</a:t>
            </a:r>
            <a:r>
              <a:rPr lang="en-GB" sz="2400" dirty="0"/>
              <a:t/>
            </a:r>
            <a:br>
              <a:rPr lang="en-GB" sz="2400" dirty="0"/>
            </a:br>
            <a:r>
              <a:rPr lang="en-GB" sz="2400" dirty="0">
                <a:latin typeface="Times New Roman" panose="02020603050405020304" pitchFamily="18" charset="0"/>
              </a:rPr>
              <a:t>To say to me that thou art out of breath?</a:t>
            </a:r>
            <a:r>
              <a:rPr lang="en-GB" sz="2400" dirty="0"/>
              <a:t/>
            </a:r>
            <a:br>
              <a:rPr lang="en-GB" sz="2400" dirty="0"/>
            </a:br>
            <a:r>
              <a:rPr lang="en-GB" sz="2400" dirty="0">
                <a:latin typeface="Times New Roman" panose="02020603050405020304" pitchFamily="18" charset="0"/>
              </a:rPr>
              <a:t>The excuse that thou dost make in this delay</a:t>
            </a:r>
            <a:r>
              <a:rPr lang="en-GB" sz="2400" dirty="0"/>
              <a:t/>
            </a:r>
            <a:br>
              <a:rPr lang="en-GB" sz="2400" dirty="0"/>
            </a:br>
            <a:r>
              <a:rPr lang="en-GB" sz="2400" dirty="0">
                <a:latin typeface="Times New Roman" panose="02020603050405020304" pitchFamily="18" charset="0"/>
              </a:rPr>
              <a:t>Is longer than the tale thou dost excuse.</a:t>
            </a:r>
            <a:r>
              <a:rPr lang="en-GB" sz="2400" dirty="0"/>
              <a:t/>
            </a:r>
            <a:br>
              <a:rPr lang="en-GB" sz="2400" dirty="0"/>
            </a:br>
            <a:r>
              <a:rPr lang="en-GB" sz="2400" dirty="0">
                <a:latin typeface="Times New Roman" panose="02020603050405020304" pitchFamily="18" charset="0"/>
              </a:rPr>
              <a:t>Is thy news good, or bad? answer to that;</a:t>
            </a:r>
            <a:r>
              <a:rPr lang="en-GB" sz="2400" dirty="0"/>
              <a:t/>
            </a:r>
            <a:br>
              <a:rPr lang="en-GB" sz="2400" dirty="0"/>
            </a:br>
            <a:r>
              <a:rPr lang="en-GB" sz="2400" dirty="0">
                <a:latin typeface="Times New Roman" panose="02020603050405020304" pitchFamily="18" charset="0"/>
              </a:rPr>
              <a:t>Say either, and I'll stay the circumstance:</a:t>
            </a:r>
            <a:r>
              <a:rPr lang="en-GB" sz="2400" dirty="0"/>
              <a:t/>
            </a:r>
            <a:br>
              <a:rPr lang="en-GB" sz="2400" dirty="0"/>
            </a:br>
            <a:r>
              <a:rPr lang="en-GB" sz="2400" dirty="0">
                <a:latin typeface="Times New Roman" panose="02020603050405020304" pitchFamily="18" charset="0"/>
              </a:rPr>
              <a:t>Let me be satisfied, </a:t>
            </a:r>
            <a:r>
              <a:rPr lang="en-GB" sz="2400" dirty="0" err="1">
                <a:latin typeface="Times New Roman" panose="02020603050405020304" pitchFamily="18" charset="0"/>
              </a:rPr>
              <a:t>is't</a:t>
            </a:r>
            <a:r>
              <a:rPr lang="en-GB" sz="2400" dirty="0">
                <a:latin typeface="Times New Roman" panose="02020603050405020304" pitchFamily="18" charset="0"/>
              </a:rPr>
              <a:t> good or bad?</a:t>
            </a:r>
          </a:p>
          <a:p>
            <a:endParaRPr lang="en-GB" sz="2400" dirty="0">
              <a:latin typeface="Times New Roman" panose="02020603050405020304" pitchFamily="18" charset="0"/>
            </a:endParaRPr>
          </a:p>
          <a:p>
            <a:r>
              <a:rPr lang="en-GB" sz="2400" dirty="0">
                <a:latin typeface="Times New Roman" panose="02020603050405020304" pitchFamily="18" charset="0"/>
              </a:rPr>
              <a:t>Nurse</a:t>
            </a:r>
          </a:p>
          <a:p>
            <a:r>
              <a:rPr lang="en-GB" sz="2400" dirty="0">
                <a:latin typeface="Times New Roman" panose="02020603050405020304" pitchFamily="18" charset="0"/>
              </a:rPr>
              <a:t>Well, you have made a simple choice; you know not</a:t>
            </a:r>
            <a:r>
              <a:rPr lang="en-GB" sz="2400" dirty="0"/>
              <a:t/>
            </a:r>
            <a:br>
              <a:rPr lang="en-GB" sz="2400" dirty="0"/>
            </a:br>
            <a:r>
              <a:rPr lang="en-GB" sz="2400" dirty="0">
                <a:latin typeface="Times New Roman" panose="02020603050405020304" pitchFamily="18" charset="0"/>
              </a:rPr>
              <a:t>how to choose a man: Romeo! no, not he; though his</a:t>
            </a:r>
            <a:r>
              <a:rPr lang="en-GB" sz="2400" dirty="0"/>
              <a:t/>
            </a:r>
            <a:br>
              <a:rPr lang="en-GB" sz="2400" dirty="0"/>
            </a:br>
            <a:r>
              <a:rPr lang="en-GB" sz="2400" dirty="0">
                <a:latin typeface="Times New Roman" panose="02020603050405020304" pitchFamily="18" charset="0"/>
              </a:rPr>
              <a:t>face be better than any man's, yet his leg excels</a:t>
            </a:r>
            <a:r>
              <a:rPr lang="en-GB" sz="2400" dirty="0"/>
              <a:t/>
            </a:r>
            <a:br>
              <a:rPr lang="en-GB" sz="2400" dirty="0"/>
            </a:br>
            <a:r>
              <a:rPr lang="en-GB" sz="2400" dirty="0">
                <a:latin typeface="Times New Roman" panose="02020603050405020304" pitchFamily="18" charset="0"/>
              </a:rPr>
              <a:t>all men's; and for a hand, and a foot, and a body,</a:t>
            </a:r>
            <a:r>
              <a:rPr lang="en-GB" sz="2400" dirty="0"/>
              <a:t/>
            </a:r>
            <a:br>
              <a:rPr lang="en-GB" sz="2400" dirty="0"/>
            </a:br>
            <a:r>
              <a:rPr lang="en-GB" sz="2400" dirty="0">
                <a:latin typeface="Times New Roman" panose="02020603050405020304" pitchFamily="18" charset="0"/>
              </a:rPr>
              <a:t>though they be not to be talked on, yet they are</a:t>
            </a:r>
            <a:r>
              <a:rPr lang="en-GB" sz="2400" dirty="0"/>
              <a:t/>
            </a:r>
            <a:br>
              <a:rPr lang="en-GB" sz="2400" dirty="0"/>
            </a:br>
            <a:r>
              <a:rPr lang="en-GB" sz="2400" dirty="0">
                <a:latin typeface="Times New Roman" panose="02020603050405020304" pitchFamily="18" charset="0"/>
              </a:rPr>
              <a:t>past compare: he is not the flower of courtesy,</a:t>
            </a:r>
            <a:r>
              <a:rPr lang="en-GB" sz="2400" dirty="0"/>
              <a:t/>
            </a:r>
            <a:br>
              <a:rPr lang="en-GB" sz="2400" dirty="0"/>
            </a:br>
            <a:r>
              <a:rPr lang="en-GB" sz="2400" dirty="0">
                <a:latin typeface="Times New Roman" panose="02020603050405020304" pitchFamily="18" charset="0"/>
              </a:rPr>
              <a:t>but, I'll warrant him, as gentle as a lamb. Go thy</a:t>
            </a:r>
            <a:r>
              <a:rPr lang="en-GB" sz="2400" dirty="0"/>
              <a:t/>
            </a:r>
            <a:br>
              <a:rPr lang="en-GB" sz="2400" dirty="0"/>
            </a:br>
            <a:r>
              <a:rPr lang="en-GB" sz="2400" dirty="0">
                <a:latin typeface="Times New Roman" panose="02020603050405020304" pitchFamily="18" charset="0"/>
              </a:rPr>
              <a:t>ways, wench; serve God. What, have you dined at home?</a:t>
            </a:r>
            <a:endParaRPr lang="en-GB" sz="2400" dirty="0"/>
          </a:p>
        </p:txBody>
      </p:sp>
      <p:pic>
        <p:nvPicPr>
          <p:cNvPr id="6" name="Picture 8" descr="The Nurse tells Juliet about the wedding (Globe) - YouTube">
            <a:extLst>
              <a:ext uri="{FF2B5EF4-FFF2-40B4-BE49-F238E27FC236}">
                <a16:creationId xmlns:a16="http://schemas.microsoft.com/office/drawing/2014/main" id="{7F4DD5D5-6677-418C-B412-21F826E89A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605" t="15802" r="43551"/>
          <a:stretch/>
        </p:blipFill>
        <p:spPr bwMode="auto">
          <a:xfrm>
            <a:off x="10967373" y="23728"/>
            <a:ext cx="1224628" cy="161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89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68" y="590659"/>
            <a:ext cx="11800784" cy="838779"/>
          </a:xfrm>
        </p:spPr>
        <p:txBody>
          <a:bodyPr>
            <a:normAutofit/>
          </a:bodyPr>
          <a:lstStyle/>
          <a:p>
            <a:r>
              <a:rPr lang="en-GB" sz="2800" b="1" dirty="0" smtClean="0">
                <a:solidFill>
                  <a:srgbClr val="FF0000"/>
                </a:solidFill>
              </a:rPr>
              <a:t>How does Shakespeare present the nurse at the beginning of the play? </a:t>
            </a:r>
            <a:endParaRPr lang="en-GB" sz="2800" b="1" dirty="0">
              <a:solidFill>
                <a:srgbClr val="FF0000"/>
              </a:solidFill>
            </a:endParaRPr>
          </a:p>
        </p:txBody>
      </p:sp>
      <p:sp>
        <p:nvSpPr>
          <p:cNvPr id="3" name="Text Placeholder 2"/>
          <p:cNvSpPr>
            <a:spLocks noGrp="1"/>
          </p:cNvSpPr>
          <p:nvPr>
            <p:ph type="body" idx="1"/>
          </p:nvPr>
        </p:nvSpPr>
        <p:spPr>
          <a:xfrm>
            <a:off x="159568" y="1639229"/>
            <a:ext cx="11800784" cy="4438780"/>
          </a:xfrm>
        </p:spPr>
        <p:txBody>
          <a:bodyPr/>
          <a:lstStyle/>
          <a:p>
            <a:r>
              <a:rPr lang="en-GB" dirty="0" smtClean="0"/>
              <a:t>Shakespeare presents the nurse as…</a:t>
            </a:r>
          </a:p>
          <a:p>
            <a:r>
              <a:rPr lang="en-GB" dirty="0" smtClean="0"/>
              <a:t>This is displayed through… </a:t>
            </a:r>
          </a:p>
          <a:p>
            <a:r>
              <a:rPr lang="en-GB" dirty="0" smtClean="0"/>
              <a:t>The use of the (insert writer’s technique) </a:t>
            </a:r>
          </a:p>
          <a:p>
            <a:r>
              <a:rPr lang="en-GB" dirty="0"/>
              <a:t>The word ‘…’ implies </a:t>
            </a:r>
            <a:endParaRPr lang="en-GB" dirty="0" smtClean="0"/>
          </a:p>
          <a:p>
            <a:r>
              <a:rPr lang="en-GB" dirty="0" smtClean="0"/>
              <a:t>This could also mean… </a:t>
            </a:r>
          </a:p>
          <a:p>
            <a:r>
              <a:rPr lang="en-GB" dirty="0" smtClean="0"/>
              <a:t>An Elizabethan audience would have thought the nurse was … </a:t>
            </a:r>
          </a:p>
          <a:p>
            <a:pPr marL="152396" indent="0">
              <a:buNone/>
            </a:pPr>
            <a:endParaRPr lang="en-GB" dirty="0"/>
          </a:p>
          <a:p>
            <a:endParaRPr lang="en-GB" dirty="0"/>
          </a:p>
        </p:txBody>
      </p:sp>
    </p:spTree>
    <p:extLst>
      <p:ext uri="{BB962C8B-B14F-4D97-AF65-F5344CB8AC3E}">
        <p14:creationId xmlns:p14="http://schemas.microsoft.com/office/powerpoint/2010/main" val="1945695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1635</Words>
  <Application>Microsoft Office PowerPoint</Application>
  <PresentationFormat>Widescreen</PresentationFormat>
  <Paragraphs>218</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Average</vt:lpstr>
      <vt:lpstr>Calibri</vt:lpstr>
      <vt:lpstr>Calibri body</vt:lpstr>
      <vt:lpstr>Calibri Light</vt:lpstr>
      <vt:lpstr>Chalkduster</vt:lpstr>
      <vt:lpstr>Times New Roman</vt:lpstr>
      <vt:lpstr>Office Theme</vt:lpstr>
      <vt:lpstr>Remote Learning  Week 6 </vt:lpstr>
      <vt:lpstr>PowerPoint Presentation</vt:lpstr>
      <vt:lpstr>PowerPoint Presentation</vt:lpstr>
      <vt:lpstr>Act 2 Scene 3: Who is the Nurse ?</vt:lpstr>
      <vt:lpstr>Key word definitions:  </vt:lpstr>
      <vt:lpstr>Act 2 Scene 3: Who is the Nurse ?</vt:lpstr>
      <vt:lpstr>PowerPoint Presentation</vt:lpstr>
      <vt:lpstr>Act 2 Scene 4: Who is the Nurse ?</vt:lpstr>
      <vt:lpstr>How does Shakespeare present the nurse at the beginning of the play? </vt:lpstr>
      <vt:lpstr>PowerPoint Presentation</vt:lpstr>
      <vt:lpstr>How does Shakespeare present love in Romeo and Juliet? </vt:lpstr>
      <vt:lpstr>How does Shakespeare present love in Romeo and Juliet? </vt:lpstr>
      <vt:lpstr>PowerPoint Presentation</vt:lpstr>
      <vt:lpstr>What is the significance of the Friar at the beginning of the play?</vt:lpstr>
      <vt:lpstr>How is the Friar presented at the beginning of the play?</vt:lpstr>
      <vt:lpstr>PowerPoint Presentation</vt:lpstr>
      <vt:lpstr>The play so far…  Watch play up to the end of Act 2 and answer the questions on the following slide. </vt:lpstr>
      <vt:lpstr>What is the significance of Act 2? </vt:lpstr>
    </vt:vector>
  </TitlesOfParts>
  <Company>IT Services - Wirral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Wilson</dc:creator>
  <cp:lastModifiedBy>Kate Wilson</cp:lastModifiedBy>
  <cp:revision>3</cp:revision>
  <dcterms:created xsi:type="dcterms:W3CDTF">2020-09-30T13:37:04Z</dcterms:created>
  <dcterms:modified xsi:type="dcterms:W3CDTF">2020-09-30T13:54:28Z</dcterms:modified>
</cp:coreProperties>
</file>