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6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1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2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9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20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12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9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3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2543-4A9F-46B8-95D8-3F8B4C46E68F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579A-4DC8-4146-B37A-239CE8B1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1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40" y="0"/>
            <a:ext cx="2042160" cy="120684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1495"/>
              </p:ext>
            </p:extLst>
          </p:nvPr>
        </p:nvGraphicFramePr>
        <p:xfrm>
          <a:off x="7157260" y="1330498"/>
          <a:ext cx="4455624" cy="50943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27812">
                  <a:extLst>
                    <a:ext uri="{9D8B030D-6E8A-4147-A177-3AD203B41FA5}">
                      <a16:colId xmlns:a16="http://schemas.microsoft.com/office/drawing/2014/main" val="4222070721"/>
                    </a:ext>
                  </a:extLst>
                </a:gridCol>
                <a:gridCol w="2227812">
                  <a:extLst>
                    <a:ext uri="{9D8B030D-6E8A-4147-A177-3AD203B41FA5}">
                      <a16:colId xmlns:a16="http://schemas.microsoft.com/office/drawing/2014/main" val="2565760055"/>
                    </a:ext>
                  </a:extLst>
                </a:gridCol>
              </a:tblGrid>
              <a:tr h="52824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Monologue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A long speech by one actor.</a:t>
                      </a:r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46578"/>
                  </a:ext>
                </a:extLst>
              </a:tr>
              <a:tr h="409768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Duologue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r>
                        <a:rPr lang="en-GB" sz="1200" baseline="0" dirty="0" smtClean="0"/>
                        <a:t> scene between two actors.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464321"/>
                  </a:ext>
                </a:extLst>
              </a:tr>
              <a:tr h="52824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Narration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act of telling a story. This can be done</a:t>
                      </a:r>
                      <a:r>
                        <a:rPr lang="en-GB" sz="1200" baseline="0" dirty="0" smtClean="0"/>
                        <a:t> by on actor “The Narrator” or by the whole cast.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180336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Tableau or Freeze Frame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r>
                        <a:rPr lang="en-GB" sz="1200" baseline="0" dirty="0" smtClean="0"/>
                        <a:t> motionless image depicting a story or scene.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16824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Aside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When an actor speaks directly</a:t>
                      </a:r>
                      <a:r>
                        <a:rPr lang="en-GB" sz="1200" baseline="0" dirty="0" smtClean="0"/>
                        <a:t> to the audience.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149830"/>
                  </a:ext>
                </a:extLst>
              </a:tr>
              <a:tr h="345567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Improvisation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performance which is made up spontaneously (on the spot).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10419"/>
                  </a:ext>
                </a:extLst>
              </a:tr>
              <a:tr h="30222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Hot Seating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 Questions are asked to someone sitting in the 'hot-seat' who answers in character.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964920"/>
                  </a:ext>
                </a:extLst>
              </a:tr>
              <a:tr h="30222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Split Scene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Two or more scenes which are performed on stage at the same time.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85793"/>
                  </a:ext>
                </a:extLst>
              </a:tr>
              <a:tr h="30222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Montage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r>
                        <a:rPr lang="en-GB" sz="1200" baseline="0" dirty="0" smtClean="0"/>
                        <a:t> sequence of small scenes or still images, often used to chow the passage of time.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2914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01938"/>
              </p:ext>
            </p:extLst>
          </p:nvPr>
        </p:nvGraphicFramePr>
        <p:xfrm>
          <a:off x="299259" y="1323001"/>
          <a:ext cx="4148050" cy="541660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82316">
                  <a:extLst>
                    <a:ext uri="{9D8B030D-6E8A-4147-A177-3AD203B41FA5}">
                      <a16:colId xmlns:a16="http://schemas.microsoft.com/office/drawing/2014/main" val="1269799832"/>
                    </a:ext>
                  </a:extLst>
                </a:gridCol>
                <a:gridCol w="2265734">
                  <a:extLst>
                    <a:ext uri="{9D8B030D-6E8A-4147-A177-3AD203B41FA5}">
                      <a16:colId xmlns:a16="http://schemas.microsoft.com/office/drawing/2014/main" val="2727001778"/>
                    </a:ext>
                  </a:extLst>
                </a:gridCol>
              </a:tblGrid>
              <a:tr h="45859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Actor or Performer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The people that perform</a:t>
                      </a:r>
                      <a:r>
                        <a:rPr lang="en-GB" sz="1200" b="0" baseline="0" dirty="0" smtClean="0"/>
                        <a:t> in the play or performance.</a:t>
                      </a:r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57976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Director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Director has the overall</a:t>
                      </a:r>
                      <a:r>
                        <a:rPr lang="en-GB" sz="1200" baseline="0" dirty="0" smtClean="0"/>
                        <a:t> artistic view for the play, instructs the actors and brings everything together.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03385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Technician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</a:t>
                      </a:r>
                      <a:r>
                        <a:rPr lang="en-GB" sz="1200" baseline="0" dirty="0" smtClean="0"/>
                        <a:t> Technician operates  and maintains the lights, sound or special effects during the performance.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954205"/>
                  </a:ext>
                </a:extLst>
              </a:tr>
              <a:tr h="607977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Designer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person who</a:t>
                      </a:r>
                      <a:r>
                        <a:rPr lang="en-GB" sz="1200" baseline="0" dirty="0" smtClean="0"/>
                        <a:t> designs and creates the set, costume or lights.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14445"/>
                  </a:ext>
                </a:extLst>
              </a:tr>
              <a:tr h="1244194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Stage Manager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</a:t>
                      </a:r>
                      <a:r>
                        <a:rPr lang="en-GB" sz="1200" baseline="0" dirty="0" smtClean="0"/>
                        <a:t>  Stage Manager manages rehearsals, actors, technicians, props and costume fittings, and liaise with front-of-house staff. They are in charge of the production after the rehearsals.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243032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Theatre Manager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Theatre Manager looks after everything</a:t>
                      </a:r>
                      <a:r>
                        <a:rPr lang="en-GB" sz="1200" baseline="0" dirty="0" smtClean="0"/>
                        <a:t> “Front of House”, Tickets Sales, Promotion and Staff.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633682"/>
                  </a:ext>
                </a:extLst>
              </a:tr>
              <a:tr h="604856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Playwright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person who</a:t>
                      </a:r>
                      <a:r>
                        <a:rPr lang="en-GB" sz="1200" baseline="0" dirty="0" smtClean="0"/>
                        <a:t> writes the script.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9407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07724" y="275520"/>
            <a:ext cx="795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howcard Gothic" panose="04020904020102020604" pitchFamily="82" charset="0"/>
              </a:rPr>
              <a:t>Drama Knowledge Organiser </a:t>
            </a:r>
            <a:endParaRPr lang="en-GB" sz="2000" dirty="0">
              <a:latin typeface="Showcard Gothic" panose="04020904020102020604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842" y="846943"/>
            <a:ext cx="1576465" cy="9671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3021" y="929445"/>
            <a:ext cx="403998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howcard Gothic" panose="04020904020102020604" pitchFamily="82" charset="0"/>
              </a:rPr>
              <a:t>Conventions and Techniques</a:t>
            </a:r>
            <a:endParaRPr lang="en-GB" dirty="0">
              <a:latin typeface="Showcard Gothic" panose="04020904020102020604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995" y="917116"/>
            <a:ext cx="403998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howcard Gothic" panose="04020904020102020604" pitchFamily="82" charset="0"/>
              </a:rPr>
              <a:t>Roles within the theatre</a:t>
            </a:r>
            <a:endParaRPr lang="en-GB" dirty="0">
              <a:latin typeface="Showcard Gothic" panose="04020904020102020604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5650" y="1800699"/>
            <a:ext cx="159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howcard Gothic" panose="04020904020102020604" pitchFamily="82" charset="0"/>
              </a:rPr>
              <a:t>Key Words</a:t>
            </a:r>
            <a:endParaRPr lang="en-GB" dirty="0">
              <a:latin typeface="Showcard Gothic" panose="04020904020102020604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1953" y="2102333"/>
            <a:ext cx="26212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Space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 area in which you perform.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Rehearsal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practice or trial performance of a play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Script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Written by the Playwright, which tells the actors what to say and do.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(Not all performances have scripts)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Fourth Wall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invisible imagined wall which separates the audience from the action.</a:t>
            </a:r>
          </a:p>
          <a:p>
            <a:endParaRPr lang="en-GB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Stage Directions</a:t>
            </a:r>
          </a:p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Stage Directions tell the actors what to do and are often written in Italics. 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449" y="5852145"/>
            <a:ext cx="2300288" cy="10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0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527" y="0"/>
            <a:ext cx="2503473" cy="1479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5978" y="508999"/>
            <a:ext cx="76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Goudy Stout" panose="0202090407030B020401" pitchFamily="18" charset="0"/>
              </a:rPr>
              <a:t>Staging</a:t>
            </a:r>
            <a:endParaRPr lang="en-GB" sz="2400" dirty="0">
              <a:latin typeface="Goudy Stout" panose="0202090407030B020401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883" y="1342333"/>
            <a:ext cx="995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different ways you can chose to stage your piece, you must consider how it will affect your audience experience and the overall atmosphere of the piece.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1073" t="19679" r="18445" b="10965"/>
          <a:stretch/>
        </p:blipFill>
        <p:spPr>
          <a:xfrm>
            <a:off x="315883" y="2120707"/>
            <a:ext cx="2593571" cy="19368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1289" t="17081" r="17144" b="7796"/>
          <a:stretch/>
        </p:blipFill>
        <p:spPr>
          <a:xfrm>
            <a:off x="3383280" y="2070476"/>
            <a:ext cx="2319251" cy="1836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2592" t="16485" r="17323" b="10698"/>
          <a:stretch/>
        </p:blipFill>
        <p:spPr>
          <a:xfrm>
            <a:off x="569422" y="4355870"/>
            <a:ext cx="2219498" cy="17539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30705" t="17559" r="16394" b="9211"/>
          <a:stretch/>
        </p:blipFill>
        <p:spPr>
          <a:xfrm>
            <a:off x="3236344" y="4254961"/>
            <a:ext cx="2599268" cy="1955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29720" t="13673" r="13731" b="11543"/>
          <a:stretch/>
        </p:blipFill>
        <p:spPr>
          <a:xfrm>
            <a:off x="6234546" y="2213713"/>
            <a:ext cx="2435628" cy="17508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1018" y="4189614"/>
            <a:ext cx="2299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Proscenium Arch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60378" y="2160278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“Rake” Staging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31080" y="4155815"/>
            <a:ext cx="2448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Immersive Theatre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2796" y="4589724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proscenium is the metaphorical vertical plane of space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separating the audience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usually surrounded on the top and sides by a physical proscenium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arch.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2560388"/>
            <a:ext cx="263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floor of the stage is sloped toward the audience.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Triangle 10"/>
          <p:cNvSpPr/>
          <p:nvPr/>
        </p:nvSpPr>
        <p:spPr>
          <a:xfrm>
            <a:off x="9260378" y="3396502"/>
            <a:ext cx="2319251" cy="423264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414933" y="4476219"/>
            <a:ext cx="2472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Immersive theatre breaks the fourth wall and brings the audience into the action and the set. The audience are active participants.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4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441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Goudy Stout</vt:lpstr>
      <vt:lpstr>Showcard Gothic</vt:lpstr>
      <vt:lpstr>Office Theme</vt:lpstr>
      <vt:lpstr>PowerPoint Presentation</vt:lpstr>
      <vt:lpstr>PowerPoint Presentation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Osgood</dc:creator>
  <cp:lastModifiedBy>Dean Osgood</cp:lastModifiedBy>
  <cp:revision>6</cp:revision>
  <cp:lastPrinted>2018-09-04T16:37:31Z</cp:lastPrinted>
  <dcterms:created xsi:type="dcterms:W3CDTF">2018-09-04T11:49:43Z</dcterms:created>
  <dcterms:modified xsi:type="dcterms:W3CDTF">2019-07-01T07:47:25Z</dcterms:modified>
</cp:coreProperties>
</file>