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</p:sldMasterIdLst>
  <p:notesMasterIdLst>
    <p:notesMasterId r:id="rId26"/>
  </p:notesMasterIdLst>
  <p:sldIdLst>
    <p:sldId id="279" r:id="rId3"/>
    <p:sldId id="280" r:id="rId4"/>
    <p:sldId id="266" r:id="rId5"/>
    <p:sldId id="258" r:id="rId6"/>
    <p:sldId id="256" r:id="rId7"/>
    <p:sldId id="257" r:id="rId8"/>
    <p:sldId id="286" r:id="rId9"/>
    <p:sldId id="287" r:id="rId10"/>
    <p:sldId id="288" r:id="rId11"/>
    <p:sldId id="289" r:id="rId12"/>
    <p:sldId id="267" r:id="rId13"/>
    <p:sldId id="284" r:id="rId14"/>
    <p:sldId id="285" r:id="rId15"/>
    <p:sldId id="282" r:id="rId16"/>
    <p:sldId id="283" r:id="rId17"/>
    <p:sldId id="273" r:id="rId18"/>
    <p:sldId id="259" r:id="rId19"/>
    <p:sldId id="262" r:id="rId20"/>
    <p:sldId id="263" r:id="rId21"/>
    <p:sldId id="277" r:id="rId22"/>
    <p:sldId id="271" r:id="rId23"/>
    <p:sldId id="272" r:id="rId24"/>
    <p:sldId id="29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04558-83F1-482D-BA46-37C8BBB6179C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F976C-8525-45F0-88C1-553973940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759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1B9B1-BBB7-4221-BE7A-154B559A80B8}" type="slidenum">
              <a:rPr lang="en-GB"/>
              <a:pPr/>
              <a:t>18</a:t>
            </a:fld>
            <a:endParaRPr lang="en-GB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2E2381-3A8D-44EC-85DE-E13B969721C6}" type="slidenum">
              <a:rPr lang="en-GB"/>
              <a:pPr/>
              <a:t>19</a:t>
            </a:fld>
            <a:endParaRPr lang="en-GB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A26714-3EAE-44B8-A2EF-1A4B3EDCBFCC}" type="slidenum">
              <a:rPr lang="en-GB">
                <a:solidFill>
                  <a:prstClr val="white"/>
                </a:solidFill>
              </a:rPr>
              <a:pPr/>
              <a:t>21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It would be sensible to point out the difference between </a:t>
            </a:r>
            <a:r>
              <a:rPr lang="en-GB" i="1"/>
              <a:t>tu</a:t>
            </a:r>
            <a:r>
              <a:rPr lang="en-GB"/>
              <a:t> and </a:t>
            </a:r>
            <a:r>
              <a:rPr lang="en-GB" i="1"/>
              <a:t>vous</a:t>
            </a:r>
            <a:r>
              <a:rPr lang="en-GB"/>
              <a:t> at this stage, and to explain the difference between </a:t>
            </a:r>
            <a:r>
              <a:rPr lang="en-GB" i="1"/>
              <a:t>ils</a:t>
            </a:r>
            <a:r>
              <a:rPr lang="en-GB"/>
              <a:t> and</a:t>
            </a:r>
            <a:r>
              <a:rPr lang="en-GB" i="1"/>
              <a:t> elles</a:t>
            </a:r>
            <a:r>
              <a:rPr lang="en-GB"/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68EB7D-40FD-46D2-B5F4-001515636555}" type="slidenum">
              <a:rPr lang="en-GB">
                <a:solidFill>
                  <a:prstClr val="white"/>
                </a:solidFill>
              </a:rPr>
              <a:pPr/>
              <a:t>22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Type answers into the boxes.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991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54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618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E36E-CF34-488A-A9A8-491525531493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CEB4-7A42-414A-B4D3-A4B970649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227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E36E-CF34-488A-A9A8-491525531493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CEB4-7A42-414A-B4D3-A4B970649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38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E36E-CF34-488A-A9A8-491525531493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CEB4-7A42-414A-B4D3-A4B970649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783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E36E-CF34-488A-A9A8-491525531493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CEB4-7A42-414A-B4D3-A4B970649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228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E36E-CF34-488A-A9A8-491525531493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CEB4-7A42-414A-B4D3-A4B970649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012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E36E-CF34-488A-A9A8-491525531493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CEB4-7A42-414A-B4D3-A4B970649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528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E36E-CF34-488A-A9A8-491525531493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CEB4-7A42-414A-B4D3-A4B970649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839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E36E-CF34-488A-A9A8-491525531493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CEB4-7A42-414A-B4D3-A4B970649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91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27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E36E-CF34-488A-A9A8-491525531493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CEB4-7A42-414A-B4D3-A4B970649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87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576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258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2133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300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99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5663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E36E-CF34-488A-A9A8-491525531493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CEB4-7A42-414A-B4D3-A4B970649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6759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E36E-CF34-488A-A9A8-491525531493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CEB4-7A42-414A-B4D3-A4B970649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06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498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59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59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45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96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5741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610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-14288" y="6688138"/>
            <a:ext cx="9144001" cy="169862"/>
          </a:xfrm>
          <a:prstGeom prst="rect">
            <a:avLst/>
          </a:prstGeom>
          <a:solidFill>
            <a:srgbClr val="66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7010400" y="6629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  <a:latin typeface="Arial" charset="0"/>
              </a:rPr>
              <a:t>© Boardworks Ltd 2003</a:t>
            </a: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-1588" y="6611938"/>
            <a:ext cx="9145588" cy="746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3" name="AutoShap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520113" y="6208713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00CC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" name="AutoShape 2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 rot="10801541">
            <a:off x="138113" y="6208713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00CC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47" name="Picture 23" descr="C:\WINDOWS\Desktop\KS3 log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"/>
          <a:stretch>
            <a:fillRect/>
          </a:stretch>
        </p:blipFill>
        <p:spPr bwMode="auto">
          <a:xfrm>
            <a:off x="7908925" y="42863"/>
            <a:ext cx="123507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62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hyperlink" Target="school%20bag%20items.mdl3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88640"/>
            <a:ext cx="2790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DO NOW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348880"/>
            <a:ext cx="7984337" cy="42039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980728"/>
            <a:ext cx="8056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your mini-whiteboard (</a:t>
            </a:r>
            <a:r>
              <a:rPr lang="en-US" dirty="0" err="1" smtClean="0"/>
              <a:t>ardoise</a:t>
            </a:r>
            <a:r>
              <a:rPr lang="en-US" dirty="0" smtClean="0"/>
              <a:t>) match up the numbers to the correct letter.</a:t>
            </a:r>
          </a:p>
          <a:p>
            <a:endParaRPr lang="en-US" dirty="0"/>
          </a:p>
          <a:p>
            <a:r>
              <a:rPr lang="en-US" dirty="0" smtClean="0"/>
              <a:t>ONLY WRITE  LETTERS AND NUMBERS ON YOUR BOARD.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096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323527" y="188640"/>
            <a:ext cx="234495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YOU</a:t>
            </a:r>
            <a:endParaRPr lang="en-US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7561" y="2015870"/>
            <a:ext cx="5212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5437" y="2015870"/>
            <a:ext cx="7723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1600" y="2015870"/>
            <a:ext cx="35283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chool bag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95084" y="2015870"/>
            <a:ext cx="19821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there is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26593" y="2015870"/>
            <a:ext cx="305983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ruler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72153" y="2850587"/>
            <a:ext cx="12780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</a:t>
            </a:r>
            <a:endParaRPr lang="en-US" sz="4000" b="1" u="sng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07604" y="2850587"/>
            <a:ext cx="3456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mobile phone.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541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543830"/>
              </p:ext>
            </p:extLst>
          </p:nvPr>
        </p:nvGraphicFramePr>
        <p:xfrm>
          <a:off x="179512" y="980728"/>
          <a:ext cx="8568952" cy="5486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86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2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191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Dans</a:t>
                      </a:r>
                      <a:r>
                        <a:rPr lang="en-US" sz="2400" dirty="0" smtClean="0"/>
                        <a:t> mon cartable </a:t>
                      </a:r>
                      <a:r>
                        <a:rPr lang="en-US" sz="2400" dirty="0" err="1" smtClean="0"/>
                        <a:t>il</a:t>
                      </a:r>
                      <a:r>
                        <a:rPr lang="en-US" sz="2400" dirty="0" smtClean="0"/>
                        <a:t> y a </a:t>
                      </a:r>
                      <a:endParaRPr lang="en-GB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 my school bag there is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906521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un crayon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smtClean="0"/>
                        <a:t>a pencil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un </a:t>
                      </a:r>
                      <a:r>
                        <a:rPr lang="en-GB" sz="2400" dirty="0" err="1" smtClean="0"/>
                        <a:t>stylo</a:t>
                      </a:r>
                      <a:endParaRPr lang="en-GB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smtClean="0"/>
                        <a:t>a pen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une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 err="1" smtClean="0"/>
                        <a:t>trousse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smtClean="0"/>
                        <a:t>a pencil case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un cahier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smtClean="0"/>
                        <a:t>an exercise book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une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 err="1" smtClean="0"/>
                        <a:t>règle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 ruler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un </a:t>
                      </a:r>
                      <a:r>
                        <a:rPr lang="en-GB" sz="2400" dirty="0" err="1" smtClean="0"/>
                        <a:t>livre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smtClean="0"/>
                        <a:t>a book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un agenda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smtClean="0"/>
                        <a:t>a planner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une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 err="1" smtClean="0"/>
                        <a:t>calculatrice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smtClean="0"/>
                        <a:t>a calculator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un portable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smtClean="0"/>
                        <a:t>a</a:t>
                      </a:r>
                      <a:r>
                        <a:rPr lang="en-GB" sz="2400" baseline="0" smtClean="0"/>
                        <a:t> mobile phone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un cartable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smtClean="0"/>
                        <a:t>a school bag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une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 err="1" smtClean="0"/>
                        <a:t>gomme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 rubber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9512" y="199067"/>
            <a:ext cx="82307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Copy and learn the following words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959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905" y="0"/>
            <a:ext cx="8617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Devoirs – vocab test </a:t>
            </a:r>
            <a:r>
              <a:rPr lang="en-US" sz="5400" b="1" dirty="0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</a:rPr>
              <a:t>Fr to </a:t>
            </a:r>
            <a:r>
              <a:rPr lang="en-US" sz="5400" b="1" dirty="0" err="1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</a:rPr>
              <a:t>Eng</a:t>
            </a:r>
            <a:endParaRPr lang="en-US" sz="5400" b="1" cap="none" spc="0" dirty="0">
              <a:ln w="22225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00754" y="923330"/>
          <a:ext cx="6084168" cy="56976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35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8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473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un crayon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473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un </a:t>
                      </a:r>
                      <a:r>
                        <a:rPr lang="en-GB" sz="2400" dirty="0" err="1" smtClean="0"/>
                        <a:t>stylo</a:t>
                      </a:r>
                      <a:endParaRPr lang="en-GB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473"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une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 err="1" smtClean="0"/>
                        <a:t>trousse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473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un cahier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473"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une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 err="1" smtClean="0"/>
                        <a:t>règle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473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un </a:t>
                      </a:r>
                      <a:r>
                        <a:rPr lang="en-GB" sz="2400" dirty="0" err="1" smtClean="0"/>
                        <a:t>livre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473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un agenda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473"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une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 err="1" smtClean="0"/>
                        <a:t>calculatrice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7473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un portable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7473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un cartable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7473"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une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 err="1" smtClean="0"/>
                        <a:t>gomme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763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0" y="260648"/>
          <a:ext cx="9144000" cy="6370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59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4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un crayon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smtClean="0"/>
                        <a:t>a pencil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un </a:t>
                      </a:r>
                      <a:r>
                        <a:rPr lang="en-GB" sz="3200" dirty="0" err="1" smtClean="0"/>
                        <a:t>stylo</a:t>
                      </a:r>
                      <a:endParaRPr lang="en-GB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smtClean="0"/>
                        <a:t>a pen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GB" sz="3200" dirty="0" err="1" smtClean="0"/>
                        <a:t>une</a:t>
                      </a:r>
                      <a:r>
                        <a:rPr lang="en-GB" sz="3200" dirty="0" smtClean="0"/>
                        <a:t> </a:t>
                      </a:r>
                      <a:r>
                        <a:rPr lang="en-GB" sz="3200" dirty="0" err="1" smtClean="0"/>
                        <a:t>trousse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smtClean="0"/>
                        <a:t>a pencil case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un cahier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smtClean="0"/>
                        <a:t>an exercise book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GB" sz="3200" dirty="0" err="1" smtClean="0"/>
                        <a:t>une</a:t>
                      </a:r>
                      <a:r>
                        <a:rPr lang="en-GB" sz="3200" dirty="0" smtClean="0"/>
                        <a:t> </a:t>
                      </a:r>
                      <a:r>
                        <a:rPr lang="en-GB" sz="3200" dirty="0" err="1" smtClean="0"/>
                        <a:t>règle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smtClean="0"/>
                        <a:t>a ruler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un </a:t>
                      </a:r>
                      <a:r>
                        <a:rPr lang="en-GB" sz="3200" dirty="0" err="1" smtClean="0"/>
                        <a:t>livre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smtClean="0"/>
                        <a:t>a book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un agenda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smtClean="0"/>
                        <a:t>a planner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GB" sz="3200" dirty="0" err="1" smtClean="0"/>
                        <a:t>une</a:t>
                      </a:r>
                      <a:r>
                        <a:rPr lang="en-GB" sz="3200" dirty="0" smtClean="0"/>
                        <a:t> </a:t>
                      </a:r>
                      <a:r>
                        <a:rPr lang="en-GB" sz="3200" dirty="0" err="1" smtClean="0"/>
                        <a:t>calculatrice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smtClean="0"/>
                        <a:t>a calculator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un portable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smtClean="0"/>
                        <a:t>a</a:t>
                      </a:r>
                      <a:r>
                        <a:rPr lang="en-GB" sz="3200" baseline="0" smtClean="0"/>
                        <a:t> mobile phone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un cartable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smtClean="0"/>
                        <a:t>a school bag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GB" sz="3200" dirty="0" err="1" smtClean="0"/>
                        <a:t>une</a:t>
                      </a:r>
                      <a:r>
                        <a:rPr lang="en-GB" sz="3200" dirty="0" smtClean="0"/>
                        <a:t> </a:t>
                      </a:r>
                      <a:r>
                        <a:rPr lang="en-GB" sz="3200" dirty="0" err="1" smtClean="0"/>
                        <a:t>gomme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smtClean="0"/>
                        <a:t>a rubber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31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1" t="19923" r="15478" b="44878"/>
          <a:stretch/>
        </p:blipFill>
        <p:spPr bwMode="auto">
          <a:xfrm>
            <a:off x="107504" y="1484784"/>
            <a:ext cx="8832936" cy="346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3768" y="260648"/>
            <a:ext cx="2740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 NOW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9789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1" t="19923" r="15478" b="44878"/>
          <a:stretch/>
        </p:blipFill>
        <p:spPr bwMode="auto">
          <a:xfrm>
            <a:off x="179512" y="1484784"/>
            <a:ext cx="8832936" cy="346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3768" y="260648"/>
            <a:ext cx="2740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 NOW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184482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cinq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21235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douze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242437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quatre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273215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cinq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79404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quinze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724128" y="210331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seize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580112" y="241257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huit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44996" y="2742919"/>
            <a:ext cx="1359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Vingt</a:t>
            </a:r>
            <a:r>
              <a:rPr lang="en-US" dirty="0" smtClean="0"/>
              <a:t>-et-un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979712" y="365517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six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363573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dix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131840" y="392229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onze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091924" y="392229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huit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187624" y="41998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dix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491880" y="420886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Vingt</a:t>
            </a:r>
            <a:r>
              <a:rPr lang="en-US" dirty="0" smtClean="0"/>
              <a:t>-cinq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547664" y="449863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six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3626538" y="4477762"/>
            <a:ext cx="147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Vingt</a:t>
            </a:r>
            <a:r>
              <a:rPr lang="en-US" dirty="0" smtClean="0"/>
              <a:t>-et-un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98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260337"/>
              </p:ext>
            </p:extLst>
          </p:nvPr>
        </p:nvGraphicFramePr>
        <p:xfrm>
          <a:off x="0" y="260648"/>
          <a:ext cx="9144000" cy="1960477"/>
        </p:xfrm>
        <a:graphic>
          <a:graphicData uri="http://schemas.openxmlformats.org/drawingml/2006/table">
            <a:tbl>
              <a:tblPr bandRow="1">
                <a:tableStyleId>{FABFCF23-3B69-468F-B69F-88F6DE6A72F2}</a:tableStyleId>
              </a:tblPr>
              <a:tblGrid>
                <a:gridCol w="3779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4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3">
                <a:tc>
                  <a:txBody>
                    <a:bodyPr/>
                    <a:lstStyle/>
                    <a:p>
                      <a:r>
                        <a:rPr lang="en-GB" sz="2400" u="sng" dirty="0" smtClean="0">
                          <a:latin typeface="Arial Rounded MT Bold" pitchFamily="34" charset="0"/>
                        </a:rPr>
                        <a:t>classwork</a:t>
                      </a:r>
                      <a:endParaRPr lang="en-GB" sz="2400" u="sng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2400" u="sng" dirty="0">
                        <a:latin typeface="Arial Rounded MT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202"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u="sng" dirty="0" err="1" smtClean="0">
                          <a:latin typeface="Arial Rounded MT Bold" pitchFamily="34" charset="0"/>
                        </a:rPr>
                        <a:t>Dans</a:t>
                      </a:r>
                      <a:r>
                        <a:rPr lang="en-GB" sz="2400" u="sng" baseline="0" dirty="0" smtClean="0">
                          <a:latin typeface="Arial Rounded MT Bold" pitchFamily="34" charset="0"/>
                        </a:rPr>
                        <a:t> mon cartable </a:t>
                      </a:r>
                      <a:r>
                        <a:rPr lang="en-GB" sz="2400" u="sng" baseline="0" dirty="0" err="1" smtClean="0">
                          <a:latin typeface="Arial Rounded MT Bold" pitchFamily="34" charset="0"/>
                        </a:rPr>
                        <a:t>il</a:t>
                      </a:r>
                      <a:r>
                        <a:rPr lang="en-GB" sz="2400" u="sng" baseline="0" dirty="0" smtClean="0">
                          <a:latin typeface="Arial Rounded MT Bold" pitchFamily="34" charset="0"/>
                        </a:rPr>
                        <a:t> y a </a:t>
                      </a:r>
                      <a:r>
                        <a:rPr lang="en-GB" sz="2400" u="sng" baseline="0" dirty="0" err="1" smtClean="0">
                          <a:latin typeface="Arial Rounded MT Bold" pitchFamily="34" charset="0"/>
                        </a:rPr>
                        <a:t>trois</a:t>
                      </a:r>
                      <a:r>
                        <a:rPr lang="en-GB" sz="2400" u="sng" baseline="0" dirty="0" smtClean="0">
                          <a:latin typeface="Arial Rounded MT Bold" pitchFamily="34" charset="0"/>
                        </a:rPr>
                        <a:t> crayons.</a:t>
                      </a:r>
                      <a:endParaRPr lang="en-GB" sz="2400" u="sng" dirty="0">
                        <a:latin typeface="Arial Rounded MT Bold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202">
                <a:tc gridSpan="2">
                  <a:txBody>
                    <a:bodyPr/>
                    <a:lstStyle/>
                    <a:p>
                      <a:r>
                        <a:rPr lang="en-GB" sz="2400" u="sng" dirty="0" smtClean="0">
                          <a:latin typeface="Arial Rounded MT Bold" pitchFamily="34" charset="0"/>
                        </a:rPr>
                        <a:t>Learning objectives: to say what there is in your</a:t>
                      </a:r>
                      <a:r>
                        <a:rPr lang="en-GB" sz="2400" u="sng" baseline="0" dirty="0" smtClean="0">
                          <a:latin typeface="Arial Rounded MT Bold" pitchFamily="34" charset="0"/>
                        </a:rPr>
                        <a:t> school bag.</a:t>
                      </a:r>
                      <a:endParaRPr lang="en-GB" sz="2400" u="sng" dirty="0">
                        <a:latin typeface="Arial Rounded MT Bold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5556" y="2636912"/>
            <a:ext cx="7992888" cy="31085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Comment </a:t>
            </a:r>
            <a:r>
              <a:rPr lang="en-GB" sz="2800" dirty="0" err="1" smtClean="0"/>
              <a:t>tu</a:t>
            </a:r>
            <a:r>
              <a:rPr lang="en-GB" sz="2800" dirty="0" smtClean="0"/>
              <a:t> </a:t>
            </a:r>
            <a:r>
              <a:rPr lang="en-GB" sz="2800" dirty="0" err="1" smtClean="0"/>
              <a:t>t’appelles</a:t>
            </a:r>
            <a:r>
              <a:rPr lang="en-GB" sz="2800" dirty="0" smtClean="0"/>
              <a:t>?</a:t>
            </a:r>
          </a:p>
          <a:p>
            <a:endParaRPr lang="en-GB" sz="2800" dirty="0"/>
          </a:p>
          <a:p>
            <a:r>
              <a:rPr lang="en-GB" sz="2800" dirty="0" err="1" smtClean="0"/>
              <a:t>Quel</a:t>
            </a:r>
            <a:r>
              <a:rPr lang="en-GB" sz="2800" dirty="0" smtClean="0"/>
              <a:t> </a:t>
            </a:r>
            <a:r>
              <a:rPr lang="en-GB" sz="2800" dirty="0" err="1" smtClean="0"/>
              <a:t>âge</a:t>
            </a:r>
            <a:r>
              <a:rPr lang="en-GB" sz="2800" dirty="0" smtClean="0"/>
              <a:t> as-</a:t>
            </a:r>
            <a:r>
              <a:rPr lang="en-GB" sz="2800" dirty="0" err="1" smtClean="0"/>
              <a:t>tu</a:t>
            </a:r>
            <a:r>
              <a:rPr lang="en-GB" sz="2800" dirty="0" smtClean="0"/>
              <a:t>?</a:t>
            </a:r>
          </a:p>
          <a:p>
            <a:endParaRPr lang="en-GB" sz="2800" dirty="0"/>
          </a:p>
          <a:p>
            <a:r>
              <a:rPr lang="en-GB" sz="2800" dirty="0" err="1" smtClean="0"/>
              <a:t>Ça</a:t>
            </a:r>
            <a:r>
              <a:rPr lang="en-GB" sz="2800" dirty="0" smtClean="0"/>
              <a:t> </a:t>
            </a:r>
            <a:r>
              <a:rPr lang="en-GB" sz="2800" dirty="0" err="1" smtClean="0"/>
              <a:t>va</a:t>
            </a:r>
            <a:r>
              <a:rPr lang="en-GB" sz="2800" dirty="0" smtClean="0"/>
              <a:t>?</a:t>
            </a:r>
          </a:p>
          <a:p>
            <a:endParaRPr lang="en-GB" sz="2800" dirty="0"/>
          </a:p>
          <a:p>
            <a:r>
              <a:rPr lang="en-GB" sz="2800" dirty="0" err="1" smtClean="0">
                <a:solidFill>
                  <a:srgbClr val="7030A0"/>
                </a:solidFill>
              </a:rPr>
              <a:t>Qu’est-ce</a:t>
            </a:r>
            <a:r>
              <a:rPr lang="en-GB" sz="2800" dirty="0" smtClean="0">
                <a:solidFill>
                  <a:srgbClr val="7030A0"/>
                </a:solidFill>
              </a:rPr>
              <a:t> </a:t>
            </a:r>
            <a:r>
              <a:rPr lang="en-GB" sz="2800" dirty="0" err="1" smtClean="0">
                <a:solidFill>
                  <a:srgbClr val="7030A0"/>
                </a:solidFill>
              </a:rPr>
              <a:t>qu’il</a:t>
            </a:r>
            <a:r>
              <a:rPr lang="en-GB" sz="2800" dirty="0" smtClean="0">
                <a:solidFill>
                  <a:srgbClr val="7030A0"/>
                </a:solidFill>
              </a:rPr>
              <a:t> y a </a:t>
            </a:r>
            <a:r>
              <a:rPr lang="en-GB" sz="2800" dirty="0" err="1" smtClean="0">
                <a:solidFill>
                  <a:srgbClr val="7030A0"/>
                </a:solidFill>
              </a:rPr>
              <a:t>dans</a:t>
            </a:r>
            <a:r>
              <a:rPr lang="en-GB" sz="2800" dirty="0" smtClean="0">
                <a:solidFill>
                  <a:srgbClr val="7030A0"/>
                </a:solidFill>
              </a:rPr>
              <a:t> ton cartable?</a:t>
            </a:r>
            <a:endParaRPr lang="en-GB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1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27778" r="18790" b="10714"/>
          <a:stretch/>
        </p:blipFill>
        <p:spPr bwMode="auto">
          <a:xfrm>
            <a:off x="0" y="548680"/>
            <a:ext cx="915245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49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676275" cy="1438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8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2166938" y="333375"/>
            <a:ext cx="676275" cy="1438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8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2</a:t>
            </a:r>
          </a:p>
        </p:txBody>
      </p:sp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3679825" y="333375"/>
            <a:ext cx="676275" cy="1438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8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 Black"/>
              </a:rPr>
              <a:t>3</a:t>
            </a:r>
          </a:p>
        </p:txBody>
      </p:sp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5191125" y="333375"/>
            <a:ext cx="676275" cy="1438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8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 Black"/>
              </a:rPr>
              <a:t>4</a:t>
            </a:r>
          </a:p>
        </p:txBody>
      </p:sp>
      <p:sp>
        <p:nvSpPr>
          <p:cNvPr id="12296" name="WordArt 8"/>
          <p:cNvSpPr>
            <a:spLocks noChangeArrowheads="1" noChangeShapeType="1" noTextEdit="1"/>
          </p:cNvSpPr>
          <p:nvPr/>
        </p:nvSpPr>
        <p:spPr bwMode="auto">
          <a:xfrm>
            <a:off x="6991350" y="333375"/>
            <a:ext cx="676275" cy="1438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8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 Black"/>
              </a:rPr>
              <a:t>5</a:t>
            </a:r>
          </a:p>
        </p:txBody>
      </p:sp>
      <p:sp>
        <p:nvSpPr>
          <p:cNvPr id="12297" name="WordArt 9"/>
          <p:cNvSpPr>
            <a:spLocks noChangeArrowheads="1" noChangeShapeType="1" noTextEdit="1"/>
          </p:cNvSpPr>
          <p:nvPr/>
        </p:nvSpPr>
        <p:spPr bwMode="auto">
          <a:xfrm>
            <a:off x="684213" y="2852738"/>
            <a:ext cx="676275" cy="1438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8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6</a:t>
            </a:r>
          </a:p>
        </p:txBody>
      </p:sp>
      <p:sp>
        <p:nvSpPr>
          <p:cNvPr id="12298" name="WordArt 10"/>
          <p:cNvSpPr>
            <a:spLocks noChangeArrowheads="1" noChangeShapeType="1" noTextEdit="1"/>
          </p:cNvSpPr>
          <p:nvPr/>
        </p:nvSpPr>
        <p:spPr bwMode="auto">
          <a:xfrm>
            <a:off x="2195513" y="2852738"/>
            <a:ext cx="676275" cy="1438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8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7</a:t>
            </a:r>
          </a:p>
        </p:txBody>
      </p:sp>
      <p:sp>
        <p:nvSpPr>
          <p:cNvPr id="12299" name="WordArt 11"/>
          <p:cNvSpPr>
            <a:spLocks noChangeArrowheads="1" noChangeShapeType="1" noTextEdit="1"/>
          </p:cNvSpPr>
          <p:nvPr/>
        </p:nvSpPr>
        <p:spPr bwMode="auto">
          <a:xfrm>
            <a:off x="3708400" y="2852738"/>
            <a:ext cx="676275" cy="1438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8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8</a:t>
            </a:r>
          </a:p>
        </p:txBody>
      </p:sp>
      <p:sp>
        <p:nvSpPr>
          <p:cNvPr id="12300" name="WordArt 12"/>
          <p:cNvSpPr>
            <a:spLocks noChangeArrowheads="1" noChangeShapeType="1" noTextEdit="1"/>
          </p:cNvSpPr>
          <p:nvPr/>
        </p:nvSpPr>
        <p:spPr bwMode="auto">
          <a:xfrm>
            <a:off x="5219700" y="2852738"/>
            <a:ext cx="676275" cy="1438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8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CC"/>
                </a:solidFill>
                <a:latin typeface="Arial Black"/>
              </a:rPr>
              <a:t>9</a:t>
            </a:r>
          </a:p>
        </p:txBody>
      </p:sp>
      <p:sp>
        <p:nvSpPr>
          <p:cNvPr id="12301" name="WordArt 13"/>
          <p:cNvSpPr>
            <a:spLocks noChangeArrowheads="1" noChangeShapeType="1" noTextEdit="1"/>
          </p:cNvSpPr>
          <p:nvPr/>
        </p:nvSpPr>
        <p:spPr bwMode="auto">
          <a:xfrm>
            <a:off x="6659563" y="2852738"/>
            <a:ext cx="1352550" cy="1438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8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01377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 animBg="1"/>
      <p:bldP spid="12294" grpId="0" animBg="1"/>
      <p:bldP spid="12295" grpId="0" animBg="1"/>
      <p:bldP spid="12296" grpId="0" animBg="1"/>
      <p:bldP spid="12297" grpId="0" animBg="1"/>
      <p:bldP spid="12298" grpId="0" animBg="1"/>
      <p:bldP spid="12299" grpId="0" animBg="1"/>
      <p:bldP spid="12300" grpId="0" animBg="1"/>
      <p:bldP spid="1230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1" name="Group 13"/>
          <p:cNvGraphicFramePr>
            <a:graphicFrameLocks noGrp="1"/>
          </p:cNvGraphicFramePr>
          <p:nvPr/>
        </p:nvGraphicFramePr>
        <p:xfrm>
          <a:off x="468313" y="333375"/>
          <a:ext cx="3959225" cy="446405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4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5</a:t>
                      </a: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un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deux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trois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quatre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cinq</a:t>
                      </a:r>
                      <a:endParaRPr kumimoji="0" lang="en-US" sz="4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71" name="Group 23"/>
          <p:cNvGraphicFramePr>
            <a:graphicFrameLocks noGrp="1"/>
          </p:cNvGraphicFramePr>
          <p:nvPr/>
        </p:nvGraphicFramePr>
        <p:xfrm>
          <a:off x="4859338" y="333375"/>
          <a:ext cx="3959225" cy="446405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4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10</a:t>
                      </a: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six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sept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huit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neuf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dix</a:t>
                      </a:r>
                      <a:endParaRPr kumimoji="0" lang="en-US" sz="4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78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311" y="273422"/>
            <a:ext cx="5918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DO NOW -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reponses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763688" y="1124744"/>
          <a:ext cx="2313781" cy="5334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592455">
                  <a:extLst>
                    <a:ext uri="{9D8B030D-6E8A-4147-A177-3AD203B41FA5}">
                      <a16:colId xmlns:a16="http://schemas.microsoft.com/office/drawing/2014/main" val="3153046188"/>
                    </a:ext>
                  </a:extLst>
                </a:gridCol>
                <a:gridCol w="1721326">
                  <a:extLst>
                    <a:ext uri="{9D8B030D-6E8A-4147-A177-3AD203B41FA5}">
                      <a16:colId xmlns:a16="http://schemas.microsoft.com/office/drawing/2014/main" val="4203720620"/>
                    </a:ext>
                  </a:extLst>
                </a:gridCol>
              </a:tblGrid>
              <a:tr h="670899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1</a:t>
                      </a:r>
                      <a:endParaRPr lang="en-GB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A</a:t>
                      </a:r>
                      <a:endParaRPr lang="en-GB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936546"/>
                  </a:ext>
                </a:extLst>
              </a:tr>
              <a:tr h="670899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2</a:t>
                      </a:r>
                      <a:endParaRPr lang="en-GB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B</a:t>
                      </a:r>
                      <a:endParaRPr lang="en-GB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669228"/>
                  </a:ext>
                </a:extLst>
              </a:tr>
              <a:tr h="670899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3</a:t>
                      </a:r>
                      <a:endParaRPr lang="en-GB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G</a:t>
                      </a:r>
                      <a:endParaRPr lang="en-GB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648081"/>
                  </a:ext>
                </a:extLst>
              </a:tr>
              <a:tr h="670899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4</a:t>
                      </a:r>
                      <a:endParaRPr lang="en-GB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D</a:t>
                      </a:r>
                      <a:endParaRPr lang="en-GB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725390"/>
                  </a:ext>
                </a:extLst>
              </a:tr>
              <a:tr h="670899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5</a:t>
                      </a:r>
                      <a:endParaRPr lang="en-GB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E/F</a:t>
                      </a:r>
                      <a:endParaRPr lang="en-GB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024649"/>
                  </a:ext>
                </a:extLst>
              </a:tr>
              <a:tr h="670899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6</a:t>
                      </a:r>
                      <a:endParaRPr lang="en-GB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E/F</a:t>
                      </a:r>
                      <a:endParaRPr lang="en-GB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114348"/>
                  </a:ext>
                </a:extLst>
              </a:tr>
              <a:tr h="670899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7</a:t>
                      </a:r>
                      <a:endParaRPr lang="en-GB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C</a:t>
                      </a:r>
                      <a:endParaRPr lang="en-GB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159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614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7" t="9325" r="29722" b="11309"/>
          <a:stretch/>
        </p:blipFill>
        <p:spPr bwMode="auto">
          <a:xfrm>
            <a:off x="0" y="1409119"/>
            <a:ext cx="5009605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557189"/>
              </p:ext>
            </p:extLst>
          </p:nvPr>
        </p:nvGraphicFramePr>
        <p:xfrm>
          <a:off x="3044908" y="0"/>
          <a:ext cx="6096000" cy="1554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90085072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527164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Un crayon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 smtClean="0"/>
                        <a:t>Deux</a:t>
                      </a:r>
                      <a:r>
                        <a:rPr lang="en-GB" sz="2800" dirty="0" smtClean="0"/>
                        <a:t> crayon</a:t>
                      </a:r>
                      <a:r>
                        <a:rPr lang="en-GB" sz="2800" b="1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en-GB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949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err="1" smtClean="0"/>
                        <a:t>Une</a:t>
                      </a:r>
                      <a:r>
                        <a:rPr lang="en-GB" sz="2800" dirty="0" smtClean="0"/>
                        <a:t> </a:t>
                      </a:r>
                      <a:r>
                        <a:rPr lang="en-GB" sz="2800" dirty="0" err="1" smtClean="0"/>
                        <a:t>gomme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 smtClean="0"/>
                        <a:t>Trois</a:t>
                      </a:r>
                      <a:r>
                        <a:rPr lang="en-GB" sz="2800" dirty="0" smtClean="0"/>
                        <a:t> </a:t>
                      </a:r>
                      <a:r>
                        <a:rPr lang="en-GB" sz="2800" dirty="0" err="1" smtClean="0"/>
                        <a:t>gomme</a:t>
                      </a:r>
                      <a:r>
                        <a:rPr lang="en-GB" sz="2800" b="1" dirty="0" err="1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en-GB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939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Un </a:t>
                      </a:r>
                      <a:r>
                        <a:rPr lang="en-GB" sz="2800" dirty="0" err="1" smtClean="0"/>
                        <a:t>stylo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Six </a:t>
                      </a:r>
                      <a:r>
                        <a:rPr lang="en-GB" sz="2800" dirty="0" err="1" smtClean="0"/>
                        <a:t>stylo</a:t>
                      </a:r>
                      <a:r>
                        <a:rPr lang="en-GB" sz="2800" b="1" dirty="0" err="1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en-GB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974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79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571" name="Group 3"/>
          <p:cNvGrpSpPr>
            <a:grpSpLocks/>
          </p:cNvGrpSpPr>
          <p:nvPr/>
        </p:nvGrpSpPr>
        <p:grpSpPr bwMode="auto">
          <a:xfrm>
            <a:off x="0" y="0"/>
            <a:ext cx="9144000" cy="6629400"/>
            <a:chOff x="0" y="0"/>
            <a:chExt cx="5760" cy="4176"/>
          </a:xfrm>
        </p:grpSpPr>
        <p:sp>
          <p:nvSpPr>
            <p:cNvPr id="36557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4176"/>
            </a:xfrm>
            <a:prstGeom prst="rect">
              <a:avLst/>
            </a:prstGeom>
            <a:solidFill>
              <a:srgbClr val="5200A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65573" name="AutoShape 5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5367" y="3911"/>
              <a:ext cx="288" cy="14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600CC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65574" name="AutoShape 6">
              <a:hlinkClick r:id="" action="ppaction://hlinkshowjump?jump=previousslide"/>
            </p:cNvPr>
            <p:cNvSpPr>
              <a:spLocks noChangeArrowheads="1"/>
            </p:cNvSpPr>
            <p:nvPr/>
          </p:nvSpPr>
          <p:spPr bwMode="auto">
            <a:xfrm rot="10801541">
              <a:off x="87" y="3911"/>
              <a:ext cx="288" cy="14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600CC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65570" name="Text Box 2"/>
          <p:cNvSpPr txBox="1">
            <a:spLocks noChangeArrowheads="1"/>
          </p:cNvSpPr>
          <p:nvPr/>
        </p:nvSpPr>
        <p:spPr bwMode="auto">
          <a:xfrm>
            <a:off x="0" y="0"/>
            <a:ext cx="3648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solidFill>
                  <a:srgbClr val="FFFFFF"/>
                </a:solidFill>
                <a:latin typeface="Arial" charset="0"/>
              </a:rPr>
              <a:t>Present tense of </a:t>
            </a:r>
            <a:r>
              <a:rPr lang="en-GB" sz="2800" i="1">
                <a:solidFill>
                  <a:srgbClr val="FFFFFF"/>
                </a:solidFill>
                <a:latin typeface="Arial" charset="0"/>
              </a:rPr>
              <a:t>avoir</a:t>
            </a:r>
          </a:p>
        </p:txBody>
      </p:sp>
      <p:sp>
        <p:nvSpPr>
          <p:cNvPr id="365575" name="Text Box 7"/>
          <p:cNvSpPr txBox="1">
            <a:spLocks noChangeArrowheads="1"/>
          </p:cNvSpPr>
          <p:nvPr/>
        </p:nvSpPr>
        <p:spPr bwMode="auto">
          <a:xfrm>
            <a:off x="0" y="762000"/>
            <a:ext cx="8945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FFFFFF"/>
                </a:solidFill>
                <a:latin typeface="Arial" charset="0"/>
              </a:rPr>
              <a:t>Here is the whole of the verb </a:t>
            </a:r>
            <a:r>
              <a:rPr lang="en-GB" sz="2400" i="1">
                <a:solidFill>
                  <a:srgbClr val="FFFFFF"/>
                </a:solidFill>
                <a:latin typeface="Arial" charset="0"/>
              </a:rPr>
              <a:t>avoir</a:t>
            </a:r>
            <a:r>
              <a:rPr lang="en-GB" sz="2400">
                <a:solidFill>
                  <a:srgbClr val="FFFFFF"/>
                </a:solidFill>
                <a:latin typeface="Arial" charset="0"/>
              </a:rPr>
              <a:t>.  It means ‘to have’ in English.</a:t>
            </a:r>
            <a:endParaRPr lang="en-GB" sz="2400" i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65576" name="Text Box 8"/>
          <p:cNvSpPr txBox="1">
            <a:spLocks noChangeArrowheads="1"/>
          </p:cNvSpPr>
          <p:nvPr/>
        </p:nvSpPr>
        <p:spPr bwMode="auto">
          <a:xfrm>
            <a:off x="838200" y="1447800"/>
            <a:ext cx="2362200" cy="4117975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FFFFFF"/>
                </a:solidFill>
                <a:latin typeface="Arial" charset="0"/>
              </a:rPr>
              <a:t>J’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FFFFFF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FFFFFF"/>
                </a:solidFill>
                <a:latin typeface="Arial" charset="0"/>
              </a:rPr>
              <a:t>Tu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FFFFFF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FFFFFF"/>
                </a:solidFill>
                <a:latin typeface="Arial" charset="0"/>
              </a:rPr>
              <a:t>Il / Elle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FFFFFF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FFFFFF"/>
                </a:solidFill>
                <a:latin typeface="Arial" charset="0"/>
              </a:rPr>
              <a:t>Nous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FFFFFF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FFFFFF"/>
                </a:solidFill>
                <a:latin typeface="Arial" charset="0"/>
              </a:rPr>
              <a:t>Vous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FFFFFF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FFFFFF"/>
                </a:solidFill>
                <a:latin typeface="Arial" charset="0"/>
              </a:rPr>
              <a:t>Ils / Elles</a:t>
            </a:r>
          </a:p>
        </p:txBody>
      </p:sp>
      <p:sp>
        <p:nvSpPr>
          <p:cNvPr id="365577" name="Text Box 9"/>
          <p:cNvSpPr txBox="1">
            <a:spLocks noChangeArrowheads="1"/>
          </p:cNvSpPr>
          <p:nvPr/>
        </p:nvSpPr>
        <p:spPr bwMode="auto">
          <a:xfrm>
            <a:off x="2667000" y="1447800"/>
            <a:ext cx="42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u="sng">
                <a:solidFill>
                  <a:srgbClr val="FFFFFF"/>
                </a:solidFill>
                <a:latin typeface="Arial" charset="0"/>
              </a:rPr>
              <a:t>ai</a:t>
            </a:r>
          </a:p>
        </p:txBody>
      </p:sp>
      <p:sp>
        <p:nvSpPr>
          <p:cNvPr id="365578" name="Text Box 10"/>
          <p:cNvSpPr txBox="1">
            <a:spLocks noChangeArrowheads="1"/>
          </p:cNvSpPr>
          <p:nvPr/>
        </p:nvSpPr>
        <p:spPr bwMode="auto">
          <a:xfrm>
            <a:off x="2582863" y="2178050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u="sng">
                <a:solidFill>
                  <a:srgbClr val="FFFFFF"/>
                </a:solidFill>
                <a:latin typeface="Arial" charset="0"/>
              </a:rPr>
              <a:t>as</a:t>
            </a:r>
          </a:p>
        </p:txBody>
      </p:sp>
      <p:sp>
        <p:nvSpPr>
          <p:cNvPr id="365579" name="Text Box 11"/>
          <p:cNvSpPr txBox="1">
            <a:spLocks noChangeArrowheads="1"/>
          </p:cNvSpPr>
          <p:nvPr/>
        </p:nvSpPr>
        <p:spPr bwMode="auto">
          <a:xfrm>
            <a:off x="2735263" y="290988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u="sng">
                <a:solidFill>
                  <a:srgbClr val="FFFFFF"/>
                </a:solidFill>
                <a:latin typeface="Arial" charset="0"/>
              </a:rPr>
              <a:t>a</a:t>
            </a:r>
          </a:p>
        </p:txBody>
      </p:sp>
      <p:sp>
        <p:nvSpPr>
          <p:cNvPr id="365580" name="Text Box 12"/>
          <p:cNvSpPr txBox="1">
            <a:spLocks noChangeArrowheads="1"/>
          </p:cNvSpPr>
          <p:nvPr/>
        </p:nvSpPr>
        <p:spPr bwMode="auto">
          <a:xfrm>
            <a:off x="2090738" y="3641725"/>
            <a:ext cx="998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u="sng">
                <a:solidFill>
                  <a:srgbClr val="FFFFFF"/>
                </a:solidFill>
                <a:latin typeface="Arial" charset="0"/>
              </a:rPr>
              <a:t>avons</a:t>
            </a:r>
          </a:p>
        </p:txBody>
      </p:sp>
      <p:sp>
        <p:nvSpPr>
          <p:cNvPr id="365581" name="Text Box 13"/>
          <p:cNvSpPr txBox="1">
            <a:spLocks noChangeArrowheads="1"/>
          </p:cNvSpPr>
          <p:nvPr/>
        </p:nvSpPr>
        <p:spPr bwMode="auto">
          <a:xfrm>
            <a:off x="2260600" y="4373563"/>
            <a:ext cx="82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u="sng">
                <a:solidFill>
                  <a:srgbClr val="FFFFFF"/>
                </a:solidFill>
                <a:latin typeface="Arial" charset="0"/>
              </a:rPr>
              <a:t>avez</a:t>
            </a:r>
          </a:p>
        </p:txBody>
      </p:sp>
      <p:sp>
        <p:nvSpPr>
          <p:cNvPr id="365582" name="Text Box 14"/>
          <p:cNvSpPr txBox="1">
            <a:spLocks noChangeArrowheads="1"/>
          </p:cNvSpPr>
          <p:nvPr/>
        </p:nvSpPr>
        <p:spPr bwMode="auto">
          <a:xfrm>
            <a:off x="2481263" y="5105400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u="sng">
                <a:solidFill>
                  <a:srgbClr val="FFFFFF"/>
                </a:solidFill>
                <a:latin typeface="Arial" charset="0"/>
              </a:rPr>
              <a:t>ont</a:t>
            </a:r>
          </a:p>
        </p:txBody>
      </p:sp>
      <p:sp>
        <p:nvSpPr>
          <p:cNvPr id="365583" name="Text Box 15"/>
          <p:cNvSpPr txBox="1">
            <a:spLocks noChangeArrowheads="1"/>
          </p:cNvSpPr>
          <p:nvPr/>
        </p:nvSpPr>
        <p:spPr bwMode="auto">
          <a:xfrm>
            <a:off x="3200400" y="1447800"/>
            <a:ext cx="45720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FFFFFF"/>
                </a:solidFill>
                <a:latin typeface="Arial" charset="0"/>
              </a:rPr>
              <a:t>I have, I am having</a:t>
            </a:r>
          </a:p>
        </p:txBody>
      </p:sp>
      <p:sp>
        <p:nvSpPr>
          <p:cNvPr id="365584" name="Text Box 16"/>
          <p:cNvSpPr txBox="1">
            <a:spLocks noChangeArrowheads="1"/>
          </p:cNvSpPr>
          <p:nvPr/>
        </p:nvSpPr>
        <p:spPr bwMode="auto">
          <a:xfrm>
            <a:off x="3200400" y="2178050"/>
            <a:ext cx="45720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FFFFFF"/>
                </a:solidFill>
                <a:latin typeface="Arial" charset="0"/>
              </a:rPr>
              <a:t>You have, you are having</a:t>
            </a:r>
          </a:p>
        </p:txBody>
      </p:sp>
      <p:sp>
        <p:nvSpPr>
          <p:cNvPr id="365585" name="Text Box 17"/>
          <p:cNvSpPr txBox="1">
            <a:spLocks noChangeArrowheads="1"/>
          </p:cNvSpPr>
          <p:nvPr/>
        </p:nvSpPr>
        <p:spPr bwMode="auto">
          <a:xfrm>
            <a:off x="3200400" y="2909888"/>
            <a:ext cx="45720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FFFFFF"/>
                </a:solidFill>
                <a:latin typeface="Arial" charset="0"/>
              </a:rPr>
              <a:t>He / she has, he / she is having</a:t>
            </a:r>
          </a:p>
        </p:txBody>
      </p:sp>
      <p:sp>
        <p:nvSpPr>
          <p:cNvPr id="365586" name="Text Box 18"/>
          <p:cNvSpPr txBox="1">
            <a:spLocks noChangeArrowheads="1"/>
          </p:cNvSpPr>
          <p:nvPr/>
        </p:nvSpPr>
        <p:spPr bwMode="auto">
          <a:xfrm>
            <a:off x="3200400" y="3641725"/>
            <a:ext cx="45720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FFFFFF"/>
                </a:solidFill>
                <a:latin typeface="Arial" charset="0"/>
              </a:rPr>
              <a:t>We have, we are having</a:t>
            </a:r>
          </a:p>
        </p:txBody>
      </p:sp>
      <p:sp>
        <p:nvSpPr>
          <p:cNvPr id="365587" name="Text Box 19"/>
          <p:cNvSpPr txBox="1">
            <a:spLocks noChangeArrowheads="1"/>
          </p:cNvSpPr>
          <p:nvPr/>
        </p:nvSpPr>
        <p:spPr bwMode="auto">
          <a:xfrm>
            <a:off x="3200400" y="4373563"/>
            <a:ext cx="45720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FFFFFF"/>
                </a:solidFill>
                <a:latin typeface="Arial" charset="0"/>
              </a:rPr>
              <a:t>You have, you are having</a:t>
            </a:r>
          </a:p>
        </p:txBody>
      </p:sp>
      <p:sp>
        <p:nvSpPr>
          <p:cNvPr id="365588" name="Text Box 20"/>
          <p:cNvSpPr txBox="1">
            <a:spLocks noChangeArrowheads="1"/>
          </p:cNvSpPr>
          <p:nvPr/>
        </p:nvSpPr>
        <p:spPr bwMode="auto">
          <a:xfrm>
            <a:off x="3200400" y="5091113"/>
            <a:ext cx="45720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FFFFFF"/>
                </a:solidFill>
                <a:latin typeface="Arial" charset="0"/>
              </a:rPr>
              <a:t>They have, they are having</a:t>
            </a:r>
          </a:p>
        </p:txBody>
      </p:sp>
      <p:pic>
        <p:nvPicPr>
          <p:cNvPr id="365591" name="Picture 23" descr="F:\Boardworks\Logo Stuff\logo on pur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2863"/>
            <a:ext cx="12192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15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5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5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5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5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5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5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5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5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5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5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5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5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5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5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7" grpId="0" autoUpdateAnimBg="0"/>
      <p:bldP spid="365578" grpId="0" autoUpdateAnimBg="0"/>
      <p:bldP spid="365579" grpId="0" autoUpdateAnimBg="0"/>
      <p:bldP spid="365580" grpId="0" autoUpdateAnimBg="0"/>
      <p:bldP spid="365581" grpId="0" autoUpdateAnimBg="0"/>
      <p:bldP spid="365582" grpId="0" autoUpdateAnimBg="0"/>
      <p:bldP spid="365583" grpId="0" animBg="1" autoUpdateAnimBg="0"/>
      <p:bldP spid="365584" grpId="0" animBg="1" autoUpdateAnimBg="0"/>
      <p:bldP spid="365585" grpId="0" animBg="1" autoUpdateAnimBg="0"/>
      <p:bldP spid="365586" grpId="0" animBg="1" autoUpdateAnimBg="0"/>
      <p:bldP spid="365587" grpId="0" animBg="1" autoUpdateAnimBg="0"/>
      <p:bldP spid="365588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930" name="Group 2"/>
          <p:cNvGrpSpPr>
            <a:grpSpLocks/>
          </p:cNvGrpSpPr>
          <p:nvPr/>
        </p:nvGrpSpPr>
        <p:grpSpPr bwMode="auto">
          <a:xfrm>
            <a:off x="0" y="0"/>
            <a:ext cx="9144000" cy="6629400"/>
            <a:chOff x="0" y="0"/>
            <a:chExt cx="5760" cy="4176"/>
          </a:xfrm>
        </p:grpSpPr>
        <p:sp>
          <p:nvSpPr>
            <p:cNvPr id="38093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176"/>
            </a:xfrm>
            <a:prstGeom prst="rect">
              <a:avLst/>
            </a:prstGeom>
            <a:solidFill>
              <a:srgbClr val="5200A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0932" name="AutoShape 4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5367" y="3911"/>
              <a:ext cx="288" cy="14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600CC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0933" name="AutoShape 5">
              <a:hlinkClick r:id="" action="ppaction://hlinkshowjump?jump=previousslide"/>
            </p:cNvPr>
            <p:cNvSpPr>
              <a:spLocks noChangeArrowheads="1"/>
            </p:cNvSpPr>
            <p:nvPr/>
          </p:nvSpPr>
          <p:spPr bwMode="auto">
            <a:xfrm rot="10801541">
              <a:off x="87" y="3911"/>
              <a:ext cx="288" cy="14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600CC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80934" name="Text Box 6"/>
          <p:cNvSpPr txBox="1">
            <a:spLocks noChangeArrowheads="1"/>
          </p:cNvSpPr>
          <p:nvPr/>
        </p:nvSpPr>
        <p:spPr bwMode="auto">
          <a:xfrm>
            <a:off x="0" y="0"/>
            <a:ext cx="3648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solidFill>
                  <a:srgbClr val="FFFFFF"/>
                </a:solidFill>
                <a:latin typeface="Arial" charset="0"/>
              </a:rPr>
              <a:t>Present tense of </a:t>
            </a:r>
            <a:r>
              <a:rPr lang="en-GB" sz="2800" i="1">
                <a:solidFill>
                  <a:srgbClr val="FFFFFF"/>
                </a:solidFill>
                <a:latin typeface="Arial" charset="0"/>
              </a:rPr>
              <a:t>avoir</a:t>
            </a:r>
          </a:p>
        </p:txBody>
      </p:sp>
      <p:pic>
        <p:nvPicPr>
          <p:cNvPr id="380943" name="Picture 15" descr="G:\Boardworks\French\French 2002\flash icon gramm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38" y="228600"/>
            <a:ext cx="373062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0945" name="Picture 17" descr="F:\Boardworks\Logo Stuff\logo on purpl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2863"/>
            <a:ext cx="12192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69" name="ShockwaveFlash1" r:id="rId2" imgW="7542360" imgH="5486400"/>
        </mc:Choice>
        <mc:Fallback>
          <p:control name="ShockwaveFlash1" r:id="rId2" imgW="7542360" imgH="548640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762000" y="914400"/>
                  <a:ext cx="7542213" cy="5486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2751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88640"/>
            <a:ext cx="7057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DEVOIRS - homework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340768"/>
            <a:ext cx="8064896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entury Gothic" panose="020B0502020202020204" pitchFamily="34" charset="0"/>
              </a:rPr>
              <a:t>Salut</a:t>
            </a:r>
            <a:r>
              <a:rPr lang="en-US" sz="2000" dirty="0">
                <a:latin typeface="Century Gothic" panose="020B0502020202020204" pitchFamily="34" charset="0"/>
              </a:rPr>
              <a:t>!</a:t>
            </a:r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Je </a:t>
            </a:r>
            <a:r>
              <a:rPr lang="en-US" sz="2000" dirty="0" err="1">
                <a:latin typeface="Century Gothic" panose="020B0502020202020204" pitchFamily="34" charset="0"/>
              </a:rPr>
              <a:t>m’appelle</a:t>
            </a:r>
            <a:r>
              <a:rPr lang="en-US" sz="2000" dirty="0">
                <a:latin typeface="Century Gothic" panose="020B0502020202020204" pitchFamily="34" charset="0"/>
              </a:rPr>
              <a:t> Yann. </a:t>
            </a:r>
            <a:r>
              <a:rPr lang="en-US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Ça</a:t>
            </a:r>
            <a:r>
              <a:rPr lang="en-US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va</a:t>
            </a:r>
            <a:r>
              <a:rPr lang="en-US" sz="2000" dirty="0">
                <a:latin typeface="Century Gothic" panose="020B0502020202020204" pitchFamily="34" charset="0"/>
              </a:rPr>
              <a:t>? </a:t>
            </a:r>
            <a:r>
              <a:rPr lang="en-US" sz="2000" dirty="0" err="1">
                <a:latin typeface="Century Gothic" panose="020B0502020202020204" pitchFamily="34" charset="0"/>
              </a:rPr>
              <a:t>J’ai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douze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ans</a:t>
            </a:r>
            <a:r>
              <a:rPr lang="en-US" sz="2000" dirty="0">
                <a:latin typeface="Century Gothic" panose="020B0502020202020204" pitchFamily="34" charset="0"/>
              </a:rPr>
              <a:t> et mon </a:t>
            </a:r>
            <a:r>
              <a:rPr lang="en-US" sz="2000" dirty="0" err="1">
                <a:latin typeface="Century Gothic" panose="020B0502020202020204" pitchFamily="34" charset="0"/>
              </a:rPr>
              <a:t>anniversaire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c’est</a:t>
            </a:r>
            <a:r>
              <a:rPr lang="en-US" sz="2000" dirty="0">
                <a:latin typeface="Century Gothic" panose="020B0502020202020204" pitchFamily="34" charset="0"/>
              </a:rPr>
              <a:t> le </a:t>
            </a:r>
            <a:r>
              <a:rPr lang="en-US" sz="2000" dirty="0" err="1">
                <a:latin typeface="Century Gothic" panose="020B0502020202020204" pitchFamily="34" charset="0"/>
              </a:rPr>
              <a:t>vingt-huit</a:t>
            </a:r>
            <a:r>
              <a:rPr lang="en-US" sz="2000" dirty="0">
                <a:latin typeface="Century Gothic" panose="020B0502020202020204" pitchFamily="34" charset="0"/>
              </a:rPr>
              <a:t> mars. </a:t>
            </a:r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US" sz="2000" dirty="0" err="1">
                <a:latin typeface="Century Gothic" panose="020B0502020202020204" pitchFamily="34" charset="0"/>
              </a:rPr>
              <a:t>Dans</a:t>
            </a:r>
            <a:r>
              <a:rPr lang="en-US" sz="2000" dirty="0">
                <a:latin typeface="Century Gothic" panose="020B0502020202020204" pitchFamily="34" charset="0"/>
              </a:rPr>
              <a:t> mon sac </a:t>
            </a:r>
            <a:r>
              <a:rPr lang="en-US" sz="2000" dirty="0" err="1">
                <a:latin typeface="Century Gothic" panose="020B0502020202020204" pitchFamily="34" charset="0"/>
              </a:rPr>
              <a:t>il</a:t>
            </a:r>
            <a:r>
              <a:rPr lang="en-US" sz="2000" dirty="0">
                <a:latin typeface="Century Gothic" panose="020B0502020202020204" pitchFamily="34" charset="0"/>
              </a:rPr>
              <a:t> y a un cahier, un portable, </a:t>
            </a:r>
            <a:r>
              <a:rPr lang="en-US" sz="2000" dirty="0" err="1">
                <a:latin typeface="Century Gothic" panose="020B0502020202020204" pitchFamily="34" charset="0"/>
              </a:rPr>
              <a:t>une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trousse</a:t>
            </a:r>
            <a:r>
              <a:rPr lang="en-US" sz="2000" dirty="0">
                <a:latin typeface="Century Gothic" panose="020B0502020202020204" pitchFamily="34" charset="0"/>
              </a:rPr>
              <a:t> et </a:t>
            </a:r>
            <a:r>
              <a:rPr lang="en-US" sz="2000" dirty="0" err="1">
                <a:latin typeface="Century Gothic" panose="020B0502020202020204" pitchFamily="34" charset="0"/>
              </a:rPr>
              <a:t>une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calculatrice</a:t>
            </a:r>
            <a:r>
              <a:rPr lang="en-US" sz="2000" dirty="0">
                <a:latin typeface="Century Gothic" panose="020B0502020202020204" pitchFamily="34" charset="0"/>
              </a:rPr>
              <a:t>. </a:t>
            </a:r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US" sz="2000" dirty="0" err="1">
                <a:latin typeface="Century Gothic" panose="020B0502020202020204" pitchFamily="34" charset="0"/>
              </a:rPr>
              <a:t>Dans</a:t>
            </a:r>
            <a:r>
              <a:rPr lang="en-US" sz="2000" dirty="0">
                <a:latin typeface="Century Gothic" panose="020B0502020202020204" pitchFamily="34" charset="0"/>
              </a:rPr>
              <a:t> ma </a:t>
            </a:r>
            <a:r>
              <a:rPr lang="en-US" sz="2000" dirty="0" err="1">
                <a:latin typeface="Century Gothic" panose="020B0502020202020204" pitchFamily="34" charset="0"/>
              </a:rPr>
              <a:t>trousse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il</a:t>
            </a:r>
            <a:r>
              <a:rPr lang="en-US" sz="2000" dirty="0">
                <a:latin typeface="Century Gothic" panose="020B0502020202020204" pitchFamily="34" charset="0"/>
              </a:rPr>
              <a:t> y a un crayon, </a:t>
            </a:r>
            <a:r>
              <a:rPr lang="en-US" sz="2000" dirty="0" err="1">
                <a:latin typeface="Century Gothic" panose="020B0502020202020204" pitchFamily="34" charset="0"/>
              </a:rPr>
              <a:t>une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règle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une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gomme</a:t>
            </a:r>
            <a:r>
              <a:rPr lang="en-US" sz="2000" dirty="0">
                <a:latin typeface="Century Gothic" panose="020B0502020202020204" pitchFamily="34" charset="0"/>
              </a:rPr>
              <a:t> et </a:t>
            </a:r>
            <a:r>
              <a:rPr lang="en-US" sz="2000" dirty="0" err="1">
                <a:latin typeface="Century Gothic" panose="020B0502020202020204" pitchFamily="34" charset="0"/>
              </a:rPr>
              <a:t>deux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stylos</a:t>
            </a:r>
            <a:r>
              <a:rPr lang="en-US" sz="2000" dirty="0">
                <a:latin typeface="Century Gothic" panose="020B0502020202020204" pitchFamily="34" charset="0"/>
              </a:rPr>
              <a:t>. Et </a:t>
            </a:r>
            <a:r>
              <a:rPr lang="en-US" sz="2000" dirty="0" err="1">
                <a:latin typeface="Century Gothic" panose="020B0502020202020204" pitchFamily="34" charset="0"/>
              </a:rPr>
              <a:t>toi</a:t>
            </a:r>
            <a:r>
              <a:rPr lang="en-US" sz="2000" dirty="0">
                <a:latin typeface="Century Gothic" panose="020B0502020202020204" pitchFamily="34" charset="0"/>
              </a:rPr>
              <a:t>? </a:t>
            </a:r>
            <a:r>
              <a:rPr lang="en-US" sz="2000" dirty="0" err="1">
                <a:latin typeface="Century Gothic" panose="020B0502020202020204" pitchFamily="34" charset="0"/>
              </a:rPr>
              <a:t>Quel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âge</a:t>
            </a:r>
            <a:r>
              <a:rPr lang="en-US" sz="2000" dirty="0">
                <a:latin typeface="Century Gothic" panose="020B0502020202020204" pitchFamily="34" charset="0"/>
              </a:rPr>
              <a:t> as-</a:t>
            </a:r>
            <a:r>
              <a:rPr lang="en-US" sz="2000" dirty="0" err="1">
                <a:latin typeface="Century Gothic" panose="020B0502020202020204" pitchFamily="34" charset="0"/>
              </a:rPr>
              <a:t>tu</a:t>
            </a:r>
            <a:r>
              <a:rPr lang="en-US" sz="2000" dirty="0">
                <a:latin typeface="Century Gothic" panose="020B0502020202020204" pitchFamily="34" charset="0"/>
              </a:rPr>
              <a:t>? </a:t>
            </a:r>
            <a:r>
              <a:rPr lang="en-US" sz="2000" dirty="0" err="1">
                <a:latin typeface="Century Gothic" panose="020B0502020202020204" pitchFamily="34" charset="0"/>
              </a:rPr>
              <a:t>C’est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quand</a:t>
            </a:r>
            <a:r>
              <a:rPr lang="en-US" sz="2000" dirty="0">
                <a:latin typeface="Century Gothic" panose="020B0502020202020204" pitchFamily="34" charset="0"/>
              </a:rPr>
              <a:t> ton </a:t>
            </a:r>
            <a:r>
              <a:rPr lang="en-US" sz="2000" dirty="0" err="1">
                <a:latin typeface="Century Gothic" panose="020B0502020202020204" pitchFamily="34" charset="0"/>
              </a:rPr>
              <a:t>anniversaire</a:t>
            </a:r>
            <a:r>
              <a:rPr lang="en-US" sz="2000" dirty="0">
                <a:latin typeface="Century Gothic" panose="020B0502020202020204" pitchFamily="34" charset="0"/>
              </a:rPr>
              <a:t>?</a:t>
            </a:r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Au revoir</a:t>
            </a:r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US" sz="2000" smtClean="0">
                <a:latin typeface="Century Gothic" panose="020B0502020202020204" pitchFamily="34" charset="0"/>
              </a:rPr>
              <a:t>Yann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old is Yann?</a:t>
            </a:r>
            <a:endParaRPr lang="en-GB" sz="1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is his birthday?</a:t>
            </a:r>
            <a:endParaRPr lang="en-GB" sz="1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there in his bag?</a:t>
            </a:r>
            <a:endParaRPr lang="en-GB" sz="1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there in his pencil case?</a:t>
            </a:r>
            <a:endParaRPr lang="en-GB" sz="1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 2 questions he asks. </a:t>
            </a:r>
            <a:endParaRPr lang="en-GB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28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323254"/>
              </p:ext>
            </p:extLst>
          </p:nvPr>
        </p:nvGraphicFramePr>
        <p:xfrm>
          <a:off x="0" y="1124743"/>
          <a:ext cx="9144000" cy="2712720"/>
        </p:xfrm>
        <a:graphic>
          <a:graphicData uri="http://schemas.openxmlformats.org/drawingml/2006/table">
            <a:tbl>
              <a:tblPr bandRow="1">
                <a:tableStyleId>{FABFCF23-3B69-468F-B69F-88F6DE6A72F2}</a:tableStyleId>
              </a:tblPr>
              <a:tblGrid>
                <a:gridCol w="3779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4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3">
                <a:tc>
                  <a:txBody>
                    <a:bodyPr/>
                    <a:lstStyle/>
                    <a:p>
                      <a:r>
                        <a:rPr lang="en-GB" sz="4000" u="sng" dirty="0" smtClean="0">
                          <a:latin typeface="+mj-lt"/>
                        </a:rPr>
                        <a:t>classwork</a:t>
                      </a:r>
                      <a:endParaRPr lang="en-GB" sz="4000" u="sng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4000" u="sng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202">
                <a:tc gridSpan="2">
                  <a:txBody>
                    <a:bodyPr/>
                    <a:lstStyle/>
                    <a:p>
                      <a:pPr algn="ctr"/>
                      <a:r>
                        <a:rPr lang="en-GB" sz="4000" u="sng" dirty="0" smtClean="0">
                          <a:latin typeface="+mj-lt"/>
                        </a:rPr>
                        <a:t>DANS MON CARTABLE</a:t>
                      </a:r>
                      <a:endParaRPr lang="en-GB" sz="4000" u="sng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202">
                <a:tc gridSpan="2">
                  <a:txBody>
                    <a:bodyPr/>
                    <a:lstStyle/>
                    <a:p>
                      <a:r>
                        <a:rPr lang="en-GB" sz="4000" b="0" u="none" dirty="0" smtClean="0">
                          <a:latin typeface="+mj-lt"/>
                        </a:rPr>
                        <a:t>Learning objectives: to say what </a:t>
                      </a:r>
                      <a:r>
                        <a:rPr lang="en-GB" sz="4000" b="0" u="none" dirty="0" smtClean="0">
                          <a:solidFill>
                            <a:srgbClr val="FF0000"/>
                          </a:solidFill>
                          <a:latin typeface="+mj-lt"/>
                        </a:rPr>
                        <a:t>there is </a:t>
                      </a:r>
                      <a:r>
                        <a:rPr lang="en-GB" sz="4000" b="0" u="none" dirty="0" smtClean="0">
                          <a:latin typeface="+mj-lt"/>
                        </a:rPr>
                        <a:t>in your</a:t>
                      </a:r>
                      <a:r>
                        <a:rPr lang="en-GB" sz="4000" b="0" u="none" baseline="0" dirty="0" smtClean="0">
                          <a:latin typeface="+mj-lt"/>
                        </a:rPr>
                        <a:t> </a:t>
                      </a:r>
                      <a:r>
                        <a:rPr lang="en-GB" sz="4000" b="0" u="none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school bag</a:t>
                      </a:r>
                      <a:r>
                        <a:rPr lang="en-GB" sz="4000" b="0" u="none" baseline="0" dirty="0" smtClean="0">
                          <a:latin typeface="+mj-lt"/>
                        </a:rPr>
                        <a:t>.</a:t>
                      </a:r>
                      <a:endParaRPr lang="en-GB" sz="4000" b="0" u="none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173322" y="4509120"/>
            <a:ext cx="63114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Devoirs – </a:t>
            </a:r>
            <a:r>
              <a:rPr lang="en-US" sz="5400" b="1" cap="none" spc="0" dirty="0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homework:</a:t>
            </a:r>
          </a:p>
          <a:p>
            <a:pPr algn="ctr"/>
            <a:r>
              <a:rPr lang="en-US" sz="5400" b="1" dirty="0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</a:rPr>
              <a:t>Learn vocabulary</a:t>
            </a:r>
            <a:endParaRPr lang="en-US" sz="5400" b="1" cap="none" spc="0" dirty="0">
              <a:ln w="22225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9170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0" t="9721" r="28271" b="12302"/>
          <a:stretch/>
        </p:blipFill>
        <p:spPr bwMode="auto">
          <a:xfrm>
            <a:off x="7190" y="1268760"/>
            <a:ext cx="4528716" cy="469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10322" r="28704" b="11837"/>
          <a:stretch/>
        </p:blipFill>
        <p:spPr bwMode="auto">
          <a:xfrm>
            <a:off x="4535906" y="1516887"/>
            <a:ext cx="4501986" cy="44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91" y="0"/>
            <a:ext cx="913681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There are 2 words in French for “a”.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are they?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223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0" t="9721" r="28271" b="12302"/>
          <a:stretch/>
        </p:blipFill>
        <p:spPr bwMode="auto">
          <a:xfrm>
            <a:off x="7190" y="1268760"/>
            <a:ext cx="4528716" cy="469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10322" r="28704" b="11837"/>
          <a:stretch/>
        </p:blipFill>
        <p:spPr bwMode="auto">
          <a:xfrm>
            <a:off x="4535906" y="1516887"/>
            <a:ext cx="4501986" cy="44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hlinkClick r:id="rId4" action="ppaction://hlinkfile"/>
          </p:cNvPr>
          <p:cNvSpPr/>
          <p:nvPr/>
        </p:nvSpPr>
        <p:spPr>
          <a:xfrm>
            <a:off x="179512" y="5805264"/>
            <a:ext cx="3160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TaskMagic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91" y="0"/>
            <a:ext cx="913681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There are 2 words in French for “a”.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 (masculine) and UNE (feminine)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220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0" t="29418" r="33825" b="15873"/>
          <a:stretch/>
        </p:blipFill>
        <p:spPr bwMode="auto">
          <a:xfrm>
            <a:off x="467544" y="404664"/>
            <a:ext cx="4401003" cy="400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28184" y="260648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ym typeface="Wingdings" panose="05000000000000000000" pitchFamily="2" charset="2"/>
              </a:rPr>
              <a:t>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361059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323528" y="188640"/>
            <a:ext cx="57606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</a:t>
            </a:r>
            <a:endParaRPr lang="en-US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94781" y="1988840"/>
            <a:ext cx="5212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21908" y="3250283"/>
            <a:ext cx="24353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Dans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217" y="1988840"/>
            <a:ext cx="7723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9906" y="3250283"/>
            <a:ext cx="10070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4380" y="1988840"/>
            <a:ext cx="35283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chool bag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79712" y="3258602"/>
            <a:ext cx="32678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cartable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87231" y="1988840"/>
            <a:ext cx="19821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there is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56466" y="3250283"/>
            <a:ext cx="19821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 a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4128" y="3241964"/>
            <a:ext cx="305983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cahier.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28591" y="2058035"/>
            <a:ext cx="40509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exercise book.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099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323528" y="188640"/>
            <a:ext cx="57606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</a:t>
            </a:r>
            <a:endParaRPr lang="en-US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37561" y="2015870"/>
            <a:ext cx="5212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684243" y="4284777"/>
            <a:ext cx="24353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Dans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5437" y="2015870"/>
            <a:ext cx="7723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5850" y="4284777"/>
            <a:ext cx="10070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600" y="2015870"/>
            <a:ext cx="35283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chool bag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5656" y="4293096"/>
            <a:ext cx="32678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cartable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95084" y="2015870"/>
            <a:ext cx="19821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there is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52410" y="4284777"/>
            <a:ext cx="19821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 a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20072" y="4276458"/>
            <a:ext cx="39239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une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calculatrice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26593" y="2015870"/>
            <a:ext cx="305983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calculator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72153" y="2850587"/>
            <a:ext cx="12780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</a:t>
            </a:r>
            <a:endParaRPr lang="en-US" sz="4000" b="1" u="sng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72153" y="5015451"/>
            <a:ext cx="9277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</a:t>
            </a:r>
            <a:endParaRPr lang="en-US" sz="4000" b="1" u="sng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5576" y="2850587"/>
            <a:ext cx="19442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ruler.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0914" y="5011081"/>
            <a:ext cx="23928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une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règle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564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323528" y="188640"/>
            <a:ext cx="201622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WE</a:t>
            </a:r>
            <a:endParaRPr lang="en-US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7561" y="2015870"/>
            <a:ext cx="5212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5437" y="2015870"/>
            <a:ext cx="7723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1600" y="2015870"/>
            <a:ext cx="35283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chool bag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95084" y="2015870"/>
            <a:ext cx="19821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there is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26593" y="2015870"/>
            <a:ext cx="305983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rubber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72153" y="2850587"/>
            <a:ext cx="12780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</a:t>
            </a:r>
            <a:endParaRPr lang="en-US" sz="4000" b="1" u="sng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5576" y="2850587"/>
            <a:ext cx="19442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pen.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782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1793</TotalTime>
  <Words>646</Words>
  <Application>Microsoft Office PowerPoint</Application>
  <PresentationFormat>On-screen Show (4:3)</PresentationFormat>
  <Paragraphs>240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Arial Black</vt:lpstr>
      <vt:lpstr>Arial Rounded MT Bold</vt:lpstr>
      <vt:lpstr>Calibri</vt:lpstr>
      <vt:lpstr>Century Gothic</vt:lpstr>
      <vt:lpstr>Comic Sans MS</vt:lpstr>
      <vt:lpstr>Times New Roman</vt:lpstr>
      <vt:lpstr>Tw Cen MT</vt:lpstr>
      <vt:lpstr>Wingdings</vt:lpstr>
      <vt:lpstr>Default Design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Pineau</dc:creator>
  <cp:lastModifiedBy>Nathalie Pineau</cp:lastModifiedBy>
  <cp:revision>53</cp:revision>
  <dcterms:created xsi:type="dcterms:W3CDTF">2014-09-09T14:51:30Z</dcterms:created>
  <dcterms:modified xsi:type="dcterms:W3CDTF">2020-09-15T20:09:05Z</dcterms:modified>
</cp:coreProperties>
</file>