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6" r:id="rId2"/>
    <p:sldId id="300" r:id="rId3"/>
    <p:sldId id="260" r:id="rId4"/>
    <p:sldId id="256" r:id="rId5"/>
    <p:sldId id="258" r:id="rId6"/>
    <p:sldId id="275" r:id="rId7"/>
    <p:sldId id="286" r:id="rId8"/>
    <p:sldId id="287" r:id="rId9"/>
    <p:sldId id="301" r:id="rId10"/>
    <p:sldId id="299" r:id="rId11"/>
    <p:sldId id="263" r:id="rId12"/>
    <p:sldId id="281" r:id="rId13"/>
    <p:sldId id="280" r:id="rId14"/>
    <p:sldId id="284" r:id="rId15"/>
    <p:sldId id="297" r:id="rId16"/>
    <p:sldId id="298" r:id="rId17"/>
    <p:sldId id="261" r:id="rId18"/>
    <p:sldId id="276" r:id="rId19"/>
    <p:sldId id="282" r:id="rId20"/>
    <p:sldId id="290" r:id="rId21"/>
    <p:sldId id="291" r:id="rId22"/>
    <p:sldId id="292" r:id="rId23"/>
    <p:sldId id="293" r:id="rId24"/>
    <p:sldId id="283" r:id="rId25"/>
    <p:sldId id="302" r:id="rId26"/>
    <p:sldId id="259" r:id="rId27"/>
    <p:sldId id="294" r:id="rId28"/>
    <p:sldId id="285" r:id="rId2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acher" initials="A" lastIdx="1" clrIdx="0">
    <p:extLst>
      <p:ext uri="{19B8F6BF-5375-455C-9EA6-DF929625EA0E}">
        <p15:presenceInfo xmlns:p15="http://schemas.microsoft.com/office/powerpoint/2012/main" userId="Teach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00FFFF"/>
    <a:srgbClr val="FF9379"/>
    <a:srgbClr val="B3F24C"/>
    <a:srgbClr val="FFCCCC"/>
    <a:srgbClr val="033B06"/>
    <a:srgbClr val="05750A"/>
    <a:srgbClr val="0D0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0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29T10:54:31.824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2FEC1F-5CB5-494C-B85F-549496BD51B5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FCEE8D-CF8F-4596-923F-099B4EB15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85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E49080-8288-426F-A14F-418558847D80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2F2ED-CEDB-4D95-A4E3-D7071D974264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FA4AC-4E74-4B1F-BA0D-58E735E63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F6DAE-AF91-4A94-9232-C8E92E9304B9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82406-9AFA-4B34-802B-FABE7C0BE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E28D9-74DF-4F30-AFD6-5437E455468B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2DB5C-65AC-405A-A0E5-2FB291EE6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3B23D-B1F9-49FC-A660-B7655F895DBA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28197-47F4-4157-8256-8D755CBD9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7650D-8452-4F97-8629-ED17EE885CB7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3C75-B88D-40AF-806A-84FB438F6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A0256-CC48-47F3-8E1D-7EC85BCCD63D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01F9B-C83B-452C-AFDD-AD9C278A4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F7287-27F9-4183-97F2-71AB4D40DBEA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6269F-DE0A-4F6A-B34C-3277B50E1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CCF3B-7AA7-474F-AE6E-BA54DFA52364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4EB90-6978-43F5-A829-3B2593DBE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73AC-3B1E-4233-B2C4-B9DF7BF20B8C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67723-F270-4ECB-BB82-85FAD11EE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66DF2-5683-49ED-BD19-29337AE02B86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8AD7-D19B-464F-8037-81765817B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D11C5-B92F-49A1-A63C-6AF6C7B04F0E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00661-B2A8-46E0-B505-99660E7DC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12327E-CF44-40C3-B353-42E6B24F9644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485D2F-52AC-4591-82F3-B6DCA1552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16.png"/><Relationship Id="rId7" Type="http://schemas.openxmlformats.org/officeDocument/2006/relationships/slide" Target="slide8.xml"/><Relationship Id="rId12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11" Type="http://schemas.openxmlformats.org/officeDocument/2006/relationships/slide" Target="slide17.xml"/><Relationship Id="rId5" Type="http://schemas.openxmlformats.org/officeDocument/2006/relationships/image" Target="../media/image18.jpeg"/><Relationship Id="rId10" Type="http://schemas.openxmlformats.org/officeDocument/2006/relationships/slide" Target="slide11.xml"/><Relationship Id="rId4" Type="http://schemas.openxmlformats.org/officeDocument/2006/relationships/image" Target="../media/image17.png"/><Relationship Id="rId9" Type="http://schemas.openxmlformats.org/officeDocument/2006/relationships/slide" Target="slide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blogs.discovermagazine.com/neuroskeptic/files/2010/12/placebos1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hyperlink" Target="http://news.sky.com/story/man-brain-dead-after-medical-trial-goes-wrong-10130769" TargetMode="External"/><Relationship Id="rId2" Type="http://schemas.openxmlformats.org/officeDocument/2006/relationships/hyperlink" Target="http://www.bbc.co.uk/news/magazine-3583155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6.png"/><Relationship Id="rId2" Type="http://schemas.openxmlformats.org/officeDocument/2006/relationships/hyperlink" Target="http://search.aol.co.uk/image_browse?query=thalidomide&amp;first=&amp;last=&amp;imgurl=http://www.voxpublica.org/archives/redir?urn=http://www.voxpublica.org/archives/freddie.jpg&amp;url=http://www.voxpublica.org/archives/freddie.jpg&amp;&amp;requestId=ad1525211d9b871&amp;clickedItemRank=11&amp;source=googleImage&amp;searchType=IS&amp;partner=Google&amp;query=thalidomid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hyperlink" Target="http://www.helpvaleria1.narod.ru/dsc00735--50.jpg" TargetMode="Externa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oxgloves digital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4167217" cy="3125413"/>
          </a:xfrm>
          <a:prstGeom prst="rect">
            <a:avLst/>
          </a:prstGeom>
          <a:noFill/>
        </p:spPr>
      </p:pic>
      <p:pic>
        <p:nvPicPr>
          <p:cNvPr id="1028" name="Picture 4" descr="Image result for white willow tree b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7642" y="500042"/>
            <a:ext cx="3966673" cy="5286412"/>
          </a:xfrm>
          <a:prstGeom prst="rect">
            <a:avLst/>
          </a:prstGeom>
          <a:noFill/>
        </p:spPr>
      </p:pic>
      <p:sp>
        <p:nvSpPr>
          <p:cNvPr id="1030" name="AutoShape 6" descr="Image result for penicillium mou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l="16186" r="16996" b="12940"/>
          <a:stretch>
            <a:fillRect/>
          </a:stretch>
        </p:blipFill>
        <p:spPr bwMode="auto">
          <a:xfrm>
            <a:off x="714348" y="3643314"/>
            <a:ext cx="3000396" cy="293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786182" y="5214950"/>
            <a:ext cx="5072098" cy="1384995"/>
          </a:xfrm>
          <a:prstGeom prst="rect">
            <a:avLst/>
          </a:prstGeom>
          <a:solidFill>
            <a:srgbClr val="FF9379"/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What do you think the link between all of these photos might be?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57159" y="357167"/>
          <a:ext cx="8358246" cy="61914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6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6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0547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 smtClean="0"/>
                        <a:t>Blind trial</a:t>
                      </a:r>
                      <a:endParaRPr lang="en-US" sz="3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 smtClean="0"/>
                        <a:t>Double-Blind trial</a:t>
                      </a:r>
                      <a:endParaRPr lang="en-US" sz="3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156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Does the </a:t>
                      </a:r>
                      <a:r>
                        <a:rPr lang="en-GB" sz="2800" b="1" u="sng" dirty="0" smtClean="0"/>
                        <a:t>patient</a:t>
                      </a:r>
                      <a:r>
                        <a:rPr lang="en-GB" sz="2800" b="0" u="none" dirty="0" smtClean="0"/>
                        <a:t> know whether</a:t>
                      </a:r>
                      <a:r>
                        <a:rPr lang="en-GB" sz="2800" b="0" u="none" baseline="0" dirty="0" smtClean="0"/>
                        <a:t> they are getting the drug or the placebo?</a:t>
                      </a:r>
                      <a:endParaRPr lang="en-US" sz="28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1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/>
                        <a:t>Does the </a:t>
                      </a:r>
                      <a:r>
                        <a:rPr lang="en-GB" sz="2800" b="1" u="sng" dirty="0" smtClean="0"/>
                        <a:t>doctor</a:t>
                      </a:r>
                      <a:r>
                        <a:rPr lang="en-GB" sz="2800" b="0" u="none" dirty="0" smtClean="0"/>
                        <a:t> know whether</a:t>
                      </a:r>
                      <a:r>
                        <a:rPr lang="en-GB" sz="2800" b="0" u="none" baseline="0" dirty="0" smtClean="0"/>
                        <a:t> they are getting the drug or the placebo?</a:t>
                      </a:r>
                      <a:endParaRPr lang="en-US" sz="2800" u="sng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3" descr="nex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8363" y="6403975"/>
            <a:ext cx="3016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4" descr="previous_button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8613" y="6403975"/>
            <a:ext cx="3111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2" descr="Z:\Science (shared file area)\GCSE Science\Development Editors\TRPs\Interactives\John Hepburn\photoPLUS\1s\Epidemics B1a 4.6\Untitled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7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535363" y="552450"/>
            <a:ext cx="1828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100" dirty="0">
                <a:latin typeface="Tahoma" pitchFamily="34" charset="0"/>
              </a:rPr>
              <a:t>Synthetic chemicals?</a:t>
            </a:r>
          </a:p>
        </p:txBody>
      </p:sp>
      <p:sp>
        <p:nvSpPr>
          <p:cNvPr id="18438" name="Rectangle 7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943600" y="1362075"/>
            <a:ext cx="1905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100" dirty="0">
                <a:latin typeface="Tahoma" pitchFamily="34" charset="0"/>
              </a:rPr>
              <a:t>First tests in laboratory</a:t>
            </a:r>
          </a:p>
        </p:txBody>
      </p:sp>
      <p:sp>
        <p:nvSpPr>
          <p:cNvPr id="18439" name="Rectangle 77"/>
          <p:cNvSpPr>
            <a:spLocks noChangeArrowheads="1"/>
          </p:cNvSpPr>
          <p:nvPr/>
        </p:nvSpPr>
        <p:spPr bwMode="auto">
          <a:xfrm>
            <a:off x="6057900" y="3067050"/>
            <a:ext cx="228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/>
            <a:r>
              <a:rPr lang="en-US" altLang="en-US" sz="2100" dirty="0">
                <a:latin typeface="Tahoma" pitchFamily="34" charset="0"/>
              </a:rPr>
              <a:t>Animal testing</a:t>
            </a:r>
            <a:endParaRPr lang="en-US" altLang="en-US" sz="2100" dirty="0">
              <a:latin typeface="Tahoma" pitchFamily="34" charset="0"/>
              <a:hlinkClick r:id="rId8" action="ppaction://hlinksldjump"/>
            </a:endParaRPr>
          </a:p>
        </p:txBody>
      </p:sp>
      <p:sp>
        <p:nvSpPr>
          <p:cNvPr id="18440" name="Rectangle 78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057900" y="4786312"/>
            <a:ext cx="23622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100" dirty="0">
                <a:latin typeface="Tahoma" pitchFamily="34" charset="0"/>
              </a:rPr>
              <a:t>Phase I: Testing on </a:t>
            </a:r>
            <a:r>
              <a:rPr lang="en-US" altLang="en-US" sz="2100" dirty="0" smtClean="0">
                <a:latin typeface="Tahoma" pitchFamily="34" charset="0"/>
              </a:rPr>
              <a:t>volunteers!</a:t>
            </a:r>
            <a:endParaRPr lang="en-US" altLang="en-US" sz="2100" dirty="0">
              <a:latin typeface="Tahoma" pitchFamily="34" charset="0"/>
            </a:endParaRPr>
          </a:p>
        </p:txBody>
      </p:sp>
      <p:sp>
        <p:nvSpPr>
          <p:cNvPr id="18441" name="Rectangle 79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505200" y="5319712"/>
            <a:ext cx="2209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100" dirty="0">
                <a:latin typeface="Tahoma" pitchFamily="34" charset="0"/>
              </a:rPr>
              <a:t>Phase II: Testing on patients</a:t>
            </a:r>
          </a:p>
        </p:txBody>
      </p:sp>
      <p:sp>
        <p:nvSpPr>
          <p:cNvPr id="18442" name="Rectangle 8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10952" y="4824412"/>
            <a:ext cx="2667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100">
                <a:latin typeface="Tahoma" pitchFamily="34" charset="0"/>
              </a:rPr>
              <a:t>Phase III: Final tests and licensing</a:t>
            </a:r>
          </a:p>
        </p:txBody>
      </p:sp>
      <p:sp>
        <p:nvSpPr>
          <p:cNvPr id="18443" name="Rectangle 8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01080" y="2992437"/>
            <a:ext cx="2286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100" dirty="0">
                <a:latin typeface="Tahoma" pitchFamily="34" charset="0"/>
              </a:rPr>
              <a:t>Which diseases to treat?</a:t>
            </a:r>
          </a:p>
        </p:txBody>
      </p:sp>
      <p:sp>
        <p:nvSpPr>
          <p:cNvPr id="18444" name="Rectangle 82"/>
          <p:cNvSpPr>
            <a:spLocks noChangeArrowheads="1"/>
          </p:cNvSpPr>
          <p:nvPr/>
        </p:nvSpPr>
        <p:spPr bwMode="auto">
          <a:xfrm>
            <a:off x="1006252" y="1495425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en-US" sz="2100">
                <a:latin typeface="Tahoma" pitchFamily="34" charset="0"/>
              </a:rPr>
              <a:t>Traditional remedies?</a:t>
            </a:r>
            <a:endParaRPr lang="en-US" altLang="en-US" sz="2100">
              <a:latin typeface="Tahoma" pitchFamily="34" charset="0"/>
              <a:hlinkClick r:id="rId12" action="ppaction://hlinksldjump"/>
            </a:endParaRPr>
          </a:p>
        </p:txBody>
      </p:sp>
      <p:sp>
        <p:nvSpPr>
          <p:cNvPr id="18445" name="Rectangle 83"/>
          <p:cNvSpPr>
            <a:spLocks noChangeArrowheads="1"/>
          </p:cNvSpPr>
          <p:nvPr/>
        </p:nvSpPr>
        <p:spPr bwMode="auto">
          <a:xfrm>
            <a:off x="3124200" y="2209800"/>
            <a:ext cx="2514600" cy="15652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b="1">
                <a:latin typeface="Tahoma" pitchFamily="34" charset="0"/>
              </a:rPr>
              <a:t>Drug Development and </a:t>
            </a:r>
          </a:p>
          <a:p>
            <a:pPr algn="ctr" eaLnBrk="0" hangingPunct="0"/>
            <a:r>
              <a:rPr lang="en-US" altLang="en-US" b="1">
                <a:latin typeface="Tahoma" pitchFamily="34" charset="0"/>
              </a:rPr>
              <a:t>Testing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" descr="http://diabeteshealth.com/media/images/article_images/5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0438"/>
            <a:ext cx="3030703" cy="3000396"/>
          </a:xfrm>
          <a:prstGeom prst="rect">
            <a:avLst/>
          </a:prstGeom>
          <a:noFill/>
        </p:spPr>
      </p:pic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1714480" y="0"/>
            <a:ext cx="5715040" cy="6429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lin ang="5400000" scaled="1"/>
                </a:gradFill>
                <a:latin typeface="Arial Black"/>
              </a:rPr>
              <a:t>Valid drugs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lin ang="5400000" scaled="1"/>
                </a:gradFill>
                <a:latin typeface="Arial Black"/>
              </a:rPr>
              <a:t>trials</a:t>
            </a: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3286116" y="3286124"/>
            <a:ext cx="5585950" cy="3214710"/>
            <a:chOff x="1156" y="572"/>
            <a:chExt cx="4457" cy="1679"/>
          </a:xfrm>
        </p:grpSpPr>
        <p:sp>
          <p:nvSpPr>
            <p:cNvPr id="9222" name="AutoShape 5"/>
            <p:cNvSpPr>
              <a:spLocks noChangeArrowheads="1"/>
            </p:cNvSpPr>
            <p:nvPr/>
          </p:nvSpPr>
          <p:spPr bwMode="auto">
            <a:xfrm>
              <a:off x="1156" y="572"/>
              <a:ext cx="4400" cy="1679"/>
            </a:xfrm>
            <a:prstGeom prst="wedgeRoundRectCallout">
              <a:avLst>
                <a:gd name="adj1" fmla="val -62223"/>
                <a:gd name="adj2" fmla="val 23854"/>
                <a:gd name="adj3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GB" altLang="en-US">
                <a:cs typeface="Arial" charset="0"/>
              </a:endParaRPr>
            </a:p>
          </p:txBody>
        </p:sp>
        <p:sp>
          <p:nvSpPr>
            <p:cNvPr id="9223" name="Text Box 6"/>
            <p:cNvSpPr txBox="1">
              <a:spLocks noChangeArrowheads="1"/>
            </p:cNvSpPr>
            <p:nvPr/>
          </p:nvSpPr>
          <p:spPr bwMode="auto">
            <a:xfrm>
              <a:off x="1213" y="684"/>
              <a:ext cx="4400" cy="1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altLang="en-US" sz="2600" dirty="0">
                  <a:cs typeface="Arial" charset="0"/>
                </a:rPr>
                <a:t>In human trials, scientists often use </a:t>
              </a:r>
              <a:r>
                <a:rPr lang="en-GB" altLang="en-US" sz="2600" b="1" u="sng" dirty="0">
                  <a:cs typeface="Arial" charset="0"/>
                </a:rPr>
                <a:t>double-blind</a:t>
              </a:r>
              <a:r>
                <a:rPr lang="en-GB" altLang="en-US" sz="2600" dirty="0">
                  <a:cs typeface="Arial" charset="0"/>
                </a:rPr>
                <a:t> trials to see how effective a new medicine is.</a:t>
              </a:r>
              <a:r>
                <a:rPr lang="en-GB" altLang="en-US" sz="2600" b="1" dirty="0">
                  <a:cs typeface="Arial" charset="0"/>
                </a:rPr>
                <a:t> Some </a:t>
              </a:r>
              <a:r>
                <a:rPr lang="en-GB" altLang="en-US" sz="2600" dirty="0">
                  <a:cs typeface="Arial" charset="0"/>
                </a:rPr>
                <a:t>patients are given the drug and others a placebo, </a:t>
              </a:r>
              <a:r>
                <a:rPr lang="en-GB" altLang="en-US" sz="2600" b="1" dirty="0">
                  <a:cs typeface="Arial" charset="0"/>
                </a:rPr>
                <a:t>neither the doctor or the patient knows </a:t>
              </a:r>
              <a:r>
                <a:rPr lang="en-GB" altLang="en-US" sz="2600" dirty="0">
                  <a:cs typeface="Arial" charset="0"/>
                </a:rPr>
                <a:t>who has received the drug being tested.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642918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/>
              <a:t> If a drugs company has created a new drug that they think works, they might interpret the results to fit with their expectations because they </a:t>
            </a:r>
            <a:r>
              <a:rPr lang="en-GB" sz="2800" i="1" dirty="0" smtClean="0"/>
              <a:t>want </a:t>
            </a:r>
            <a:r>
              <a:rPr lang="en-GB" sz="2800" dirty="0" smtClean="0"/>
              <a:t>it to work well.  This is called BIAS.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How do companies need to make sure they don’t introduce bias into the results?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2771775" y="44450"/>
            <a:ext cx="3455988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lin ang="5400000" scaled="1"/>
                </a:gradFill>
                <a:latin typeface="Arial Black"/>
              </a:rPr>
              <a:t>Drugs trials</a:t>
            </a:r>
          </a:p>
        </p:txBody>
      </p:sp>
      <p:pic>
        <p:nvPicPr>
          <p:cNvPr id="10243" name="Picture 3" descr="ANd9GcRQbrDCyqDDxr6K7qEic_wNYwixOGjpHJhbFX_vQp-aKgDa4p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58738"/>
            <a:ext cx="183515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cartoon-doctor-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2809875"/>
            <a:ext cx="28575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179388" y="836613"/>
            <a:ext cx="6913562" cy="2376487"/>
          </a:xfrm>
          <a:prstGeom prst="wedgeRoundRectCallout">
            <a:avLst>
              <a:gd name="adj1" fmla="val 43986"/>
              <a:gd name="adj2" fmla="val 84204"/>
              <a:gd name="adj3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GB" altLang="en-US">
              <a:cs typeface="Arial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85720" y="857232"/>
            <a:ext cx="691356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altLang="en-US" sz="2600" dirty="0" smtClean="0">
                <a:cs typeface="Arial" charset="0"/>
              </a:rPr>
              <a:t>In clinical </a:t>
            </a:r>
            <a:r>
              <a:rPr lang="en-GB" altLang="en-US" sz="2600" dirty="0">
                <a:cs typeface="Arial" charset="0"/>
              </a:rPr>
              <a:t>trials doctors use a </a:t>
            </a:r>
            <a:r>
              <a:rPr lang="en-GB" altLang="en-US" sz="2600" b="1" u="sng" dirty="0">
                <a:cs typeface="Arial" charset="0"/>
              </a:rPr>
              <a:t>placebo</a:t>
            </a:r>
            <a:r>
              <a:rPr lang="en-GB" altLang="en-US" sz="2600" dirty="0">
                <a:cs typeface="Arial" charset="0"/>
              </a:rPr>
              <a:t>, this is something that looks </a:t>
            </a:r>
            <a:r>
              <a:rPr lang="en-GB" altLang="en-US" sz="2600" b="1" dirty="0">
                <a:cs typeface="Arial" charset="0"/>
              </a:rPr>
              <a:t>similar</a:t>
            </a:r>
            <a:r>
              <a:rPr lang="en-GB" altLang="en-US" sz="2600" dirty="0">
                <a:cs typeface="Arial" charset="0"/>
              </a:rPr>
              <a:t> to the drug being tested. It is supposed to stop the volunteer from knowing if they’ve been given the trial drug or </a:t>
            </a:r>
            <a:r>
              <a:rPr lang="en-GB" altLang="en-US" sz="2600" dirty="0" smtClean="0">
                <a:cs typeface="Arial" charset="0"/>
              </a:rPr>
              <a:t>not.</a:t>
            </a:r>
            <a:endParaRPr lang="en-GB" altLang="en-US" sz="2600" dirty="0">
              <a:cs typeface="Arial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84213" y="42211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 altLang="en-US">
              <a:cs typeface="Arial" charset="0"/>
            </a:endParaRPr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50825" y="3933825"/>
            <a:ext cx="6337300" cy="2447925"/>
          </a:xfrm>
          <a:prstGeom prst="wedgeRoundRectCallout">
            <a:avLst>
              <a:gd name="adj1" fmla="val 64255"/>
              <a:gd name="adj2" fmla="val -53370"/>
              <a:gd name="adj3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GB" altLang="en-US">
              <a:cs typeface="Arial" charset="0"/>
            </a:endParaRP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539750" y="4005263"/>
            <a:ext cx="5645150" cy="20764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altLang="en-US" sz="2600" dirty="0">
                <a:cs typeface="Arial" charset="0"/>
              </a:rPr>
              <a:t>The placebo often contains a drug that is </a:t>
            </a:r>
            <a:r>
              <a:rPr lang="en-GB" altLang="en-US" sz="2600" b="1" dirty="0">
                <a:cs typeface="Arial" charset="0"/>
              </a:rPr>
              <a:t>already used</a:t>
            </a:r>
            <a:r>
              <a:rPr lang="en-GB" altLang="en-US" sz="2600" dirty="0">
                <a:cs typeface="Arial" charset="0"/>
              </a:rPr>
              <a:t> to treat the disease, this ensures that a patient is not </a:t>
            </a:r>
            <a:r>
              <a:rPr lang="en-GB" altLang="en-US" sz="2600" b="1" dirty="0">
                <a:cs typeface="Arial" charset="0"/>
              </a:rPr>
              <a:t>deprived</a:t>
            </a:r>
            <a:r>
              <a:rPr lang="en-GB" altLang="en-US" sz="2600" dirty="0">
                <a:cs typeface="Arial" charset="0"/>
              </a:rPr>
              <a:t> of treatment by taking part in a trial.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471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blogs.discovermagazine.com/neuroskeptic/files/2010/12/placebos1.jpg?w=3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-2" t="2" r="32088" b="27744"/>
          <a:stretch>
            <a:fillRect/>
          </a:stretch>
        </p:blipFill>
        <p:spPr bwMode="auto">
          <a:xfrm>
            <a:off x="2051050" y="692150"/>
            <a:ext cx="5329238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1258888" y="2708275"/>
            <a:ext cx="6913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800" b="1"/>
              <a:t>      Placebo drug         Actual drug    					being tested </a:t>
            </a: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500034" y="4005263"/>
            <a:ext cx="7816879" cy="20621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3200" dirty="0"/>
              <a:t>The placebo being given to the patient needs to resemble the actual drug being tested as closely as possible </a:t>
            </a:r>
            <a:r>
              <a:rPr lang="en-GB" altLang="en-US" sz="3200" b="1" dirty="0"/>
              <a:t>except for any active ingredients. </a:t>
            </a:r>
            <a:endParaRPr lang="en-GB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2771775" y="44450"/>
            <a:ext cx="3455988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lin ang="5400000" scaled="1"/>
                </a:gradFill>
                <a:latin typeface="Arial Black"/>
              </a:rPr>
              <a:t>What next?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8B049"/>
                  </a:gs>
                  <a:gs pos="17999">
                    <a:srgbClr val="B43E85"/>
                  </a:gs>
                  <a:gs pos="31000">
                    <a:srgbClr val="C50849"/>
                  </a:gs>
                  <a:gs pos="33000">
                    <a:srgbClr val="F952A0"/>
                  </a:gs>
                  <a:gs pos="37000">
                    <a:srgbClr val="FEE7F2"/>
                  </a:gs>
                  <a:gs pos="78999">
                    <a:srgbClr val="F8B049"/>
                  </a:gs>
                  <a:gs pos="87000">
                    <a:srgbClr val="F8B049"/>
                  </a:gs>
                  <a:gs pos="100000">
                    <a:srgbClr val="FC9FCB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1026" name="AutoShape 2" descr="Image result for successful drug tri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357158" y="2071678"/>
            <a:ext cx="2786050" cy="2714644"/>
          </a:xfrm>
          <a:prstGeom prst="wedgeEllipseCallout">
            <a:avLst>
              <a:gd name="adj1" fmla="val 53862"/>
              <a:gd name="adj2" fmla="val -573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Our results are very promising and we are ready to tell the world!</a:t>
            </a:r>
            <a:endParaRPr lang="en-US" sz="2400" b="1" dirty="0"/>
          </a:p>
        </p:txBody>
      </p:sp>
      <p:sp>
        <p:nvSpPr>
          <p:cNvPr id="6" name="Oval Callout 5"/>
          <p:cNvSpPr/>
          <p:nvPr/>
        </p:nvSpPr>
        <p:spPr>
          <a:xfrm>
            <a:off x="6072198" y="3000372"/>
            <a:ext cx="2643206" cy="1857388"/>
          </a:xfrm>
          <a:prstGeom prst="wedgeEllipseCallout">
            <a:avLst>
              <a:gd name="adj1" fmla="val -43675"/>
              <a:gd name="adj2" fmla="val -8055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Hang on... We can’t just publish them straight away....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780782"/>
            <a:ext cx="9144000" cy="1077218"/>
          </a:xfrm>
          <a:prstGeom prst="rect">
            <a:avLst/>
          </a:prstGeom>
          <a:solidFill>
            <a:srgbClr val="B3F24C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What do you think needs to happen BEFORE the results of the trial are published?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mage result for scientist reading a pa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785794"/>
            <a:ext cx="9144001" cy="607220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rgbClr val="FF9379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Before the results of the trial are published, they must undergo PEER REVIEW, by other medical professionals. Why?  </a:t>
            </a:r>
            <a:endParaRPr lang="en-US" sz="2400" b="1" dirty="0"/>
          </a:p>
        </p:txBody>
      </p:sp>
      <p:sp>
        <p:nvSpPr>
          <p:cNvPr id="4" name="Oval Callout 3"/>
          <p:cNvSpPr/>
          <p:nvPr/>
        </p:nvSpPr>
        <p:spPr>
          <a:xfrm>
            <a:off x="5072066" y="1428736"/>
            <a:ext cx="3786214" cy="4357718"/>
          </a:xfrm>
          <a:prstGeom prst="wedgeEllipseCallout">
            <a:avLst>
              <a:gd name="adj1" fmla="val -80254"/>
              <a:gd name="adj2" fmla="val -72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50" b="1" dirty="0" smtClean="0"/>
              <a:t>Peer review is important  as it allows the results to be checked and prevents companies making false claims about medicines.</a:t>
            </a:r>
            <a:endParaRPr lang="en-US" sz="265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arm3.static.flickr.com/2244/1836145348_7f68dbdb91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38"/>
            <a:ext cx="3768725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http://2.bp.blogspot.com/_oH7YVmRWh-s/SqCnodI6VyI/AAAAAAAAELg/QscO-4vxpnQ/s400/Pacific+yew+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1214438"/>
            <a:ext cx="30003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http://www.carleton.ca/catalyst/2006s/images/taxol.jpg"/>
          <p:cNvPicPr>
            <a:picLocks noChangeAspect="1" noChangeArrowheads="1"/>
          </p:cNvPicPr>
          <p:nvPr/>
        </p:nvPicPr>
        <p:blipFill>
          <a:blip r:embed="rId4" cstate="print"/>
          <a:srcRect l="4724" t="5876" r="14172" b="5876"/>
          <a:stretch>
            <a:fillRect/>
          </a:stretch>
        </p:blipFill>
        <p:spPr bwMode="auto">
          <a:xfrm>
            <a:off x="5213350" y="569913"/>
            <a:ext cx="3660775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8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596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D0DC9"/>
                </a:solidFill>
                <a:latin typeface="Arial Black"/>
              </a:rPr>
              <a:t>A successful example...</a:t>
            </a:r>
          </a:p>
        </p:txBody>
      </p:sp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3929063" y="4000500"/>
            <a:ext cx="5000625" cy="2678113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800" b="1">
                <a:latin typeface="Calibri" pitchFamily="34" charset="0"/>
              </a:rPr>
              <a:t>In 1971 a drugs company successfully extracted a chemical from the Pacific yew tree, which is used for treating cancer.  The drug is marketed as ‘Taxol’</a:t>
            </a:r>
            <a:endParaRPr lang="en-US" altLang="en-US" sz="28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 smtClean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0" y="2708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>
                <a:latin typeface="Calibri" pitchFamily="34" charset="0"/>
              </a:rPr>
              <a:t> </a:t>
            </a:r>
          </a:p>
        </p:txBody>
      </p:sp>
      <p:sp>
        <p:nvSpPr>
          <p:cNvPr id="13317" name="Rectangle 9"/>
          <p:cNvSpPr>
            <a:spLocks noChangeArrowheads="1"/>
          </p:cNvSpPr>
          <p:nvPr/>
        </p:nvSpPr>
        <p:spPr bwMode="auto">
          <a:xfrm>
            <a:off x="0" y="3228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>
                <a:latin typeface="Calibri" pitchFamily="34" charset="0"/>
              </a:rPr>
              <a:t> </a:t>
            </a:r>
          </a:p>
        </p:txBody>
      </p:sp>
      <p:sp>
        <p:nvSpPr>
          <p:cNvPr id="13319" name="Rectangle 12"/>
          <p:cNvSpPr>
            <a:spLocks noChangeArrowheads="1"/>
          </p:cNvSpPr>
          <p:nvPr/>
        </p:nvSpPr>
        <p:spPr bwMode="auto">
          <a:xfrm>
            <a:off x="1463675" y="468313"/>
            <a:ext cx="6218238" cy="592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altLang="en-US">
              <a:latin typeface="Calibri" pitchFamily="34" charset="0"/>
            </a:endParaRPr>
          </a:p>
        </p:txBody>
      </p:sp>
      <p:pic>
        <p:nvPicPr>
          <p:cNvPr id="13321" name="Picture 22" descr="Ryan Wilson (BBC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862" t="2487" r="1862" b="2487"/>
          <a:stretch>
            <a:fillRect/>
          </a:stretch>
        </p:blipFill>
        <p:spPr bwMode="auto">
          <a:xfrm>
            <a:off x="2143109" y="857232"/>
            <a:ext cx="222499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WordArt 8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6357938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D0DC9"/>
                </a:solidFill>
                <a:latin typeface="Arial Black"/>
              </a:rPr>
              <a:t>Can things go wrong?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D0DC9"/>
              </a:solidFill>
              <a:latin typeface="Arial Black"/>
            </a:endParaRPr>
          </a:p>
        </p:txBody>
      </p:sp>
      <p:pic>
        <p:nvPicPr>
          <p:cNvPr id="13326" name="Picture 14" descr="David Oakley, drug trial, Mail front p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646290"/>
            <a:ext cx="2956195" cy="3425635"/>
          </a:xfrm>
          <a:prstGeom prst="rect">
            <a:avLst/>
          </a:prstGeom>
          <a:noFill/>
        </p:spPr>
      </p:pic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42918"/>
            <a:ext cx="198438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9" name="Picture 17" descr="ClipArt Illustration Orange People Talking in Chit Chat Conversation or Speech Stock Image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929198"/>
            <a:ext cx="2159379" cy="192880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357422" y="5500702"/>
            <a:ext cx="6429420" cy="1077218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Discuss with other members of your group – is it worth it?</a:t>
            </a:r>
            <a:endParaRPr lang="en-US" sz="3200" dirty="0"/>
          </a:p>
        </p:txBody>
      </p:sp>
      <p:pic>
        <p:nvPicPr>
          <p:cNvPr id="21506" name="Picture 2" descr="Image result for BIOTRIAL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3174" y="2857496"/>
            <a:ext cx="2961969" cy="17192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214546" y="4786322"/>
            <a:ext cx="650085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Click each photograph for a video clip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7143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33CC33"/>
                    </a:gs>
                  </a:gsLst>
                  <a:lin ang="5400000" scaled="1"/>
                </a:gradFill>
                <a:latin typeface="Arial Black"/>
              </a:rPr>
              <a:t>Why are drugs tested so thoroughly?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33CC33"/>
                  </a:gs>
                </a:gsLst>
                <a:lin ang="5400000" scaled="1"/>
              </a:gradFill>
              <a:latin typeface="Arial Black"/>
            </a:endParaRPr>
          </a:p>
        </p:txBody>
      </p:sp>
      <p:pic>
        <p:nvPicPr>
          <p:cNvPr id="4" name="Picture 5" descr="freddi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862" t="1512" r="1862" b="1512"/>
          <a:stretch>
            <a:fillRect/>
          </a:stretch>
        </p:blipFill>
        <p:spPr bwMode="auto">
          <a:xfrm>
            <a:off x="5572132" y="857232"/>
            <a:ext cx="28924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Victim: Phillipa Bradbourne, a baby born without arms after her mother took the morning sickness drug in 19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785794"/>
            <a:ext cx="4093876" cy="2989692"/>
          </a:xfrm>
          <a:prstGeom prst="rect">
            <a:avLst/>
          </a:prstGeom>
          <a:noFill/>
        </p:spPr>
      </p:pic>
      <p:pic>
        <p:nvPicPr>
          <p:cNvPr id="12292" name="Picture 4" descr="http://www.helpvaleria1.narod.ru/dsc00735--5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6225" y="-3381375"/>
            <a:ext cx="3048000" cy="2286000"/>
          </a:xfrm>
          <a:prstGeom prst="rect">
            <a:avLst/>
          </a:prstGeom>
          <a:noFill/>
        </p:spPr>
      </p:pic>
      <p:pic>
        <p:nvPicPr>
          <p:cNvPr id="12294" name="Picture 6" descr="http://www.helpvaleria1.narod.ru/dsc00735--5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6225" y="-3381375"/>
            <a:ext cx="3048000" cy="2286000"/>
          </a:xfrm>
          <a:prstGeom prst="rect">
            <a:avLst/>
          </a:prstGeom>
          <a:noFill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3929066"/>
            <a:ext cx="3500010" cy="263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357686" y="4714884"/>
            <a:ext cx="4429156" cy="1569660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Do you know what might have happened in these images?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oxgloves digital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4167217" cy="3125413"/>
          </a:xfrm>
          <a:prstGeom prst="rect">
            <a:avLst/>
          </a:prstGeom>
          <a:noFill/>
        </p:spPr>
      </p:pic>
      <p:pic>
        <p:nvPicPr>
          <p:cNvPr id="1028" name="Picture 4" descr="Image result for white willow tree b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7642" y="500042"/>
            <a:ext cx="3966673" cy="5286412"/>
          </a:xfrm>
          <a:prstGeom prst="rect">
            <a:avLst/>
          </a:prstGeom>
          <a:noFill/>
        </p:spPr>
      </p:pic>
      <p:sp>
        <p:nvSpPr>
          <p:cNvPr id="1030" name="AutoShape 6" descr="Image result for penicillium mou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l="16186" r="16996" b="12940"/>
          <a:stretch>
            <a:fillRect/>
          </a:stretch>
        </p:blipFill>
        <p:spPr bwMode="auto">
          <a:xfrm>
            <a:off x="714348" y="3643314"/>
            <a:ext cx="3000396" cy="293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786182" y="5214950"/>
            <a:ext cx="5072098" cy="1384995"/>
          </a:xfrm>
          <a:prstGeom prst="rect">
            <a:avLst/>
          </a:prstGeom>
          <a:solidFill>
            <a:srgbClr val="FF937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They are all sources of chemicals that have been/are used for medicines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5575" y="2863622"/>
            <a:ext cx="3513738" cy="707886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Foxgloves – Digitalis which affects the heart  rate.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82422" y="309520"/>
            <a:ext cx="3513738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Bark from the white willow tree  - aspirin which is a painkiller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1006" y="5849272"/>
            <a:ext cx="3513738" cy="707886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Penicillium mould – Can you guess?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277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oundly sleeping: Billed as ¿a good night¿s sleep without the side-effects¿, the tablet, which is known only as DORA-22, works in a different way to the existing pills taken by millions of Britons (file pictur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2285992"/>
            <a:ext cx="3429024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Thalidomide was developed in Germany in the 1950s as a sleeping pill.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morning sickn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00760" y="357166"/>
            <a:ext cx="2857520" cy="50167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It was discovered that it was also useful at relieving symptoms of morning sickness during pregnancy.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octor-writing-prescription"/>
          <p:cNvPicPr>
            <a:picLocks noChangeAspect="1" noChangeArrowheads="1"/>
          </p:cNvPicPr>
          <p:nvPr/>
        </p:nvPicPr>
        <p:blipFill>
          <a:blip r:embed="rId2" cstate="print"/>
          <a:srcRect l="1701" t="2556" r="1701" b="2556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357166"/>
            <a:ext cx="2857520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Doctors then began prescribing it to pregnant women.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interaksyon.com/assets/images/articles/interphoto_1343374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3929066"/>
            <a:ext cx="4714876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An Australian doctor began to notice a higher number of babies were being born with limb deformities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7143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33CC33"/>
                    </a:gs>
                  </a:gsLst>
                  <a:lin ang="5400000" scaled="1"/>
                </a:gradFill>
                <a:latin typeface="Arial Black"/>
              </a:rPr>
              <a:t>Why wasn’t this issue detected?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33CC33"/>
                  </a:gs>
                </a:gsLst>
                <a:lin ang="5400000" scaled="1"/>
              </a:gradFill>
              <a:latin typeface="Arial Black"/>
            </a:endParaRPr>
          </a:p>
        </p:txBody>
      </p:sp>
      <p:pic>
        <p:nvPicPr>
          <p:cNvPr id="5122" name="Picture 2" descr="Animal tes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2403" y="571480"/>
            <a:ext cx="4881597" cy="2928958"/>
          </a:xfrm>
          <a:prstGeom prst="rect">
            <a:avLst/>
          </a:prstGeom>
          <a:noFill/>
        </p:spPr>
      </p:pic>
      <p:pic>
        <p:nvPicPr>
          <p:cNvPr id="15362" name="Picture 5" descr="C0016278-Thalidomide_capsules-SP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4273122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4500570"/>
            <a:ext cx="9144000" cy="193899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It hadn't been correctly tested – it did pass animal tests, but extensive testing was never carried out.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81462">
            <a:off x="849361" y="648010"/>
            <a:ext cx="2606934" cy="4320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9952" y="476672"/>
            <a:ext cx="4714876" cy="50167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After this issue with Thalidomide, a law was passed in the 1968 Medicines Act, that stated ALL new drugs to be used for medicines must be trialed on animals (including pregnant ones)</a:t>
            </a:r>
            <a:endParaRPr lang="en-US" sz="3200" b="1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215516" y="5805264"/>
            <a:ext cx="8639312" cy="720080"/>
          </a:xfrm>
          <a:prstGeom prst="wedgeRoundRectCallout">
            <a:avLst>
              <a:gd name="adj1" fmla="val -4637"/>
              <a:gd name="adj2" fmla="val -1644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Do you AGREE or DISAGREE with this?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0542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asestudiesforglobalhealth.org/assets/content/LeprosyPati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4261010" cy="5286388"/>
          </a:xfrm>
          <a:prstGeom prst="rect">
            <a:avLst/>
          </a:prstGeom>
          <a:noFill/>
        </p:spPr>
      </p:pic>
      <p:pic>
        <p:nvPicPr>
          <p:cNvPr id="4100" name="Picture 4" descr="http://web.stanford.edu/group/parasites/ParaSites2005/Leprosy/pictures/hand%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5689" y="0"/>
            <a:ext cx="5198311" cy="4572008"/>
          </a:xfrm>
          <a:prstGeom prst="rect">
            <a:avLst/>
          </a:prstGeom>
          <a:noFill/>
        </p:spPr>
      </p:pic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3929058" y="3687901"/>
            <a:ext cx="5214942" cy="32316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3600" b="1" dirty="0">
                <a:latin typeface="Calibri" pitchFamily="34" charset="0"/>
              </a:rPr>
              <a:t>Nowadays, Thalidomide is used to treat early Leprosy and symptoms of HIV and AIDs</a:t>
            </a:r>
            <a:r>
              <a:rPr lang="en-GB" altLang="en-US" sz="3600" b="1" dirty="0" smtClean="0">
                <a:latin typeface="Calibri" pitchFamily="34" charset="0"/>
              </a:rPr>
              <a:t>. </a:t>
            </a:r>
            <a:r>
              <a:rPr lang="en-GB" altLang="en-US" sz="2000" b="1" dirty="0" smtClean="0">
                <a:latin typeface="Calibri" pitchFamily="34" charset="0"/>
              </a:rPr>
              <a:t>(However it was recently banned as a treatment for leprosy as children were once again being born with limb deformities)</a:t>
            </a:r>
            <a:endParaRPr lang="en-GB" altLang="en-US" sz="2000" b="1" dirty="0" smtClean="0">
              <a:latin typeface="Calibri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0" y="0"/>
            <a:ext cx="4143372" cy="1714488"/>
          </a:xfrm>
          <a:prstGeom prst="wedgeRoundRectCallout">
            <a:avLst>
              <a:gd name="adj1" fmla="val -3822"/>
              <a:gd name="adj2" fmla="val 166945"/>
              <a:gd name="adj3" fmla="val 16667"/>
            </a:avLst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Leprosy is caused by a bacteria that slowly affects the nerve endings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www.genengnews.com/Media/images/Article/U_USERSRob06_15_10_June15PhotosGlaserAACRFotolia_12945250_M8716165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357166"/>
            <a:ext cx="4714876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It is hoped that it could be used in future to treat various kinds of Cancers.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0" y="0"/>
            <a:ext cx="7358114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2800" b="1" u="sng" dirty="0"/>
              <a:t>Questions</a:t>
            </a:r>
          </a:p>
          <a:p>
            <a:endParaRPr lang="en-GB" altLang="en-US" sz="2800" b="1" u="sng" dirty="0"/>
          </a:p>
          <a:p>
            <a:r>
              <a:rPr lang="en-GB" altLang="en-US" sz="2400" b="1" dirty="0"/>
              <a:t>1) What type of drug was thalidomide originally developed as?</a:t>
            </a:r>
          </a:p>
          <a:p>
            <a:endParaRPr lang="en-GB" altLang="en-US" sz="2400" b="1" dirty="0"/>
          </a:p>
          <a:p>
            <a:r>
              <a:rPr lang="en-GB" altLang="en-US" sz="2400" b="1" dirty="0"/>
              <a:t>2) What were the problems in the way in which thalidomide was tested?</a:t>
            </a:r>
          </a:p>
          <a:p>
            <a:endParaRPr lang="en-GB" altLang="en-US" sz="2400" b="1" dirty="0"/>
          </a:p>
          <a:p>
            <a:r>
              <a:rPr lang="en-GB" altLang="en-US" sz="2400" b="1" dirty="0"/>
              <a:t>3) Why do you think that a new law was then passed in 1968 that all medical drugs need to be tested on animals?</a:t>
            </a:r>
          </a:p>
          <a:p>
            <a:endParaRPr lang="en-GB" altLang="en-US" sz="2400" b="1" dirty="0"/>
          </a:p>
          <a:p>
            <a:r>
              <a:rPr lang="en-GB" altLang="en-US" sz="2400" b="1" dirty="0"/>
              <a:t>4) What type of diseases is thalidomide </a:t>
            </a:r>
            <a:r>
              <a:rPr lang="en-GB" altLang="en-US" sz="2400" b="1" dirty="0" smtClean="0"/>
              <a:t>CURRENTLY thought </a:t>
            </a:r>
            <a:r>
              <a:rPr lang="en-GB" altLang="en-US" sz="2400" b="1" dirty="0"/>
              <a:t>to be useful for treating</a:t>
            </a:r>
            <a:r>
              <a:rPr lang="en-GB" altLang="en-US" sz="2400" b="1" dirty="0" smtClean="0"/>
              <a:t>?</a:t>
            </a:r>
          </a:p>
          <a:p>
            <a:endParaRPr lang="en-GB" altLang="en-US" sz="2400" b="1" dirty="0" smtClean="0"/>
          </a:p>
          <a:p>
            <a:r>
              <a:rPr lang="en-GB" altLang="en-US" sz="2400" b="1" dirty="0" smtClean="0"/>
              <a:t>5) Which diseases in the FUTURE do scientists hope to use thalidomide to treat?</a:t>
            </a:r>
            <a:endParaRPr lang="en-GB" altLang="en-US" sz="2400" b="1" dirty="0"/>
          </a:p>
          <a:p>
            <a:endParaRPr lang="en-GB" altLang="en-US" sz="4000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643446"/>
            <a:ext cx="1962366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85728"/>
            <a:ext cx="189625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2136" y="2357430"/>
            <a:ext cx="1708040" cy="119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8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596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D0DC9"/>
                </a:solidFill>
                <a:latin typeface="Arial Black"/>
              </a:rPr>
              <a:t>Walt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D0DC9"/>
                </a:solidFill>
                <a:latin typeface="Arial Black"/>
              </a:rPr>
              <a:t>: Know where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D0DC9"/>
                </a:solidFill>
                <a:latin typeface="Arial Black"/>
              </a:rPr>
              <a:t>new medicines and drugs come from</a:t>
            </a:r>
          </a:p>
        </p:txBody>
      </p:sp>
      <p:pic>
        <p:nvPicPr>
          <p:cNvPr id="2051" name="Picture 2" descr="http://www.sciencedaily.com/images/2009/06/090629124912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89250"/>
            <a:ext cx="428625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0" y="500042"/>
            <a:ext cx="9144000" cy="243143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en-US" sz="3200" b="1" dirty="0">
                <a:cs typeface="Arial" charset="0"/>
              </a:rPr>
              <a:t>WILF</a:t>
            </a:r>
            <a:r>
              <a:rPr lang="en-US" altLang="en-US" sz="3200" b="1" dirty="0" smtClean="0">
                <a:cs typeface="Arial" charset="0"/>
              </a:rPr>
              <a:t>:</a:t>
            </a:r>
          </a:p>
          <a:p>
            <a:pPr>
              <a:buFont typeface="Arial" charset="0"/>
              <a:buNone/>
            </a:pPr>
            <a:r>
              <a:rPr lang="en-GB" altLang="en-US" sz="2000" b="1" dirty="0" smtClean="0">
                <a:cs typeface="Arial" charset="0"/>
              </a:rPr>
              <a:t>GW: You can identify where many medicines come from and the characteristics that make a substance suitable as a medicine.</a:t>
            </a:r>
            <a:endParaRPr lang="en-US" altLang="en-US" sz="2000" b="1" dirty="0"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z="2000" b="1" dirty="0" smtClean="0">
                <a:cs typeface="Arial" charset="0"/>
              </a:rPr>
              <a:t>BI: </a:t>
            </a:r>
            <a:r>
              <a:rPr lang="en-US" altLang="en-US" sz="2000" b="1" dirty="0">
                <a:cs typeface="Arial" charset="0"/>
              </a:rPr>
              <a:t>You can describe the main steps that drug companies take to test new </a:t>
            </a:r>
            <a:r>
              <a:rPr lang="en-US" altLang="en-US" sz="2000" b="1" dirty="0" smtClean="0">
                <a:cs typeface="Arial" charset="0"/>
              </a:rPr>
              <a:t>medicines. </a:t>
            </a:r>
            <a:r>
              <a:rPr lang="en-US" altLang="en-US" sz="2000" b="1" dirty="0">
                <a:cs typeface="Arial" charset="0"/>
              </a:rPr>
              <a:t>Y</a:t>
            </a:r>
            <a:r>
              <a:rPr lang="en-US" altLang="en-US" sz="2000" b="1" dirty="0" smtClean="0">
                <a:cs typeface="Arial" charset="0"/>
              </a:rPr>
              <a:t>ou </a:t>
            </a:r>
            <a:r>
              <a:rPr lang="en-US" altLang="en-US" sz="2000" b="1" dirty="0">
                <a:cs typeface="Arial" charset="0"/>
              </a:rPr>
              <a:t>can consider and discuss some of the issues that have arisen during testing of new medicines.</a:t>
            </a:r>
          </a:p>
          <a:p>
            <a:pPr>
              <a:buFont typeface="Arial" charset="0"/>
              <a:buNone/>
            </a:pPr>
            <a:r>
              <a:rPr lang="en-US" altLang="en-US" sz="2000" b="1" dirty="0">
                <a:cs typeface="Arial" charset="0"/>
              </a:rPr>
              <a:t>EW: You can describe how drugs trials are made as valid as possible.</a:t>
            </a:r>
          </a:p>
        </p:txBody>
      </p:sp>
      <p:sp>
        <p:nvSpPr>
          <p:cNvPr id="5" name="32-Point Star 4"/>
          <p:cNvSpPr/>
          <p:nvPr/>
        </p:nvSpPr>
        <p:spPr>
          <a:xfrm>
            <a:off x="2643188" y="3000375"/>
            <a:ext cx="6500812" cy="3571875"/>
          </a:xfrm>
          <a:prstGeom prst="star32">
            <a:avLst/>
          </a:prstGeom>
          <a:solidFill>
            <a:srgbClr val="B3F24C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033B06"/>
                </a:solidFill>
                <a:latin typeface="Arial" pitchFamily="34" charset="0"/>
                <a:cs typeface="Arial" pitchFamily="34" charset="0"/>
              </a:rPr>
              <a:t>Where do you think new medicines might come from? Write down any ideas you have</a:t>
            </a:r>
            <a:r>
              <a:rPr lang="en-GB" sz="3200" b="1" dirty="0">
                <a:solidFill>
                  <a:srgbClr val="05750A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5750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571750" y="214313"/>
            <a:ext cx="6572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>
                <a:latin typeface="Calibri" pitchFamily="34" charset="0"/>
              </a:rPr>
              <a:t>Rainforest may hold key to new drugs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57188" y="2714625"/>
            <a:ext cx="6286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>
                <a:latin typeface="Calibri" pitchFamily="34" charset="0"/>
              </a:rPr>
              <a:t>Scientists believe British plants are an untapped source of new drugs which could treat a host of medical conditions.</a:t>
            </a:r>
            <a:endParaRPr lang="en-US" altLang="en-US" sz="2400">
              <a:latin typeface="Calibri" pitchFamily="34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2471738" y="2000250"/>
            <a:ext cx="6672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>
                <a:latin typeface="Century" pitchFamily="18" charset="0"/>
              </a:rPr>
              <a:t>Cockroach Brains May Hold New Antibiotics?</a:t>
            </a:r>
            <a:endParaRPr lang="en-US" altLang="en-US" sz="2400">
              <a:latin typeface="Century" pitchFamily="18" charset="0"/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 rot="-378177">
            <a:off x="31750" y="4678363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>
                <a:latin typeface="Rockwell" pitchFamily="18" charset="0"/>
              </a:rPr>
              <a:t>Toxic Snail Venoms Yielding New Painkillers, Drugs</a:t>
            </a:r>
            <a:endParaRPr lang="en-US" altLang="en-US" sz="2400">
              <a:latin typeface="Rockwell" pitchFamily="18" charset="0"/>
            </a:endParaRPr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3079750" y="3857625"/>
            <a:ext cx="6064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>
                <a:latin typeface="Maiandra GD" pitchFamily="34" charset="0"/>
              </a:rPr>
              <a:t>New Antibiotic Found in Fish Cells</a:t>
            </a:r>
            <a:endParaRPr lang="en-US" altLang="en-US" sz="2400">
              <a:latin typeface="Maiandra GD" pitchFamily="34" charset="0"/>
            </a:endParaRPr>
          </a:p>
        </p:txBody>
      </p:sp>
      <p:sp>
        <p:nvSpPr>
          <p:cNvPr id="3079" name="Rectangle 8"/>
          <p:cNvSpPr>
            <a:spLocks noChangeArrowheads="1"/>
          </p:cNvSpPr>
          <p:nvPr/>
        </p:nvSpPr>
        <p:spPr bwMode="auto">
          <a:xfrm rot="447924">
            <a:off x="36513" y="885825"/>
            <a:ext cx="6000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>
                <a:latin typeface="Bookman Old Style" pitchFamily="18" charset="0"/>
              </a:rPr>
              <a:t>Alligator Blood May Lead to Powerful New Antibiotics</a:t>
            </a:r>
            <a:endParaRPr lang="en-US" altLang="en-US" sz="2800">
              <a:latin typeface="Bookman Old Style" pitchFamily="18" charset="0"/>
            </a:endParaRPr>
          </a:p>
        </p:txBody>
      </p:sp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2643188" y="5929313"/>
            <a:ext cx="6235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3200" b="1">
                <a:latin typeface="Cambria" pitchFamily="18" charset="0"/>
              </a:rPr>
              <a:t>Daffodil drug's Alzheimer's help</a:t>
            </a:r>
            <a:endParaRPr lang="en-US" altLang="en-US" sz="3200">
              <a:latin typeface="Cambria" pitchFamily="18" charset="0"/>
            </a:endParaRPr>
          </a:p>
        </p:txBody>
      </p:sp>
      <p:pic>
        <p:nvPicPr>
          <p:cNvPr id="3081" name="Picture 10" descr="http://s3.amazonaws.com/readers/2010/07/14/conesnail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4643438"/>
            <a:ext cx="1258887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8" descr="http://www.endangeredspecieslawandpolicy.com/uploads/image/striped%20bass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2571750"/>
            <a:ext cx="2008187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6" descr="http://www.hearditinabar.com/wp-content/uploads/2009/08/locust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1714500"/>
            <a:ext cx="973137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4" descr="http://www.kenquine.com/wp-content/uploads/2010/03/daffodil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0" y="557212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2" descr="http://static.howstuffworks.com/gif/alligator-sunn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75" y="785813"/>
            <a:ext cx="1214438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hyamazonherb.com/AmazonDestructi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857250"/>
            <a:ext cx="8080375" cy="537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WordArt 8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596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D0DC9"/>
                </a:solidFill>
                <a:latin typeface="Arial Black"/>
              </a:rPr>
              <a:t>Why would this be a disaster for drug companies?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5715000"/>
            <a:ext cx="9144000" cy="107791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3200" b="1" dirty="0">
                <a:latin typeface="Calibri" pitchFamily="34" charset="0"/>
              </a:rPr>
              <a:t>Only about 5% of all plants in the Amazon rainforest have been properly tested as a source of new drugs.</a:t>
            </a:r>
            <a:endParaRPr lang="en-US" altLang="en-US" sz="32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ttp://topnews.in/health/files/New-Drugs-Relie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928670"/>
            <a:ext cx="3645276" cy="300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WordArt 8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596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D0DC9"/>
                </a:solidFill>
                <a:latin typeface="Arial Black"/>
              </a:rPr>
              <a:t>What happens next?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D0DC9"/>
              </a:solidFill>
              <a:latin typeface="Arial Black"/>
            </a:endParaRPr>
          </a:p>
        </p:txBody>
      </p:sp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4429124" y="3929066"/>
            <a:ext cx="4429124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2800" b="1" dirty="0"/>
              <a:t>Imagine you were asked to take part in the testing of a new drug – what would you want to ask </a:t>
            </a:r>
            <a:r>
              <a:rPr lang="en-GB" altLang="en-US" sz="2800" b="1" u="sng" dirty="0"/>
              <a:t>before</a:t>
            </a:r>
            <a:r>
              <a:rPr lang="en-GB" altLang="en-US" sz="2800" b="1" dirty="0"/>
              <a:t> you </a:t>
            </a:r>
            <a:r>
              <a:rPr lang="en-GB" altLang="en-US" sz="2800" b="1" dirty="0" smtClean="0"/>
              <a:t>agreed to take part?</a:t>
            </a:r>
            <a:endParaRPr lang="en-GB" altLang="en-US" sz="2800" b="1" dirty="0"/>
          </a:p>
        </p:txBody>
      </p:sp>
      <p:pic>
        <p:nvPicPr>
          <p:cNvPr id="22530" name="Picture 2" descr="Image result for drug synthesis scienti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857232"/>
            <a:ext cx="4879513" cy="2786082"/>
          </a:xfrm>
          <a:prstGeom prst="rect">
            <a:avLst/>
          </a:prstGeom>
          <a:noFill/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85720" y="3714752"/>
            <a:ext cx="4429124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2800" b="1" dirty="0" smtClean="0"/>
              <a:t>When potential new medicines have been identified,  what happens next?</a:t>
            </a:r>
            <a:endParaRPr lang="en-GB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http://www.searo.who.int/Image/oth_medic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022" y="2571744"/>
            <a:ext cx="2308978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WordArt 8"/>
          <p:cNvSpPr>
            <a:spLocks noChangeArrowheads="1" noChangeShapeType="1" noTextEdit="1"/>
          </p:cNvSpPr>
          <p:nvPr/>
        </p:nvSpPr>
        <p:spPr bwMode="auto">
          <a:xfrm>
            <a:off x="0" y="19050"/>
            <a:ext cx="9144000" cy="596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D0DC9"/>
                </a:solidFill>
                <a:latin typeface="Arial Black"/>
              </a:rPr>
              <a:t>What are the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D0DC9"/>
                </a:solidFill>
                <a:latin typeface="Arial Black"/>
              </a:rPr>
              <a:t>characteristics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D0DC9"/>
                </a:solidFill>
                <a:latin typeface="Arial Black"/>
              </a:rPr>
              <a:t>of a good medicinal drug?</a:t>
            </a:r>
          </a:p>
        </p:txBody>
      </p:sp>
      <p:sp>
        <p:nvSpPr>
          <p:cNvPr id="6" name="Oval 5"/>
          <p:cNvSpPr/>
          <p:nvPr/>
        </p:nvSpPr>
        <p:spPr>
          <a:xfrm>
            <a:off x="2786050" y="2143116"/>
            <a:ext cx="3500462" cy="22145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atin typeface="Arial" pitchFamily="34" charset="0"/>
                <a:cs typeface="Arial" pitchFamily="34" charset="0"/>
              </a:rPr>
              <a:t>Characteristics of a good medicinal drug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135729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Safe</a:t>
            </a:r>
            <a:endParaRPr lang="en-US" sz="2800" b="1" dirty="0"/>
          </a:p>
        </p:txBody>
      </p:sp>
      <p:sp>
        <p:nvSpPr>
          <p:cNvPr id="8" name="Up Arrow 7"/>
          <p:cNvSpPr/>
          <p:nvPr/>
        </p:nvSpPr>
        <p:spPr>
          <a:xfrm rot="18496544">
            <a:off x="2627134" y="1704845"/>
            <a:ext cx="690428" cy="1156313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9" name="Up Arrow 8"/>
          <p:cNvSpPr/>
          <p:nvPr/>
        </p:nvSpPr>
        <p:spPr>
          <a:xfrm rot="3149471">
            <a:off x="5679611" y="1771642"/>
            <a:ext cx="690428" cy="1151733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86512" y="1785926"/>
            <a:ext cx="2214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Effective</a:t>
            </a:r>
            <a:endParaRPr lang="en-US" sz="2800" b="1" dirty="0"/>
          </a:p>
        </p:txBody>
      </p:sp>
      <p:sp>
        <p:nvSpPr>
          <p:cNvPr id="12" name="Up Arrow 11"/>
          <p:cNvSpPr/>
          <p:nvPr/>
        </p:nvSpPr>
        <p:spPr>
          <a:xfrm rot="14052258">
            <a:off x="2510769" y="3626946"/>
            <a:ext cx="690428" cy="1083756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3" name="Up Arrow 12"/>
          <p:cNvSpPr/>
          <p:nvPr/>
        </p:nvSpPr>
        <p:spPr>
          <a:xfrm rot="8971516">
            <a:off x="5107271" y="4134971"/>
            <a:ext cx="690428" cy="90553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43570" y="4786322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Stable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14282" y="4500570"/>
            <a:ext cx="3929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Safely taken into and removed by the body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85720" y="928670"/>
            <a:ext cx="22145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The drug must not be toxic or have unacceptable side effects.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43372" y="642918"/>
            <a:ext cx="5000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The drug must prevent or cure the disease it is designed to treat – this is the </a:t>
            </a:r>
            <a:r>
              <a:rPr lang="en-GB" sz="2400" b="1" u="sng" dirty="0" smtClean="0">
                <a:solidFill>
                  <a:srgbClr val="FF0000"/>
                </a:solidFill>
              </a:rPr>
              <a:t>efficacy</a:t>
            </a:r>
            <a:r>
              <a:rPr lang="en-GB" sz="2400" b="1" dirty="0" smtClean="0">
                <a:solidFill>
                  <a:srgbClr val="FF0000"/>
                </a:solidFill>
              </a:rPr>
              <a:t> of the drug.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288340"/>
            <a:ext cx="4929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It must reach its target and then be able to be broken down by the body once it has done its job.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29190" y="5288340"/>
            <a:ext cx="42148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The drug must not change when it is not in use or is being stored for a period of time.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1" grpId="0"/>
      <p:bldP spid="12" grpId="0" animBg="1"/>
      <p:bldP spid="13" grpId="0" animBg="1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Positive: Scientists have been testing the medications on patients suffering with medical conditions including cancer, diabetes and heart disease (file pictur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0"/>
            <a:ext cx="5857884" cy="5676352"/>
          </a:xfrm>
          <a:prstGeom prst="rect">
            <a:avLst/>
          </a:prstGeom>
          <a:noFill/>
        </p:spPr>
      </p:pic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0" y="19050"/>
            <a:ext cx="9144000" cy="596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D0DC9"/>
                </a:solidFill>
                <a:latin typeface="Arial Black"/>
              </a:rPr>
              <a:t>Stages of the drug testing process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D0DC9"/>
              </a:solidFill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000504"/>
            <a:ext cx="9144000" cy="1569660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You have been given some information about the stages a drug goes through during its testing process.  </a:t>
            </a:r>
          </a:p>
          <a:p>
            <a:r>
              <a:rPr lang="en-GB" sz="2400" b="1" dirty="0" smtClean="0"/>
              <a:t>Work together as a group to see if you can sort them into the correct order.</a:t>
            </a:r>
            <a:endParaRPr lang="en-US" sz="2400" b="1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5780782"/>
            <a:ext cx="9144000" cy="107721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en-US" sz="2400" b="1" dirty="0">
                <a:cs typeface="Arial" charset="0"/>
              </a:rPr>
              <a:t>WILF:</a:t>
            </a:r>
          </a:p>
          <a:p>
            <a:pPr>
              <a:buFont typeface="Arial" charset="0"/>
              <a:buNone/>
            </a:pPr>
            <a:r>
              <a:rPr lang="en-US" altLang="en-US" sz="2000" b="1" dirty="0" smtClean="0">
                <a:cs typeface="Arial" charset="0"/>
              </a:rPr>
              <a:t>BI: </a:t>
            </a:r>
            <a:r>
              <a:rPr lang="en-US" altLang="en-US" sz="2000" b="1" dirty="0">
                <a:cs typeface="Arial" charset="0"/>
              </a:rPr>
              <a:t>You can describe the main steps that drug companies take to test new medicines</a:t>
            </a:r>
            <a:r>
              <a:rPr lang="en-US" altLang="en-US" sz="2000" b="1" dirty="0" smtClean="0">
                <a:cs typeface="Arial" charset="0"/>
              </a:rPr>
              <a:t>.</a:t>
            </a:r>
            <a:endParaRPr lang="en-US" altLang="en-US" sz="2000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227534"/>
              </p:ext>
            </p:extLst>
          </p:nvPr>
        </p:nvGraphicFramePr>
        <p:xfrm>
          <a:off x="323528" y="404664"/>
          <a:ext cx="8424936" cy="2592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12468">
                  <a:extLst>
                    <a:ext uri="{9D8B030D-6E8A-4147-A177-3AD203B41FA5}">
                      <a16:colId xmlns:a16="http://schemas.microsoft.com/office/drawing/2014/main" val="2059804756"/>
                    </a:ext>
                  </a:extLst>
                </a:gridCol>
                <a:gridCol w="4212468">
                  <a:extLst>
                    <a:ext uri="{9D8B030D-6E8A-4147-A177-3AD203B41FA5}">
                      <a16:colId xmlns:a16="http://schemas.microsoft.com/office/drawing/2014/main" val="2735637372"/>
                    </a:ext>
                  </a:extLst>
                </a:gridCol>
              </a:tblGrid>
              <a:tr h="116205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Pre clinical trial (doesn’t involve any humans)</a:t>
                      </a:r>
                      <a:endParaRPr lang="en-GB" sz="3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Clinical trials</a:t>
                      </a:r>
                      <a:endParaRPr lang="en-GB" sz="3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926882"/>
                  </a:ext>
                </a:extLst>
              </a:tr>
              <a:tr h="143023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53221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" y="3820933"/>
            <a:ext cx="3000754" cy="25425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546" y="3218610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Tests on healthy volunteers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5766" y="5676350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Tests on cell and tissue samples</a:t>
            </a:r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4476021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Tests on small groups of patients</a:t>
            </a:r>
            <a:endParaRPr lang="en-GB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56355" y="3274821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Tests on animals</a:t>
            </a:r>
            <a:endParaRPr lang="en-GB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25698" y="4271265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Tests on larger groups of patients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74122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2144</TotalTime>
  <Words>1215</Words>
  <Application>Microsoft Office PowerPoint</Application>
  <PresentationFormat>On-screen Show (4:3)</PresentationFormat>
  <Paragraphs>107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Arial Black</vt:lpstr>
      <vt:lpstr>Bookman Old Style</vt:lpstr>
      <vt:lpstr>Calibri</vt:lpstr>
      <vt:lpstr>Cambria</vt:lpstr>
      <vt:lpstr>Century</vt:lpstr>
      <vt:lpstr>Maiandra GD</vt:lpstr>
      <vt:lpstr>Rockwell</vt:lpstr>
      <vt:lpstr>Tahoma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Your User Name</dc:creator>
  <cp:lastModifiedBy>Teacher</cp:lastModifiedBy>
  <cp:revision>45</cp:revision>
  <cp:lastPrinted>2016-09-09T07:02:47Z</cp:lastPrinted>
  <dcterms:created xsi:type="dcterms:W3CDTF">2010-10-18T15:25:32Z</dcterms:created>
  <dcterms:modified xsi:type="dcterms:W3CDTF">2017-11-29T10:55:16Z</dcterms:modified>
</cp:coreProperties>
</file>