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8" r:id="rId2"/>
    <p:sldId id="287" r:id="rId3"/>
    <p:sldId id="256" r:id="rId4"/>
    <p:sldId id="271" r:id="rId5"/>
    <p:sldId id="267" r:id="rId6"/>
    <p:sldId id="268" r:id="rId7"/>
    <p:sldId id="276" r:id="rId8"/>
    <p:sldId id="277" r:id="rId9"/>
    <p:sldId id="275" r:id="rId10"/>
    <p:sldId id="278" r:id="rId11"/>
    <p:sldId id="279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136-85A6-4F36-9465-F908305C331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35CD-FE37-49AD-B1F4-8648DEDAD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1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</a:t>
            </a:r>
          </a:p>
          <a:p>
            <a:r>
              <a:rPr lang="en-GB" dirty="0" smtClean="0"/>
              <a:t>Theist</a:t>
            </a:r>
          </a:p>
          <a:p>
            <a:r>
              <a:rPr lang="en-GB" dirty="0" smtClean="0"/>
              <a:t>agnostic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6EF18-0DAD-47AE-BE69-49E1EB1CAD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1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5D1A0-69B2-4F3A-8C72-D73CE944342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66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5D1A0-69B2-4F3A-8C72-D73CE944342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31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5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69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0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12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1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2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4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1604-A7B0-4DB6-BA4A-F46BCFF4C0A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56F21E-6EB2-48C5-9314-AF2DB1FC8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0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5593489" y="-252125"/>
            <a:ext cx="6351109" cy="6898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389635" y="1198186"/>
            <a:ext cx="4913796" cy="3178621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GB" sz="4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3997937" y="6072922"/>
            <a:ext cx="8283218" cy="655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2687" y="809943"/>
            <a:ext cx="5032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Arial Rounded MT Bold" panose="020F0704030504030204" pitchFamily="34" charset="0"/>
              </a:rPr>
              <a:t>William </a:t>
            </a:r>
            <a:r>
              <a:rPr lang="en-GB" sz="2400" dirty="0">
                <a:latin typeface="Arial Rounded MT Bold" panose="020F0704030504030204" pitchFamily="34" charset="0"/>
              </a:rPr>
              <a:t>P</a:t>
            </a:r>
            <a:r>
              <a:rPr lang="en-GB" sz="2400" dirty="0" smtClean="0">
                <a:latin typeface="Arial Rounded MT Bold" panose="020F0704030504030204" pitchFamily="34" charset="0"/>
              </a:rPr>
              <a:t>aley said if something as intricate as a …………………………………. Was designed then the world must be too.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Arial Rounded MT Bold" panose="020F0704030504030204" pitchFamily="34" charset="0"/>
              </a:rPr>
              <a:t>What is the name of somebody who believes in a God?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Arial Rounded MT Bold" panose="020F0704030504030204" pitchFamily="34" charset="0"/>
              </a:rPr>
              <a:t>What is the name of somebody who isn't sure if they believe in God?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3936960" imgH="1581120"/>
        </mc:Choice>
        <mc:Fallback>
          <p:control name="ShockwaveFlash1" r:id="rId2" imgW="3936960" imgH="158112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125" y="4820244"/>
                  <a:ext cx="3937812" cy="1580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74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Responses to Moral Evil…</a:t>
            </a:r>
          </a:p>
        </p:txBody>
      </p:sp>
      <p:pic>
        <p:nvPicPr>
          <p:cNvPr id="1026" name="Picture 2" descr="Image result for devil clipart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6716" y="3538452"/>
            <a:ext cx="3217961" cy="29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/>
          <p:cNvSpPr/>
          <p:nvPr/>
        </p:nvSpPr>
        <p:spPr>
          <a:xfrm>
            <a:off x="1350544" y="1592494"/>
            <a:ext cx="4344403" cy="1945959"/>
          </a:xfrm>
          <a:prstGeom prst="wedgeEllipseCallout">
            <a:avLst>
              <a:gd name="adj1" fmla="val -15247"/>
              <a:gd name="adj2" fmla="val 72472"/>
            </a:avLst>
          </a:prstGeom>
          <a:solidFill>
            <a:srgbClr val="FFFFE1"/>
          </a:solidFill>
          <a:ln w="57150">
            <a:solidFill>
              <a:srgbClr val="EB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Many Christians believe that the devil or Satan is a cause of evil. This being tries to tempt humans in to disobeying God</a:t>
            </a:r>
          </a:p>
        </p:txBody>
      </p:sp>
      <p:pic>
        <p:nvPicPr>
          <p:cNvPr id="1028" name="Picture 4" descr="Image result for adam and ev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61" y="3600286"/>
            <a:ext cx="2265735" cy="29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/>
          <p:cNvSpPr/>
          <p:nvPr/>
        </p:nvSpPr>
        <p:spPr>
          <a:xfrm>
            <a:off x="6050883" y="1109610"/>
            <a:ext cx="4932191" cy="2212276"/>
          </a:xfrm>
          <a:prstGeom prst="wedgeEllipseCallout">
            <a:avLst>
              <a:gd name="adj1" fmla="val 11734"/>
              <a:gd name="adj2" fmla="val 74058"/>
            </a:avLst>
          </a:prstGeom>
          <a:solidFill>
            <a:srgbClr val="FFFFE1"/>
          </a:solidFill>
          <a:ln w="57150">
            <a:solidFill>
              <a:srgbClr val="EB1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Some Christians believe that evil is a cause of humans and their free will. They believe that evil happens because humans are filled with greed, hatred and selfishness.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741" y="4094575"/>
            <a:ext cx="2864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HOWEVER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587" y="5277853"/>
            <a:ext cx="231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Task</a:t>
            </a:r>
            <a:r>
              <a:rPr lang="en-GB" dirty="0">
                <a:solidFill>
                  <a:srgbClr val="002060"/>
                </a:solidFill>
              </a:rPr>
              <a:t>: Summarise these ideas into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8042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Suffering caused by nature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110" y="1246417"/>
            <a:ext cx="8596668" cy="3880773"/>
          </a:xfrm>
        </p:spPr>
        <p:txBody>
          <a:bodyPr/>
          <a:lstStyle/>
          <a:p>
            <a:r>
              <a:rPr lang="en-GB" dirty="0"/>
              <a:t>Some possible responses…</a:t>
            </a:r>
          </a:p>
        </p:txBody>
      </p:sp>
      <p:pic>
        <p:nvPicPr>
          <p:cNvPr id="2050" name="Picture 2" descr="Image result for telling o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r="4029"/>
          <a:stretch/>
        </p:blipFill>
        <p:spPr bwMode="auto">
          <a:xfrm>
            <a:off x="371341" y="1765854"/>
            <a:ext cx="2278150" cy="17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st 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3" y="1806455"/>
            <a:ext cx="1777876" cy="19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ducation clip 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68" y="1829375"/>
            <a:ext cx="2473845" cy="17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lance clipar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8938" r="5087" b="12645"/>
          <a:stretch/>
        </p:blipFill>
        <p:spPr bwMode="auto">
          <a:xfrm>
            <a:off x="8416756" y="1894259"/>
            <a:ext cx="2021307" cy="14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081" y="3612259"/>
            <a:ext cx="2278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</a:rPr>
              <a:t>Punishment</a:t>
            </a:r>
          </a:p>
          <a:p>
            <a:r>
              <a:rPr lang="en-GB" dirty="0">
                <a:solidFill>
                  <a:srgbClr val="002060"/>
                </a:solidFill>
              </a:rPr>
              <a:t>Suffering is a punishment for wrong doing. Everyone does things wrong and so everyone might deserve to be punished.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6596" y="3828028"/>
            <a:ext cx="227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</a:rPr>
              <a:t>Test of faith</a:t>
            </a:r>
          </a:p>
          <a:p>
            <a:r>
              <a:rPr lang="en-GB" dirty="0">
                <a:solidFill>
                  <a:srgbClr val="002060"/>
                </a:solidFill>
              </a:rPr>
              <a:t>Suffering is a test of faith in God. Human beings should view suffering as a test which they must try to get through. If they do, the reward from God will be great.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111" y="3866141"/>
            <a:ext cx="227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</a:rPr>
              <a:t>Education</a:t>
            </a:r>
          </a:p>
          <a:p>
            <a:r>
              <a:rPr lang="en-GB" dirty="0">
                <a:solidFill>
                  <a:srgbClr val="002060"/>
                </a:solidFill>
              </a:rPr>
              <a:t>Suffering is a form of education for our souls. By suffering, we go spiritually and also we learn to take responsibility and help others.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6756" y="3473759"/>
            <a:ext cx="227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</a:rPr>
              <a:t>Balance</a:t>
            </a:r>
          </a:p>
          <a:p>
            <a:r>
              <a:rPr lang="en-GB" dirty="0">
                <a:solidFill>
                  <a:srgbClr val="002060"/>
                </a:solidFill>
              </a:rPr>
              <a:t>Suffering is needed as a balance – to appreciate good, we have to be able to recognise evil/bad. It is impossible to have one without the other.</a:t>
            </a:r>
          </a:p>
        </p:txBody>
      </p:sp>
    </p:spTree>
    <p:extLst>
      <p:ext uri="{BB962C8B-B14F-4D97-AF65-F5344CB8AC3E}">
        <p14:creationId xmlns:p14="http://schemas.microsoft.com/office/powerpoint/2010/main" val="35880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‘God must not be omnipotent if he allows crime to happen’ to what extent do you agree with this statement? (8 mark)</a:t>
            </a:r>
          </a:p>
        </p:txBody>
      </p:sp>
    </p:spTree>
    <p:extLst>
      <p:ext uri="{BB962C8B-B14F-4D97-AF65-F5344CB8AC3E}">
        <p14:creationId xmlns:p14="http://schemas.microsoft.com/office/powerpoint/2010/main" val="38862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Learn key words 1-8 on your knowledge organiser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871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786E0C-46AA-4840-9E66-1489A4B8D522}"/>
              </a:ext>
            </a:extLst>
          </p:cNvPr>
          <p:cNvSpPr/>
          <p:nvPr/>
        </p:nvSpPr>
        <p:spPr>
          <a:xfrm>
            <a:off x="470263" y="156171"/>
            <a:ext cx="3512353" cy="1760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Read it:</a:t>
            </a:r>
          </a:p>
          <a:p>
            <a:pPr algn="ctr"/>
            <a:r>
              <a:rPr lang="en-US" b="1" dirty="0" smtClean="0"/>
              <a:t>Ethically  </a:t>
            </a:r>
            <a:endParaRPr lang="en-US" b="1" dirty="0"/>
          </a:p>
          <a:p>
            <a:pPr algn="ctr"/>
            <a:r>
              <a:rPr lang="en-US" dirty="0"/>
              <a:t> 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2C1A0F-2B53-FA47-8DC5-D35A5F163482}"/>
              </a:ext>
            </a:extLst>
          </p:cNvPr>
          <p:cNvSpPr/>
          <p:nvPr/>
        </p:nvSpPr>
        <p:spPr>
          <a:xfrm>
            <a:off x="7631384" y="2265713"/>
            <a:ext cx="3178696" cy="167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Example: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It is ethically right that animals should have rights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41C907-6B38-AB42-827D-253F2344DF9D}"/>
              </a:ext>
            </a:extLst>
          </p:cNvPr>
          <p:cNvSpPr/>
          <p:nvPr/>
        </p:nvSpPr>
        <p:spPr>
          <a:xfrm>
            <a:off x="717450" y="2242923"/>
            <a:ext cx="3017978" cy="1720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solidFill>
                  <a:schemeClr val="tx1"/>
                </a:solidFill>
              </a:rPr>
              <a:t> Deconstruct it</a:t>
            </a:r>
            <a:r>
              <a:rPr lang="en-GB" sz="2000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 Greek </a:t>
            </a:r>
            <a:r>
              <a:rPr lang="en-US" i="1" dirty="0" err="1"/>
              <a:t>ethikos</a:t>
            </a:r>
            <a:r>
              <a:rPr lang="en-US" dirty="0"/>
              <a:t> </a:t>
            </a:r>
            <a:r>
              <a:rPr lang="en-US" dirty="0" smtClean="0"/>
              <a:t>one's disposition, customs</a:t>
            </a:r>
            <a:r>
              <a:rPr lang="en-US" dirty="0"/>
              <a:t>, manners, morals,"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09800D-C8B7-BF4B-87D8-C81E42D800BA}"/>
              </a:ext>
            </a:extLst>
          </p:cNvPr>
          <p:cNvSpPr/>
          <p:nvPr/>
        </p:nvSpPr>
        <p:spPr>
          <a:xfrm>
            <a:off x="3826905" y="4256342"/>
            <a:ext cx="3804479" cy="189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Link it</a:t>
            </a:r>
            <a:r>
              <a:rPr lang="en-US" sz="2000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Moral, right, belief, ethics, just 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9106E6A-F630-4047-A62F-69F3E6CDE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8" y="6303227"/>
            <a:ext cx="7560945" cy="54006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786E0C-46AA-4840-9E66-1489A4B8D522}"/>
              </a:ext>
            </a:extLst>
          </p:cNvPr>
          <p:cNvSpPr/>
          <p:nvPr/>
        </p:nvSpPr>
        <p:spPr>
          <a:xfrm>
            <a:off x="7464556" y="240275"/>
            <a:ext cx="3512353" cy="1592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Define </a:t>
            </a:r>
            <a:r>
              <a:rPr lang="en-US" sz="2000" u="sng" dirty="0">
                <a:solidFill>
                  <a:schemeClr val="tx1"/>
                </a:solidFill>
              </a:rPr>
              <a:t>it:</a:t>
            </a:r>
          </a:p>
          <a:p>
            <a:pPr algn="ctr"/>
            <a:r>
              <a:rPr lang="en-US" b="1" dirty="0"/>
              <a:t>  </a:t>
            </a:r>
          </a:p>
          <a:p>
            <a:pPr algn="ctr"/>
            <a:r>
              <a:rPr lang="en-US" dirty="0" smtClean="0"/>
              <a:t>Moral and correct </a:t>
            </a:r>
            <a:r>
              <a:rPr lang="en-US" dirty="0" err="1" smtClean="0"/>
              <a:t>behaviout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005" y="2700751"/>
            <a:ext cx="2460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WOW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7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20E5-E3C3-43AC-A325-F6873806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u="sng" dirty="0"/>
              <a:t>Evil and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D5C4-63A1-44BF-892E-C0C13FD6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01" y="5256374"/>
            <a:ext cx="8596668" cy="111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Starter: list ways we see evil in our world happening.</a:t>
            </a:r>
          </a:p>
        </p:txBody>
      </p:sp>
    </p:spTree>
    <p:extLst>
      <p:ext uri="{BB962C8B-B14F-4D97-AF65-F5344CB8AC3E}">
        <p14:creationId xmlns:p14="http://schemas.microsoft.com/office/powerpoint/2010/main" val="272224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53600" y="112713"/>
            <a:ext cx="8724538" cy="9398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Does this prove God doesn’t exist?</a:t>
            </a:r>
          </a:p>
        </p:txBody>
      </p:sp>
      <p:pic>
        <p:nvPicPr>
          <p:cNvPr id="3074" name="Picture 2" descr="Image result for natural disa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126942"/>
            <a:ext cx="4210700" cy="24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atural disa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1" y="1224322"/>
            <a:ext cx="4369461" cy="28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uman suff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189815"/>
            <a:ext cx="4249737" cy="27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uman suff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1" y="4126944"/>
            <a:ext cx="4369461" cy="24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8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36770" y="1418092"/>
            <a:ext cx="4390150" cy="5484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Inconsistent Triad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6979" y="5835087"/>
            <a:ext cx="8922999" cy="939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Can you have all three? Or does the presence of two make the other impossible?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4358641" y="2860767"/>
            <a:ext cx="3122025" cy="250806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86007" y="2275992"/>
            <a:ext cx="306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Good grades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7771" y="4601086"/>
            <a:ext cx="245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Enough sleep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837" y="4601086"/>
            <a:ext cx="2928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 good social life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5429" y="4373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4970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3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358641" y="2860767"/>
            <a:ext cx="3122025" cy="2508069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992192" y="2275992"/>
            <a:ext cx="20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Evil Exists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7510" y="4601086"/>
            <a:ext cx="2928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God is all powerful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837" y="4601086"/>
            <a:ext cx="2928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God is all good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6013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have all three? Or does the presence of two make the other impossible?</a:t>
            </a:r>
          </a:p>
        </p:txBody>
      </p:sp>
      <p:sp>
        <p:nvSpPr>
          <p:cNvPr id="16" name="Rounded Rectangle 7"/>
          <p:cNvSpPr/>
          <p:nvPr/>
        </p:nvSpPr>
        <p:spPr>
          <a:xfrm>
            <a:off x="3724577" y="5988863"/>
            <a:ext cx="4390150" cy="5484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Inconsistent Triad</a:t>
            </a:r>
          </a:p>
        </p:txBody>
      </p:sp>
    </p:spTree>
    <p:extLst>
      <p:ext uri="{BB962C8B-B14F-4D97-AF65-F5344CB8AC3E}">
        <p14:creationId xmlns:p14="http://schemas.microsoft.com/office/powerpoint/2010/main" val="351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497" y="1666598"/>
            <a:ext cx="2895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Omnipotent</a:t>
            </a:r>
            <a:r>
              <a:rPr lang="en-US" sz="2400" dirty="0">
                <a:solidFill>
                  <a:srgbClr val="002060"/>
                </a:solidFill>
              </a:rPr>
              <a:t> – God is all-powerful. God has unlimited power and can do anything.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5943" y="1441561"/>
            <a:ext cx="2839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Omniscient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– God is all-knowing. God has infinite knowledge, he knows everything, even the future.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55" y="4356380"/>
            <a:ext cx="2775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Benevolent</a:t>
            </a:r>
            <a:r>
              <a:rPr lang="en-US" sz="2400" dirty="0">
                <a:solidFill>
                  <a:srgbClr val="002060"/>
                </a:solidFill>
              </a:rPr>
              <a:t> – God is all loving.  God is perfectly good and all loving.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01" y="2053913"/>
            <a:ext cx="1456585" cy="155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65" y="1779514"/>
            <a:ext cx="1514858" cy="136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90" y="5009945"/>
            <a:ext cx="1394006" cy="1001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5798" y="4356380"/>
            <a:ext cx="2775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Just</a:t>
            </a:r>
            <a:r>
              <a:rPr lang="en-US" sz="2400" dirty="0">
                <a:solidFill>
                  <a:srgbClr val="002060"/>
                </a:solidFill>
              </a:rPr>
              <a:t> – God is completely fair and just, so that all will be judged fairly without discrimination. </a:t>
            </a:r>
          </a:p>
        </p:txBody>
      </p:sp>
      <p:pic>
        <p:nvPicPr>
          <p:cNvPr id="3" name="Picture 2" descr="The Scales of Justice....are heavy with stress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65" y="4115042"/>
            <a:ext cx="1483382" cy="24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So what’s the problem with Evil?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An omnipotent God should have the power to stop suffering and evil.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omniscient God would know about and therefore want to stop suffering.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benevolent God would care about suffering so would stop it.</a:t>
            </a:r>
          </a:p>
        </p:txBody>
      </p:sp>
      <p:sp>
        <p:nvSpPr>
          <p:cNvPr id="4" name="TextBox 3"/>
          <p:cNvSpPr txBox="1"/>
          <p:nvPr/>
        </p:nvSpPr>
        <p:spPr>
          <a:xfrm rot="20138402">
            <a:off x="1724473" y="2217283"/>
            <a:ext cx="8743055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But suffering and evil happen so maybe God isn’t these things…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Maybe God doesn’t exist!</a:t>
            </a:r>
          </a:p>
        </p:txBody>
      </p:sp>
    </p:spTree>
    <p:extLst>
      <p:ext uri="{BB962C8B-B14F-4D97-AF65-F5344CB8AC3E}">
        <p14:creationId xmlns:p14="http://schemas.microsoft.com/office/powerpoint/2010/main" val="14217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solve the problem?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First we need to split evil into moral (caused by humans) and natural (caused by nature)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8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581</Words>
  <Application>Microsoft Office PowerPoint</Application>
  <PresentationFormat>Widescreen</PresentationFormat>
  <Paragraphs>79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Evil and suffering</vt:lpstr>
      <vt:lpstr>PowerPoint Presentation</vt:lpstr>
      <vt:lpstr>What’s the problem?</vt:lpstr>
      <vt:lpstr>Can you have all three? Or does the presence of two make the other impossible?</vt:lpstr>
      <vt:lpstr>God is…</vt:lpstr>
      <vt:lpstr>So what’s the problem with Evil?</vt:lpstr>
      <vt:lpstr>How to solve the problem? </vt:lpstr>
      <vt:lpstr>Responses to Moral Evil…</vt:lpstr>
      <vt:lpstr>Suffering caused by nature</vt:lpstr>
      <vt:lpstr>Question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Evil and suffering</dc:title>
  <dc:creator>Catherine Seddon</dc:creator>
  <cp:lastModifiedBy>Victoria Ryan</cp:lastModifiedBy>
  <cp:revision>2</cp:revision>
  <dcterms:created xsi:type="dcterms:W3CDTF">2020-08-11T13:18:54Z</dcterms:created>
  <dcterms:modified xsi:type="dcterms:W3CDTF">2020-09-11T11:23:47Z</dcterms:modified>
</cp:coreProperties>
</file>