
<file path=[Content_Types].xml><?xml version="1.0" encoding="utf-8"?>
<Types xmlns="http://schemas.openxmlformats.org/package/2006/content-types">
  <Default Extension="bin" ContentType="application/vnd.ms-office.activeX"/>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3" r:id="rId2"/>
    <p:sldId id="265" r:id="rId3"/>
    <p:sldId id="256" r:id="rId4"/>
    <p:sldId id="257" r:id="rId5"/>
    <p:sldId id="258" r:id="rId6"/>
    <p:sldId id="259" r:id="rId7"/>
    <p:sldId id="260" r:id="rId8"/>
    <p:sldId id="261" r:id="rId9"/>
    <p:sldId id="26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111" d="100"/>
          <a:sy n="111" d="100"/>
        </p:scale>
        <p:origin x="9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BF66F-AB43-408D-A2B9-451E8EADE68D}" type="datetimeFigureOut">
              <a:rPr lang="en-GB" smtClean="0"/>
              <a:t>17/09/2020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1BAA9-1F57-4927-8580-880D4B3C586D}" type="slidenum">
              <a:rPr lang="en-GB" smtClean="0"/>
              <a:t>‹#›</a:t>
            </a:fld>
            <a:endParaRPr lang="en-GB"/>
          </a:p>
        </p:txBody>
      </p:sp>
    </p:spTree>
    <p:extLst>
      <p:ext uri="{BB962C8B-B14F-4D97-AF65-F5344CB8AC3E}">
        <p14:creationId xmlns:p14="http://schemas.microsoft.com/office/powerpoint/2010/main" val="399160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t>1.</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Dematillomania</a:t>
            </a:r>
            <a:r>
              <a:rPr lang="en-GB" sz="1200" kern="1200" dirty="0" smtClean="0">
                <a:solidFill>
                  <a:schemeClr val="tx1"/>
                </a:solidFill>
                <a:effectLst/>
                <a:latin typeface="+mn-lt"/>
                <a:ea typeface="+mn-ea"/>
                <a:cs typeface="+mn-cs"/>
              </a:rPr>
              <a:t> </a:t>
            </a:r>
            <a:endParaRPr lang="en-GB" baseline="0" dirty="0" smtClean="0"/>
          </a:p>
        </p:txBody>
      </p:sp>
      <p:sp>
        <p:nvSpPr>
          <p:cNvPr id="4" name="Slide Number Placeholder 3"/>
          <p:cNvSpPr>
            <a:spLocks noGrp="1"/>
          </p:cNvSpPr>
          <p:nvPr>
            <p:ph type="sldNum" sz="quarter" idx="10"/>
          </p:nvPr>
        </p:nvSpPr>
        <p:spPr/>
        <p:txBody>
          <a:bodyPr/>
          <a:lstStyle/>
          <a:p>
            <a:fld id="{58E2B07D-348D-49BE-A48F-5484034F67FF}" type="slidenum">
              <a:rPr lang="en-GB" smtClean="0"/>
              <a:t>1</a:t>
            </a:fld>
            <a:endParaRPr lang="en-GB"/>
          </a:p>
        </p:txBody>
      </p:sp>
    </p:spTree>
    <p:extLst>
      <p:ext uri="{BB962C8B-B14F-4D97-AF65-F5344CB8AC3E}">
        <p14:creationId xmlns:p14="http://schemas.microsoft.com/office/powerpoint/2010/main" val="157280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36991D-91F1-47E4-9DAF-21CEC2F8DE95}"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227178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36991D-91F1-47E4-9DAF-21CEC2F8DE95}"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346463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36991D-91F1-47E4-9DAF-21CEC2F8DE95}"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334297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36991D-91F1-47E4-9DAF-21CEC2F8DE95}"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121136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36991D-91F1-47E4-9DAF-21CEC2F8DE95}"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277463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36991D-91F1-47E4-9DAF-21CEC2F8DE95}"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357721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36991D-91F1-47E4-9DAF-21CEC2F8DE95}"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175585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36991D-91F1-47E4-9DAF-21CEC2F8DE95}"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161246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6991D-91F1-47E4-9DAF-21CEC2F8DE95}"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327438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36991D-91F1-47E4-9DAF-21CEC2F8DE95}"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428532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36991D-91F1-47E4-9DAF-21CEC2F8DE95}"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1752253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6991D-91F1-47E4-9DAF-21CEC2F8DE95}" type="datetimeFigureOut">
              <a:rPr lang="en-US" smtClean="0"/>
              <a:t>9/17/2020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FFE4C-A634-4807-96C1-0C7CA02D54BE}" type="slidenum">
              <a:rPr lang="en-US" smtClean="0"/>
              <a:t>‹#›</a:t>
            </a:fld>
            <a:endParaRPr lang="en-US"/>
          </a:p>
        </p:txBody>
      </p:sp>
    </p:spTree>
    <p:extLst>
      <p:ext uri="{BB962C8B-B14F-4D97-AF65-F5344CB8AC3E}">
        <p14:creationId xmlns:p14="http://schemas.microsoft.com/office/powerpoint/2010/main" val="2049251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75GFzikmRY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9672" t="8907" r="19942" b="16950"/>
          <a:stretch/>
        </p:blipFill>
        <p:spPr>
          <a:xfrm>
            <a:off x="4320801" y="857250"/>
            <a:ext cx="4336898" cy="4573920"/>
          </a:xfrm>
          <a:prstGeom prst="rect">
            <a:avLst/>
          </a:prstGeom>
        </p:spPr>
      </p:pic>
      <p:sp>
        <p:nvSpPr>
          <p:cNvPr id="3" name="Subtitle 2"/>
          <p:cNvSpPr>
            <a:spLocks noGrp="1"/>
          </p:cNvSpPr>
          <p:nvPr>
            <p:ph type="subTitle" idx="1"/>
          </p:nvPr>
        </p:nvSpPr>
        <p:spPr>
          <a:xfrm rot="21388493">
            <a:off x="-138170" y="1552174"/>
            <a:ext cx="3685347" cy="2383966"/>
          </a:xfrm>
        </p:spPr>
        <p:txBody>
          <a:bodyPr>
            <a:noAutofit/>
          </a:bodyPr>
          <a:lstStyle/>
          <a:p>
            <a:r>
              <a:rPr lang="en-GB" sz="3300" b="1" dirty="0">
                <a:solidFill>
                  <a:srgbClr val="00B050"/>
                </a:solidFill>
                <a:latin typeface="Arial Rounded MT Bold" panose="020F0704030504030204" pitchFamily="34" charset="0"/>
              </a:rPr>
              <a:t>Do now task </a:t>
            </a:r>
          </a:p>
          <a:p>
            <a:endParaRPr lang="en-GB" sz="2100" dirty="0">
              <a:solidFill>
                <a:srgbClr val="00B050"/>
              </a:solidFill>
              <a:latin typeface="Arial Rounded MT Bold" panose="020F0704030504030204" pitchFamily="34" charset="0"/>
            </a:endParaRPr>
          </a:p>
          <a:p>
            <a:r>
              <a:rPr lang="en-GB" sz="2100" dirty="0">
                <a:solidFill>
                  <a:srgbClr val="00B050"/>
                </a:solidFill>
                <a:latin typeface="Arial Rounded MT Bold" panose="020F0704030504030204" pitchFamily="34" charset="0"/>
              </a:rPr>
              <a:t>How much can you remember? </a:t>
            </a:r>
          </a:p>
          <a:p>
            <a:endParaRPr lang="en-GB" sz="2100" dirty="0">
              <a:solidFill>
                <a:srgbClr val="00B050"/>
              </a:solidFill>
              <a:latin typeface="Arial Rounded MT Bold" panose="020F0704030504030204" pitchFamily="34" charset="0"/>
            </a:endParaRPr>
          </a:p>
          <a:p>
            <a:endParaRPr lang="en-GB" sz="2100" dirty="0">
              <a:solidFill>
                <a:srgbClr val="00B050"/>
              </a:solidFill>
              <a:latin typeface="Arial Rounded MT Bold" panose="020F0704030504030204" pitchFamily="34" charset="0"/>
            </a:endParaRPr>
          </a:p>
        </p:txBody>
      </p:sp>
      <p:pic>
        <p:nvPicPr>
          <p:cNvPr id="5" name="Picture 4"/>
          <p:cNvPicPr>
            <a:picLocks noChangeAspect="1"/>
          </p:cNvPicPr>
          <p:nvPr/>
        </p:nvPicPr>
        <p:blipFill rotWithShape="1">
          <a:blip r:embed="rId6"/>
          <a:srcRect l="38218" t="64504" r="11382" b="28406"/>
          <a:stretch/>
        </p:blipFill>
        <p:spPr>
          <a:xfrm>
            <a:off x="2902105" y="5394442"/>
            <a:ext cx="6212414" cy="491319"/>
          </a:xfrm>
          <a:prstGeom prst="rect">
            <a:avLst/>
          </a:prstGeom>
        </p:spPr>
      </p:pic>
      <p:sp>
        <p:nvSpPr>
          <p:cNvPr id="6" name="TextBox 5"/>
          <p:cNvSpPr txBox="1"/>
          <p:nvPr/>
        </p:nvSpPr>
        <p:spPr>
          <a:xfrm>
            <a:off x="4713938" y="1559751"/>
            <a:ext cx="3448359" cy="4870564"/>
          </a:xfrm>
          <a:prstGeom prst="rect">
            <a:avLst/>
          </a:prstGeom>
          <a:noFill/>
        </p:spPr>
        <p:txBody>
          <a:bodyPr wrap="square" rtlCol="0">
            <a:spAutoFit/>
          </a:bodyPr>
          <a:lstStyle/>
          <a:p>
            <a:pPr algn="ctr"/>
            <a:endParaRPr lang="en-GB" sz="1500" dirty="0">
              <a:latin typeface="Arial Rounded MT Bold" panose="020F0704030504030204" pitchFamily="34" charset="0"/>
            </a:endParaRPr>
          </a:p>
          <a:p>
            <a:pPr marL="385763" indent="-385763" algn="ctr">
              <a:buAutoNum type="arabicPeriod"/>
            </a:pPr>
            <a:r>
              <a:rPr lang="en-GB" sz="1650" dirty="0">
                <a:latin typeface="Arial Rounded MT Bold" panose="020F0704030504030204" pitchFamily="34" charset="0"/>
              </a:rPr>
              <a:t>What name is given to people who self harm but do so to remove an imperfection, like a spot or a jagged nail. </a:t>
            </a:r>
            <a:r>
              <a:rPr lang="en-GB" sz="1650" dirty="0">
                <a:solidFill>
                  <a:srgbClr val="FF0000"/>
                </a:solidFill>
                <a:latin typeface="Arial Rounded MT Bold" panose="020F0704030504030204" pitchFamily="34" charset="0"/>
              </a:rPr>
              <a:t>Bonus mark for spelling </a:t>
            </a:r>
          </a:p>
          <a:p>
            <a:pPr marL="385763" indent="-385763" algn="ctr">
              <a:buAutoNum type="arabicPeriod"/>
            </a:pPr>
            <a:endParaRPr lang="en-GB" sz="1650" dirty="0">
              <a:solidFill>
                <a:srgbClr val="FF0000"/>
              </a:solidFill>
              <a:latin typeface="Arial Rounded MT Bold" panose="020F0704030504030204" pitchFamily="34" charset="0"/>
            </a:endParaRPr>
          </a:p>
          <a:p>
            <a:pPr marL="385763" indent="-385763" algn="ctr">
              <a:buAutoNum type="arabicPeriod"/>
            </a:pPr>
            <a:r>
              <a:rPr lang="en-GB" sz="1650" dirty="0">
                <a:latin typeface="Arial Rounded MT Bold" panose="020F0704030504030204" pitchFamily="34" charset="0"/>
              </a:rPr>
              <a:t>How can we support those with an easting disorder? </a:t>
            </a:r>
          </a:p>
          <a:p>
            <a:pPr marL="385763" indent="-385763" algn="ctr">
              <a:buAutoNum type="arabicPeriod"/>
            </a:pPr>
            <a:endParaRPr lang="en-GB" sz="1650" dirty="0">
              <a:latin typeface="Arial Rounded MT Bold" panose="020F0704030504030204" pitchFamily="34" charset="0"/>
            </a:endParaRPr>
          </a:p>
          <a:p>
            <a:pPr marL="385763" indent="-385763" algn="ctr">
              <a:buAutoNum type="arabicPeriod"/>
            </a:pPr>
            <a:r>
              <a:rPr lang="en-GB" sz="1650" dirty="0">
                <a:latin typeface="Arial Rounded MT Bold" panose="020F0704030504030204" pitchFamily="34" charset="0"/>
              </a:rPr>
              <a:t>What does last weeks key word ‘anxiety’ mean? </a:t>
            </a:r>
          </a:p>
          <a:p>
            <a:pPr marL="385763" indent="-385763" algn="ctr">
              <a:buAutoNum type="arabicPeriod"/>
            </a:pPr>
            <a:endParaRPr lang="en-GB" sz="1650" dirty="0">
              <a:latin typeface="Arial Rounded MT Bold" panose="020F0704030504030204" pitchFamily="34" charset="0"/>
            </a:endParaRPr>
          </a:p>
          <a:p>
            <a:pPr marL="385763" indent="-385763" algn="ctr">
              <a:buAutoNum type="arabicPeriod"/>
            </a:pPr>
            <a:endParaRPr lang="en-GB" sz="1650" dirty="0">
              <a:solidFill>
                <a:srgbClr val="FF0000"/>
              </a:solidFill>
              <a:latin typeface="Arial Rounded MT Bold" panose="020F0704030504030204" pitchFamily="34" charset="0"/>
            </a:endParaRPr>
          </a:p>
          <a:p>
            <a:pPr marL="385763" indent="-385763" algn="ctr">
              <a:buAutoNum type="arabicPeriod"/>
            </a:pPr>
            <a:endParaRPr lang="en-GB" sz="1650" dirty="0">
              <a:latin typeface="Arial Rounded MT Bold" panose="020F0704030504030204" pitchFamily="34" charset="0"/>
            </a:endParaRPr>
          </a:p>
          <a:p>
            <a:pPr marL="385763" indent="-385763" algn="ctr">
              <a:buAutoNum type="arabicPeriod"/>
            </a:pPr>
            <a:endParaRPr lang="en-GB" sz="1650" dirty="0">
              <a:latin typeface="Arial Rounded MT Bold" panose="020F0704030504030204" pitchFamily="34" charset="0"/>
            </a:endParaRPr>
          </a:p>
          <a:p>
            <a:pPr marL="385763" indent="-385763" algn="ctr">
              <a:buAutoNum type="arabicPeriod"/>
            </a:pPr>
            <a:endParaRPr lang="en-GB" sz="1650" dirty="0">
              <a:latin typeface="Arial Rounded MT Bold" panose="020F0704030504030204" pitchFamily="34" charset="0"/>
            </a:endParaRPr>
          </a:p>
          <a:p>
            <a:pPr marL="385763" indent="-385763" algn="ctr">
              <a:buAutoNum type="arabicPeriod"/>
            </a:pPr>
            <a:endParaRPr lang="en-GB" sz="1500" dirty="0">
              <a:latin typeface="Arial Rounded MT Bold" panose="020F0704030504030204" pitchFamily="34" charset="0"/>
            </a:endParaRPr>
          </a:p>
        </p:txBody>
      </p:sp>
      <p:sp>
        <p:nvSpPr>
          <p:cNvPr id="2" name="TextBox 1"/>
          <p:cNvSpPr txBox="1"/>
          <p:nvPr/>
        </p:nvSpPr>
        <p:spPr>
          <a:xfrm>
            <a:off x="366358" y="3780486"/>
            <a:ext cx="2676293" cy="923330"/>
          </a:xfrm>
          <a:prstGeom prst="rect">
            <a:avLst/>
          </a:prstGeom>
          <a:noFill/>
        </p:spPr>
        <p:txBody>
          <a:bodyPr wrap="square" rtlCol="0">
            <a:spAutoFit/>
          </a:bodyPr>
          <a:lstStyle/>
          <a:p>
            <a:pPr algn="ctr"/>
            <a:r>
              <a:rPr lang="en-GB" sz="1350" dirty="0">
                <a:solidFill>
                  <a:srgbClr val="FF0000"/>
                </a:solidFill>
                <a:latin typeface="Arial Rounded MT Bold" panose="020F0704030504030204" pitchFamily="34" charset="0"/>
              </a:rPr>
              <a:t>Pencil cases out</a:t>
            </a:r>
          </a:p>
          <a:p>
            <a:pPr algn="ctr"/>
            <a:r>
              <a:rPr lang="en-GB" sz="1350" dirty="0">
                <a:solidFill>
                  <a:srgbClr val="FF0000"/>
                </a:solidFill>
                <a:latin typeface="Arial Rounded MT Bold" panose="020F0704030504030204" pitchFamily="34" charset="0"/>
              </a:rPr>
              <a:t>Conduct cards in pencil cases</a:t>
            </a:r>
          </a:p>
          <a:p>
            <a:pPr algn="ctr"/>
            <a:r>
              <a:rPr lang="en-GB" sz="1350" dirty="0">
                <a:solidFill>
                  <a:srgbClr val="FF0000"/>
                </a:solidFill>
                <a:latin typeface="Arial Rounded MT Bold" panose="020F0704030504030204" pitchFamily="34" charset="0"/>
              </a:rPr>
              <a:t>Coats and bags off </a:t>
            </a:r>
          </a:p>
        </p:txBody>
      </p:sp>
    </p:spTree>
    <p:controls>
      <mc:AlternateContent xmlns:mc="http://schemas.openxmlformats.org/markup-compatibility/2006">
        <mc:Choice xmlns:v="urn:schemas-microsoft-com:vml" Requires="v">
          <p:control spid="1027" name="ShockwaveFlash1" r:id="rId2" imgW="3311640" imgH="1368360"/>
        </mc:Choice>
        <mc:Fallback>
          <p:control name="ShockwaveFlash1" r:id="rId2" imgW="3311640" imgH="1368360">
            <p:pic>
              <p:nvPicPr>
                <p:cNvPr id="7" name="ShockwaveFlash1"/>
                <p:cNvPicPr preferRelativeResize="0">
                  <a:picLocks noChangeArrowheads="1" noChangeShapeType="1"/>
                </p:cNvPicPr>
                <p:nvPr/>
              </p:nvPicPr>
              <p:blipFill>
                <a:blip r:embed="rId7"/>
                <a:srcRect/>
                <a:stretch>
                  <a:fillRect/>
                </a:stretch>
              </p:blipFill>
              <p:spPr bwMode="auto">
                <a:xfrm>
                  <a:off x="257049" y="4881282"/>
                  <a:ext cx="2483644" cy="1026319"/>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007141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562130" y="5973580"/>
            <a:ext cx="8042225" cy="7498"/>
          </a:xfrm>
          <a:prstGeom prst="line">
            <a:avLst/>
          </a:prstGeom>
          <a:ln w="31750">
            <a:solidFill>
              <a:srgbClr val="00A84F"/>
            </a:solidFill>
          </a:ln>
        </p:spPr>
        <p:txBody>
          <a:bodyPr lIns="0" tIns="0" rIns="0" bIns="0"/>
          <a:lstStyle/>
          <a:p>
            <a:pPr lvl="0" defTabSz="457200">
              <a:defRPr sz="1200">
                <a:latin typeface="+mj-lt"/>
                <a:ea typeface="+mj-ea"/>
                <a:cs typeface="+mj-cs"/>
                <a:sym typeface="Helvetica"/>
              </a:defRPr>
            </a:pPr>
            <a:endParaRPr/>
          </a:p>
        </p:txBody>
      </p:sp>
      <p:pic>
        <p:nvPicPr>
          <p:cNvPr id="126" name="image1.jpg"/>
          <p:cNvPicPr/>
          <p:nvPr/>
        </p:nvPicPr>
        <p:blipFill>
          <a:blip r:embed="rId2">
            <a:extLst/>
          </a:blip>
          <a:stretch>
            <a:fillRect/>
          </a:stretch>
        </p:blipFill>
        <p:spPr>
          <a:xfrm>
            <a:off x="562130" y="6101653"/>
            <a:ext cx="7560946" cy="540069"/>
          </a:xfrm>
          <a:prstGeom prst="rect">
            <a:avLst/>
          </a:prstGeom>
          <a:ln w="12700">
            <a:miter lim="400000"/>
          </a:ln>
        </p:spPr>
      </p:pic>
      <p:grpSp>
        <p:nvGrpSpPr>
          <p:cNvPr id="129" name="Group 129"/>
          <p:cNvGrpSpPr/>
          <p:nvPr/>
        </p:nvGrpSpPr>
        <p:grpSpPr>
          <a:xfrm>
            <a:off x="163868" y="136713"/>
            <a:ext cx="2376266" cy="1691640"/>
            <a:chOff x="0" y="0"/>
            <a:chExt cx="2376264" cy="1691639"/>
          </a:xfrm>
        </p:grpSpPr>
        <p:sp>
          <p:nvSpPr>
            <p:cNvPr id="127" name="Shape 127"/>
            <p:cNvSpPr/>
            <p:nvPr/>
          </p:nvSpPr>
          <p:spPr>
            <a:xfrm>
              <a:off x="0" y="132734"/>
              <a:ext cx="2376265" cy="1426172"/>
            </a:xfrm>
            <a:prstGeom prst="roundRect">
              <a:avLst>
                <a:gd name="adj" fmla="val 16667"/>
              </a:avLst>
            </a:prstGeom>
            <a:solidFill>
              <a:srgbClr val="92D050"/>
            </a:solidFill>
            <a:ln w="25400" cap="flat">
              <a:solidFill>
                <a:srgbClr val="000000"/>
              </a:solidFill>
              <a:prstDash val="solid"/>
              <a:bevel/>
            </a:ln>
            <a:effectLst/>
          </p:spPr>
          <p:txBody>
            <a:bodyPr wrap="square" lIns="0" tIns="0" rIns="0" bIns="0" numCol="1" anchor="ctr">
              <a:noAutofit/>
            </a:bodyPr>
            <a:lstStyle/>
            <a:p>
              <a:pPr lvl="0" algn="ctr"/>
              <a:endParaRPr/>
            </a:p>
          </p:txBody>
        </p:sp>
        <p:sp>
          <p:nvSpPr>
            <p:cNvPr id="128" name="Shape 128"/>
            <p:cNvSpPr/>
            <p:nvPr/>
          </p:nvSpPr>
          <p:spPr>
            <a:xfrm>
              <a:off x="69619" y="-1"/>
              <a:ext cx="2237026" cy="1691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endParaRPr b="1" u="sng" dirty="0"/>
            </a:p>
            <a:p>
              <a:pPr lvl="0"/>
              <a:r>
                <a:rPr b="1" u="sng" dirty="0"/>
                <a:t>Read it:</a:t>
              </a:r>
            </a:p>
            <a:p>
              <a:pPr lvl="0"/>
              <a:endParaRPr b="1" u="sng" dirty="0"/>
            </a:p>
            <a:p>
              <a:pPr lvl="0"/>
              <a:r>
                <a:rPr dirty="0"/>
                <a:t>Strategies </a:t>
              </a:r>
            </a:p>
            <a:p>
              <a:pPr lvl="0" algn="ctr"/>
              <a:endParaRPr dirty="0"/>
            </a:p>
          </p:txBody>
        </p:sp>
      </p:grpSp>
      <p:grpSp>
        <p:nvGrpSpPr>
          <p:cNvPr id="132" name="Group 132"/>
          <p:cNvGrpSpPr/>
          <p:nvPr/>
        </p:nvGrpSpPr>
        <p:grpSpPr>
          <a:xfrm>
            <a:off x="3895218" y="269447"/>
            <a:ext cx="4824537" cy="1512169"/>
            <a:chOff x="0" y="0"/>
            <a:chExt cx="4824536" cy="1512167"/>
          </a:xfrm>
        </p:grpSpPr>
        <p:sp>
          <p:nvSpPr>
            <p:cNvPr id="130" name="Shape 130"/>
            <p:cNvSpPr/>
            <p:nvPr/>
          </p:nvSpPr>
          <p:spPr>
            <a:xfrm>
              <a:off x="0" y="0"/>
              <a:ext cx="4824537" cy="1512168"/>
            </a:xfrm>
            <a:prstGeom prst="roundRect">
              <a:avLst>
                <a:gd name="adj" fmla="val 16667"/>
              </a:avLst>
            </a:prstGeom>
            <a:solidFill>
              <a:srgbClr val="92D050"/>
            </a:solidFill>
            <a:ln w="25400" cap="flat">
              <a:solidFill>
                <a:srgbClr val="000000"/>
              </a:solidFill>
              <a:prstDash val="solid"/>
              <a:bevel/>
            </a:ln>
            <a:effectLst/>
          </p:spPr>
          <p:txBody>
            <a:bodyPr wrap="square" lIns="0" tIns="0" rIns="0" bIns="0" numCol="1" anchor="ctr">
              <a:noAutofit/>
            </a:bodyPr>
            <a:lstStyle/>
            <a:p>
              <a:pPr lvl="0">
                <a:defRPr b="1" u="sng"/>
              </a:pPr>
              <a:endParaRPr/>
            </a:p>
          </p:txBody>
        </p:sp>
        <p:sp>
          <p:nvSpPr>
            <p:cNvPr id="131" name="Shape 131"/>
            <p:cNvSpPr/>
            <p:nvPr/>
          </p:nvSpPr>
          <p:spPr>
            <a:xfrm>
              <a:off x="73817" y="43613"/>
              <a:ext cx="4676902" cy="1424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endParaRPr b="1" u="sng" dirty="0">
                <a:solidFill>
                  <a:srgbClr val="FFFFFF"/>
                </a:solidFill>
              </a:endParaRPr>
            </a:p>
            <a:p>
              <a:pPr lvl="0"/>
              <a:r>
                <a:rPr b="1" u="sng" dirty="0"/>
                <a:t>Define it:</a:t>
              </a:r>
              <a:endParaRPr dirty="0">
                <a:solidFill>
                  <a:srgbClr val="FFFFFF"/>
                </a:solidFill>
              </a:endParaRPr>
            </a:p>
            <a:p>
              <a:pPr lvl="0"/>
              <a:endParaRPr b="1" u="sng" dirty="0">
                <a:solidFill>
                  <a:srgbClr val="FFFFFF"/>
                </a:solidFill>
              </a:endParaRPr>
            </a:p>
            <a:p>
              <a:pPr lvl="0"/>
              <a:r>
                <a:rPr lang="en-GB" dirty="0"/>
                <a:t>a plan of action designed to achieve a long-term or overall aim.</a:t>
              </a:r>
              <a:endParaRPr b="1" u="sng" dirty="0">
                <a:solidFill>
                  <a:srgbClr val="FFFFFF"/>
                </a:solidFill>
              </a:endParaRPr>
            </a:p>
          </p:txBody>
        </p:sp>
      </p:grpSp>
      <p:grpSp>
        <p:nvGrpSpPr>
          <p:cNvPr id="135" name="Group 135"/>
          <p:cNvGrpSpPr/>
          <p:nvPr/>
        </p:nvGrpSpPr>
        <p:grpSpPr>
          <a:xfrm>
            <a:off x="5620027" y="2350209"/>
            <a:ext cx="3096252" cy="1420738"/>
            <a:chOff x="0" y="0"/>
            <a:chExt cx="3096250" cy="1420736"/>
          </a:xfrm>
        </p:grpSpPr>
        <p:sp>
          <p:nvSpPr>
            <p:cNvPr id="133" name="Shape 133"/>
            <p:cNvSpPr/>
            <p:nvPr/>
          </p:nvSpPr>
          <p:spPr>
            <a:xfrm>
              <a:off x="0" y="0"/>
              <a:ext cx="3096250" cy="1420736"/>
            </a:xfrm>
            <a:prstGeom prst="roundRect">
              <a:avLst>
                <a:gd name="adj" fmla="val 16667"/>
              </a:avLst>
            </a:prstGeom>
            <a:solidFill>
              <a:srgbClr val="92D050"/>
            </a:solidFill>
            <a:ln w="25400" cap="flat">
              <a:solidFill>
                <a:srgbClr val="000000"/>
              </a:solidFill>
              <a:prstDash val="solid"/>
              <a:bevel/>
            </a:ln>
            <a:effectLst/>
          </p:spPr>
          <p:txBody>
            <a:bodyPr wrap="square" lIns="0" tIns="0" rIns="0" bIns="0" numCol="1" anchor="ctr">
              <a:noAutofit/>
            </a:bodyPr>
            <a:lstStyle/>
            <a:p>
              <a:pPr lvl="0">
                <a:defRPr b="1" u="sng"/>
              </a:pPr>
              <a:endParaRPr/>
            </a:p>
          </p:txBody>
        </p:sp>
        <p:sp>
          <p:nvSpPr>
            <p:cNvPr id="134" name="Shape 134"/>
            <p:cNvSpPr/>
            <p:nvPr/>
          </p:nvSpPr>
          <p:spPr>
            <a:xfrm>
              <a:off x="69354" y="294869"/>
              <a:ext cx="2957542" cy="8309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b="1" u="sng" dirty="0" smtClean="0"/>
                <a:t>Example:</a:t>
              </a:r>
              <a:endParaRPr lang="en-GB" b="1" u="sng" dirty="0">
                <a:solidFill>
                  <a:srgbClr val="FFFFFF"/>
                </a:solidFill>
              </a:endParaRPr>
            </a:p>
            <a:p>
              <a:pPr lvl="0"/>
              <a:r>
                <a:rPr lang="en-GB" dirty="0" smtClean="0">
                  <a:solidFill>
                    <a:schemeClr val="tx1"/>
                  </a:solidFill>
                </a:rPr>
                <a:t>We need to think about different coping strategies </a:t>
              </a:r>
              <a:endParaRPr dirty="0">
                <a:solidFill>
                  <a:schemeClr val="tx1"/>
                </a:solidFill>
              </a:endParaRPr>
            </a:p>
          </p:txBody>
        </p:sp>
      </p:grpSp>
      <p:grpSp>
        <p:nvGrpSpPr>
          <p:cNvPr id="138" name="Group 138"/>
          <p:cNvGrpSpPr/>
          <p:nvPr/>
        </p:nvGrpSpPr>
        <p:grpSpPr>
          <a:xfrm>
            <a:off x="452772" y="4452716"/>
            <a:ext cx="3204357" cy="1255936"/>
            <a:chOff x="0" y="0"/>
            <a:chExt cx="3204356" cy="1255934"/>
          </a:xfrm>
        </p:grpSpPr>
        <p:sp>
          <p:nvSpPr>
            <p:cNvPr id="136" name="Shape 136"/>
            <p:cNvSpPr/>
            <p:nvPr/>
          </p:nvSpPr>
          <p:spPr>
            <a:xfrm>
              <a:off x="0" y="0"/>
              <a:ext cx="3204356" cy="1255934"/>
            </a:xfrm>
            <a:prstGeom prst="roundRect">
              <a:avLst>
                <a:gd name="adj" fmla="val 16667"/>
              </a:avLst>
            </a:prstGeom>
            <a:solidFill>
              <a:srgbClr val="92D050"/>
            </a:solidFill>
            <a:ln w="25400" cap="flat">
              <a:solidFill>
                <a:srgbClr val="000000"/>
              </a:solidFill>
              <a:prstDash val="solid"/>
              <a:bevel/>
            </a:ln>
            <a:effectLst/>
          </p:spPr>
          <p:txBody>
            <a:bodyPr wrap="square" lIns="0" tIns="0" rIns="0" bIns="0" numCol="1" anchor="ctr">
              <a:noAutofit/>
            </a:bodyPr>
            <a:lstStyle/>
            <a:p>
              <a:pPr lvl="0">
                <a:defRPr b="1" u="sng"/>
              </a:pPr>
              <a:endParaRPr/>
            </a:p>
          </p:txBody>
        </p:sp>
        <p:sp>
          <p:nvSpPr>
            <p:cNvPr id="137" name="Shape 137"/>
            <p:cNvSpPr/>
            <p:nvPr/>
          </p:nvSpPr>
          <p:spPr>
            <a:xfrm>
              <a:off x="61309" y="58579"/>
              <a:ext cx="3081738" cy="11387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b="1" u="sng" dirty="0" smtClean="0"/>
                <a:t>Digging </a:t>
              </a:r>
              <a:r>
                <a:rPr b="1" u="sng" dirty="0"/>
                <a:t>Deeper:</a:t>
              </a:r>
              <a:endParaRPr dirty="0">
                <a:solidFill>
                  <a:srgbClr val="FFFFFF"/>
                </a:solidFill>
              </a:endParaRPr>
            </a:p>
            <a:p>
              <a:pPr lvl="0"/>
              <a:r>
                <a:rPr lang="en-GB" sz="1400" dirty="0"/>
                <a:t>the art of planning and directing overall military operations and movements in a war or battle</a:t>
              </a:r>
              <a:r>
                <a:rPr lang="en-GB" sz="1400" dirty="0" smtClean="0"/>
                <a:t>. Often </a:t>
              </a:r>
              <a:r>
                <a:rPr lang="en-GB" sz="1400" dirty="0"/>
                <a:t>contrasted with </a:t>
              </a:r>
              <a:r>
                <a:rPr lang="en-GB" sz="1400" dirty="0" smtClean="0"/>
                <a:t>tactics.</a:t>
              </a:r>
              <a:endParaRPr sz="1400" b="1" u="sng" dirty="0">
                <a:solidFill>
                  <a:srgbClr val="FFFFFF"/>
                </a:solidFill>
              </a:endParaRPr>
            </a:p>
          </p:txBody>
        </p:sp>
      </p:grpSp>
      <p:grpSp>
        <p:nvGrpSpPr>
          <p:cNvPr id="141" name="Group 141"/>
          <p:cNvGrpSpPr/>
          <p:nvPr/>
        </p:nvGrpSpPr>
        <p:grpSpPr>
          <a:xfrm>
            <a:off x="508098" y="2289159"/>
            <a:ext cx="3529873" cy="1481787"/>
            <a:chOff x="0" y="1438427"/>
            <a:chExt cx="3529871" cy="1481786"/>
          </a:xfrm>
        </p:grpSpPr>
        <p:sp>
          <p:nvSpPr>
            <p:cNvPr id="139" name="Shape 139"/>
            <p:cNvSpPr/>
            <p:nvPr/>
          </p:nvSpPr>
          <p:spPr>
            <a:xfrm>
              <a:off x="0" y="1438427"/>
              <a:ext cx="3529871" cy="1481786"/>
            </a:xfrm>
            <a:prstGeom prst="roundRect">
              <a:avLst>
                <a:gd name="adj" fmla="val 16667"/>
              </a:avLst>
            </a:prstGeom>
            <a:solidFill>
              <a:srgbClr val="92D050"/>
            </a:solidFill>
            <a:ln w="25400" cap="flat">
              <a:solidFill>
                <a:srgbClr val="000000"/>
              </a:solidFill>
              <a:prstDash val="solid"/>
              <a:bevel/>
            </a:ln>
            <a:effectLst/>
          </p:spPr>
          <p:txBody>
            <a:bodyPr wrap="square" lIns="0" tIns="0" rIns="0" bIns="0" numCol="1" anchor="ctr">
              <a:noAutofit/>
            </a:bodyPr>
            <a:lstStyle/>
            <a:p>
              <a:pPr lvl="0">
                <a:defRPr b="1" u="sng"/>
              </a:pPr>
              <a:endParaRPr/>
            </a:p>
          </p:txBody>
        </p:sp>
        <p:sp>
          <p:nvSpPr>
            <p:cNvPr id="140" name="Shape 140"/>
            <p:cNvSpPr/>
            <p:nvPr/>
          </p:nvSpPr>
          <p:spPr>
            <a:xfrm>
              <a:off x="72334" y="1625318"/>
              <a:ext cx="3385203" cy="1107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b="1" u="sng" dirty="0" smtClean="0"/>
                <a:t>Deconstruct </a:t>
              </a:r>
              <a:r>
                <a:rPr b="1" u="sng" dirty="0"/>
                <a:t>it:</a:t>
              </a:r>
              <a:endParaRPr dirty="0">
                <a:solidFill>
                  <a:srgbClr val="FFFFFF"/>
                </a:solidFill>
              </a:endParaRPr>
            </a:p>
            <a:p>
              <a:pPr lvl="0"/>
              <a:r>
                <a:rPr lang="en-GB" dirty="0"/>
                <a:t>"general, commander of an army</a:t>
              </a:r>
              <a:r>
                <a:rPr lang="en-GB" dirty="0" smtClean="0"/>
                <a:t>,“ linked to leader/ ideas/ rule.</a:t>
              </a:r>
              <a:endParaRPr b="1" u="sng" dirty="0">
                <a:solidFill>
                  <a:srgbClr val="FFFFFF"/>
                </a:solidFill>
              </a:endParaRPr>
            </a:p>
            <a:p>
              <a:pPr lvl="0"/>
              <a:endParaRPr b="1" u="sng" dirty="0">
                <a:solidFill>
                  <a:srgbClr val="FFFFFF"/>
                </a:solidFill>
              </a:endParaRPr>
            </a:p>
          </p:txBody>
        </p:sp>
      </p:grpSp>
      <p:sp>
        <p:nvSpPr>
          <p:cNvPr id="142" name="Shape 142"/>
          <p:cNvSpPr/>
          <p:nvPr/>
        </p:nvSpPr>
        <p:spPr>
          <a:xfrm>
            <a:off x="2540132" y="982532"/>
            <a:ext cx="1446297" cy="1"/>
          </a:xfrm>
          <a:prstGeom prst="line">
            <a:avLst/>
          </a:prstGeom>
          <a:ln w="76200">
            <a:solidFill/>
            <a:tailEnd type="triangle"/>
          </a:ln>
        </p:spPr>
        <p:txBody>
          <a:bodyPr lIns="0" tIns="0" rIns="0" bIns="0"/>
          <a:lstStyle/>
          <a:p>
            <a:pPr lvl="0" defTabSz="457200">
              <a:defRPr sz="1200">
                <a:latin typeface="+mj-lt"/>
                <a:ea typeface="+mj-ea"/>
                <a:cs typeface="+mj-cs"/>
                <a:sym typeface="Helvetica"/>
              </a:defRPr>
            </a:pPr>
            <a:endParaRPr/>
          </a:p>
        </p:txBody>
      </p:sp>
      <p:pic>
        <p:nvPicPr>
          <p:cNvPr id="143" name="image2.png"/>
          <p:cNvPicPr/>
          <p:nvPr/>
        </p:nvPicPr>
        <p:blipFill>
          <a:blip r:embed="rId3">
            <a:extLst/>
          </a:blip>
          <a:stretch>
            <a:fillRect/>
          </a:stretch>
        </p:blipFill>
        <p:spPr>
          <a:xfrm rot="10800000">
            <a:off x="3764269" y="2698354"/>
            <a:ext cx="1829737" cy="481627"/>
          </a:xfrm>
          <a:prstGeom prst="rect">
            <a:avLst/>
          </a:prstGeom>
          <a:ln w="12700">
            <a:miter lim="400000"/>
          </a:ln>
        </p:spPr>
      </p:pic>
      <p:pic>
        <p:nvPicPr>
          <p:cNvPr id="144" name="image2.png"/>
          <p:cNvPicPr/>
          <p:nvPr/>
        </p:nvPicPr>
        <p:blipFill>
          <a:blip r:embed="rId3">
            <a:extLst/>
          </a:blip>
          <a:stretch>
            <a:fillRect/>
          </a:stretch>
        </p:blipFill>
        <p:spPr>
          <a:xfrm rot="5400000">
            <a:off x="1594639" y="3935224"/>
            <a:ext cx="810184" cy="481627"/>
          </a:xfrm>
          <a:prstGeom prst="rect">
            <a:avLst/>
          </a:prstGeom>
          <a:ln w="12700">
            <a:miter lim="400000"/>
          </a:ln>
        </p:spPr>
      </p:pic>
      <p:grpSp>
        <p:nvGrpSpPr>
          <p:cNvPr id="147" name="Group 147"/>
          <p:cNvGrpSpPr/>
          <p:nvPr/>
        </p:nvGrpSpPr>
        <p:grpSpPr>
          <a:xfrm>
            <a:off x="4283967" y="4452716"/>
            <a:ext cx="4320387" cy="1255934"/>
            <a:chOff x="0" y="0"/>
            <a:chExt cx="4320385" cy="1255933"/>
          </a:xfrm>
        </p:grpSpPr>
        <p:sp>
          <p:nvSpPr>
            <p:cNvPr id="145" name="Shape 145"/>
            <p:cNvSpPr/>
            <p:nvPr/>
          </p:nvSpPr>
          <p:spPr>
            <a:xfrm>
              <a:off x="0" y="0"/>
              <a:ext cx="4320386" cy="1255934"/>
            </a:xfrm>
            <a:prstGeom prst="roundRect">
              <a:avLst>
                <a:gd name="adj" fmla="val 16667"/>
              </a:avLst>
            </a:prstGeom>
            <a:solidFill>
              <a:srgbClr val="92D050"/>
            </a:solidFill>
            <a:ln w="25400" cap="flat">
              <a:solidFill>
                <a:srgbClr val="000000"/>
              </a:solidFill>
              <a:prstDash val="solid"/>
              <a:bevel/>
            </a:ln>
            <a:effectLst/>
          </p:spPr>
          <p:txBody>
            <a:bodyPr wrap="square" lIns="0" tIns="0" rIns="0" bIns="0" numCol="1" anchor="ctr">
              <a:noAutofit/>
            </a:bodyPr>
            <a:lstStyle/>
            <a:p>
              <a:pPr lvl="0" algn="ctr"/>
              <a:endParaRPr lang="en-GB" dirty="0" smtClean="0"/>
            </a:p>
            <a:p>
              <a:pPr lvl="0" algn="ctr"/>
              <a:r>
                <a:rPr lang="en-GB" dirty="0" smtClean="0"/>
                <a:t>Plan of action/plan/ policy/ Game plan </a:t>
              </a:r>
              <a:endParaRPr dirty="0"/>
            </a:p>
          </p:txBody>
        </p:sp>
        <p:sp>
          <p:nvSpPr>
            <p:cNvPr id="146" name="Shape 146"/>
            <p:cNvSpPr/>
            <p:nvPr/>
          </p:nvSpPr>
          <p:spPr>
            <a:xfrm>
              <a:off x="61309" y="182196"/>
              <a:ext cx="4197768" cy="891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b="1" u="sng" dirty="0"/>
                <a:t>Link it:</a:t>
              </a:r>
              <a:endParaRPr dirty="0">
                <a:solidFill>
                  <a:srgbClr val="FFFFFF"/>
                </a:solidFill>
              </a:endParaRPr>
            </a:p>
            <a:p>
              <a:pPr lvl="0"/>
              <a:endParaRPr b="1" u="sng" dirty="0">
                <a:solidFill>
                  <a:srgbClr val="FFFFFF"/>
                </a:solidFill>
              </a:endParaRPr>
            </a:p>
          </p:txBody>
        </p:sp>
      </p:grpSp>
      <p:pic>
        <p:nvPicPr>
          <p:cNvPr id="148" name="image2.png"/>
          <p:cNvPicPr/>
          <p:nvPr/>
        </p:nvPicPr>
        <p:blipFill>
          <a:blip r:embed="rId3">
            <a:extLst/>
          </a:blip>
          <a:stretch>
            <a:fillRect/>
          </a:stretch>
        </p:blipFill>
        <p:spPr>
          <a:xfrm>
            <a:off x="3632877" y="4802868"/>
            <a:ext cx="810184" cy="481627"/>
          </a:xfrm>
          <a:prstGeom prst="rect">
            <a:avLst/>
          </a:prstGeom>
          <a:ln w="12700">
            <a:miter lim="400000"/>
          </a:ln>
        </p:spPr>
      </p:pic>
    </p:spTree>
    <p:extLst>
      <p:ext uri="{BB962C8B-B14F-4D97-AF65-F5344CB8AC3E}">
        <p14:creationId xmlns:p14="http://schemas.microsoft.com/office/powerpoint/2010/main" val="3305528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740566" y="1169409"/>
            <a:ext cx="2376614" cy="2609833"/>
          </a:xfrm>
          <a:prstGeom prst="rect">
            <a:avLst/>
          </a:prstGeom>
        </p:spPr>
      </p:pic>
      <p:pic>
        <p:nvPicPr>
          <p:cNvPr id="7" name="Picture 6"/>
          <p:cNvPicPr>
            <a:picLocks noChangeAspect="1"/>
          </p:cNvPicPr>
          <p:nvPr/>
        </p:nvPicPr>
        <p:blipFill>
          <a:blip r:embed="rId3"/>
          <a:stretch>
            <a:fillRect/>
          </a:stretch>
        </p:blipFill>
        <p:spPr>
          <a:xfrm>
            <a:off x="1332310" y="2392940"/>
            <a:ext cx="3262562" cy="2163220"/>
          </a:xfrm>
          <a:prstGeom prst="rect">
            <a:avLst/>
          </a:prstGeom>
        </p:spPr>
      </p:pic>
      <p:sp>
        <p:nvSpPr>
          <p:cNvPr id="4" name="TextBox 3"/>
          <p:cNvSpPr txBox="1"/>
          <p:nvPr/>
        </p:nvSpPr>
        <p:spPr>
          <a:xfrm>
            <a:off x="319338" y="165936"/>
            <a:ext cx="8551069" cy="830997"/>
          </a:xfrm>
          <a:prstGeom prst="rect">
            <a:avLst/>
          </a:prstGeom>
          <a:noFill/>
        </p:spPr>
        <p:txBody>
          <a:bodyPr wrap="square" rtlCol="0">
            <a:spAutoFit/>
          </a:bodyPr>
          <a:lstStyle/>
          <a:p>
            <a:pPr algn="ctr"/>
            <a:r>
              <a:rPr lang="en-GB" sz="2400" u="sng" dirty="0">
                <a:solidFill>
                  <a:schemeClr val="accent1">
                    <a:lumMod val="50000"/>
                  </a:schemeClr>
                </a:solidFill>
                <a:latin typeface="Comic Sans MS" panose="030F0702030302020204" pitchFamily="66" charset="0"/>
              </a:rPr>
              <a:t>What is a ‘Growth Mindset’ and how can having one </a:t>
            </a:r>
          </a:p>
          <a:p>
            <a:pPr algn="ctr"/>
            <a:r>
              <a:rPr lang="en-GB" sz="2400" u="sng" dirty="0">
                <a:solidFill>
                  <a:schemeClr val="accent1">
                    <a:lumMod val="50000"/>
                  </a:schemeClr>
                </a:solidFill>
                <a:latin typeface="Comic Sans MS" panose="030F0702030302020204" pitchFamily="66" charset="0"/>
              </a:rPr>
              <a:t>help us achieve and be successful?</a:t>
            </a:r>
            <a:endParaRPr lang="en-US" sz="2400" u="sng" dirty="0">
              <a:solidFill>
                <a:schemeClr val="accent1">
                  <a:lumMod val="50000"/>
                </a:schemeClr>
              </a:solidFill>
              <a:latin typeface="Comic Sans MS" panose="030F0702030302020204" pitchFamily="66" charset="0"/>
            </a:endParaRPr>
          </a:p>
        </p:txBody>
      </p:sp>
      <p:sp>
        <p:nvSpPr>
          <p:cNvPr id="5" name="TextBox 4"/>
          <p:cNvSpPr txBox="1"/>
          <p:nvPr/>
        </p:nvSpPr>
        <p:spPr>
          <a:xfrm>
            <a:off x="319337" y="1263614"/>
            <a:ext cx="2457450" cy="2554545"/>
          </a:xfrm>
          <a:prstGeom prst="rect">
            <a:avLst/>
          </a:prstGeom>
          <a:solidFill>
            <a:schemeClr val="accent4">
              <a:lumMod val="40000"/>
              <a:lumOff val="60000"/>
            </a:schemeClr>
          </a:solidFill>
        </p:spPr>
        <p:txBody>
          <a:bodyPr wrap="square" rtlCol="0">
            <a:spAutoFit/>
          </a:bodyPr>
          <a:lstStyle/>
          <a:p>
            <a:r>
              <a:rPr lang="en-GB" sz="1600" dirty="0">
                <a:latin typeface="Comic Sans MS" panose="030F0702030302020204" pitchFamily="66" charset="0"/>
              </a:rPr>
              <a:t>Amy has just scored 60% on her maths test. She doesn’t think she can do much better and hates her maths lessons so she doesn’t put her all into the work. When’s she ever going to use Pythagoras anyway?</a:t>
            </a:r>
            <a:endParaRPr lang="en-US" sz="1600" dirty="0">
              <a:latin typeface="Comic Sans MS" panose="030F0702030302020204" pitchFamily="66" charset="0"/>
            </a:endParaRPr>
          </a:p>
        </p:txBody>
      </p:sp>
      <p:sp>
        <p:nvSpPr>
          <p:cNvPr id="6" name="TextBox 5"/>
          <p:cNvSpPr txBox="1"/>
          <p:nvPr/>
        </p:nvSpPr>
        <p:spPr>
          <a:xfrm>
            <a:off x="5607844" y="2715007"/>
            <a:ext cx="3262562" cy="2062103"/>
          </a:xfrm>
          <a:prstGeom prst="rect">
            <a:avLst/>
          </a:prstGeom>
          <a:solidFill>
            <a:schemeClr val="accent4">
              <a:lumMod val="40000"/>
              <a:lumOff val="60000"/>
            </a:schemeClr>
          </a:solidFill>
        </p:spPr>
        <p:txBody>
          <a:bodyPr wrap="square" rtlCol="0">
            <a:spAutoFit/>
          </a:bodyPr>
          <a:lstStyle/>
          <a:p>
            <a:r>
              <a:rPr lang="en-GB" sz="1600" dirty="0">
                <a:latin typeface="Comic Sans MS" panose="030F0702030302020204" pitchFamily="66" charset="0"/>
              </a:rPr>
              <a:t>Jamie has just scored 55% on his maths test. He’d like to have done better, but has decided to try and apply himself and do his homework. He finds Pythagoras hard, but thinks about how useful the theorem could be to someone designing a house.</a:t>
            </a:r>
            <a:endParaRPr lang="en-US" sz="1600" dirty="0">
              <a:latin typeface="Comic Sans MS" panose="030F0702030302020204" pitchFamily="66" charset="0"/>
            </a:endParaRPr>
          </a:p>
        </p:txBody>
      </p:sp>
      <p:sp>
        <p:nvSpPr>
          <p:cNvPr id="9" name="TextBox 8"/>
          <p:cNvSpPr txBox="1"/>
          <p:nvPr/>
        </p:nvSpPr>
        <p:spPr>
          <a:xfrm>
            <a:off x="319337" y="4998060"/>
            <a:ext cx="8551069" cy="1200329"/>
          </a:xfrm>
          <a:prstGeom prst="rect">
            <a:avLst/>
          </a:prstGeom>
          <a:solidFill>
            <a:schemeClr val="bg1"/>
          </a:solidFill>
        </p:spPr>
        <p:txBody>
          <a:bodyPr wrap="square" rtlCol="0">
            <a:spAutoFit/>
          </a:bodyPr>
          <a:lstStyle/>
          <a:p>
            <a:r>
              <a:rPr lang="en-GB" dirty="0">
                <a:solidFill>
                  <a:srgbClr val="7030A0"/>
                </a:solidFill>
                <a:latin typeface="Comic Sans MS" panose="030F0702030302020204" pitchFamily="66" charset="0"/>
              </a:rPr>
              <a:t>STARTER:</a:t>
            </a:r>
          </a:p>
          <a:p>
            <a:r>
              <a:rPr lang="en-GB" dirty="0">
                <a:solidFill>
                  <a:srgbClr val="FF0000"/>
                </a:solidFill>
                <a:latin typeface="Comic Sans MS" panose="030F0702030302020204" pitchFamily="66" charset="0"/>
              </a:rPr>
              <a:t>Challenge:  </a:t>
            </a:r>
            <a:r>
              <a:rPr lang="en-GB" dirty="0">
                <a:latin typeface="Comic Sans MS" panose="030F0702030302020204" pitchFamily="66" charset="0"/>
              </a:rPr>
              <a:t>Who do you think is going to do best in their next maths test?</a:t>
            </a:r>
          </a:p>
          <a:p>
            <a:r>
              <a:rPr lang="en-GB" dirty="0">
                <a:solidFill>
                  <a:schemeClr val="accent2">
                    <a:lumMod val="75000"/>
                  </a:schemeClr>
                </a:solidFill>
                <a:latin typeface="Comic Sans MS" panose="030F0702030302020204" pitchFamily="66" charset="0"/>
              </a:rPr>
              <a:t>More challenging: </a:t>
            </a:r>
            <a:r>
              <a:rPr lang="en-GB" dirty="0">
                <a:latin typeface="Comic Sans MS" panose="030F0702030302020204" pitchFamily="66" charset="0"/>
              </a:rPr>
              <a:t>Why you think this? Write the answer in your books.</a:t>
            </a:r>
          </a:p>
          <a:p>
            <a:r>
              <a:rPr lang="en-GB" dirty="0">
                <a:solidFill>
                  <a:schemeClr val="accent6">
                    <a:lumMod val="75000"/>
                  </a:schemeClr>
                </a:solidFill>
                <a:latin typeface="Comic Sans MS" panose="030F0702030302020204" pitchFamily="66" charset="0"/>
              </a:rPr>
              <a:t>Mega challenge: </a:t>
            </a:r>
            <a:r>
              <a:rPr lang="en-GB" dirty="0">
                <a:latin typeface="Comic Sans MS" panose="030F0702030302020204" pitchFamily="66" charset="0"/>
              </a:rPr>
              <a:t>Explain what you think the term ‘Growth Mindset’ might mean.</a:t>
            </a:r>
          </a:p>
        </p:txBody>
      </p:sp>
    </p:spTree>
    <p:extLst>
      <p:ext uri="{BB962C8B-B14F-4D97-AF65-F5344CB8AC3E}">
        <p14:creationId xmlns:p14="http://schemas.microsoft.com/office/powerpoint/2010/main" val="1437590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334" y="3219082"/>
            <a:ext cx="8248031" cy="3170099"/>
          </a:xfrm>
          <a:prstGeom prst="rect">
            <a:avLst/>
          </a:prstGeom>
          <a:solidFill>
            <a:schemeClr val="bg1"/>
          </a:solidFill>
        </p:spPr>
        <p:txBody>
          <a:bodyPr wrap="square" rtlCol="0">
            <a:spAutoFit/>
          </a:bodyPr>
          <a:lstStyle/>
          <a:p>
            <a:r>
              <a:rPr lang="en-GB" sz="2000" dirty="0">
                <a:solidFill>
                  <a:srgbClr val="7030A0"/>
                </a:solidFill>
                <a:latin typeface="Comic Sans MS" panose="030F0702030302020204" pitchFamily="66" charset="0"/>
              </a:rPr>
              <a:t>LOs:</a:t>
            </a:r>
          </a:p>
          <a:p>
            <a:r>
              <a:rPr lang="en-GB" sz="2000" dirty="0">
                <a:solidFill>
                  <a:srgbClr val="FF0000"/>
                </a:solidFill>
                <a:latin typeface="Comic Sans MS" panose="030F0702030302020204" pitchFamily="66" charset="0"/>
              </a:rPr>
              <a:t>Challenge: </a:t>
            </a:r>
          </a:p>
          <a:p>
            <a:r>
              <a:rPr lang="en-GB" sz="2000" dirty="0">
                <a:latin typeface="Comic Sans MS" panose="030F0702030302020204" pitchFamily="66" charset="0"/>
              </a:rPr>
              <a:t>Identify statements that describe either a Fixed or a Growth Mindset.</a:t>
            </a:r>
          </a:p>
          <a:p>
            <a:r>
              <a:rPr lang="en-GB" sz="2000" dirty="0">
                <a:solidFill>
                  <a:schemeClr val="accent2">
                    <a:lumMod val="75000"/>
                  </a:schemeClr>
                </a:solidFill>
                <a:latin typeface="Comic Sans MS" panose="030F0702030302020204" pitchFamily="66" charset="0"/>
              </a:rPr>
              <a:t>More challenging: </a:t>
            </a:r>
          </a:p>
          <a:p>
            <a:r>
              <a:rPr lang="en-GB" sz="2000" dirty="0">
                <a:latin typeface="Comic Sans MS" panose="030F0702030302020204" pitchFamily="66" charset="0"/>
              </a:rPr>
              <a:t>Describe the attributes of a Fixed or Growth Mindset and how we can apply those of a Growth Mindset to our own lives.</a:t>
            </a:r>
          </a:p>
          <a:p>
            <a:r>
              <a:rPr lang="en-GB" sz="2000" dirty="0">
                <a:solidFill>
                  <a:schemeClr val="accent6">
                    <a:lumMod val="75000"/>
                  </a:schemeClr>
                </a:solidFill>
                <a:latin typeface="Comic Sans MS" panose="030F0702030302020204" pitchFamily="66" charset="0"/>
              </a:rPr>
              <a:t>Mega challenge: </a:t>
            </a:r>
          </a:p>
          <a:p>
            <a:r>
              <a:rPr lang="en-GB" sz="2000" dirty="0">
                <a:latin typeface="Comic Sans MS" panose="030F0702030302020204" pitchFamily="66" charset="0"/>
              </a:rPr>
              <a:t>Explain why a Growth Mindset can help us succeed and develop our skills and personal qualities.</a:t>
            </a:r>
          </a:p>
        </p:txBody>
      </p:sp>
      <p:sp>
        <p:nvSpPr>
          <p:cNvPr id="5" name="TextBox 4"/>
          <p:cNvSpPr txBox="1"/>
          <p:nvPr/>
        </p:nvSpPr>
        <p:spPr>
          <a:xfrm>
            <a:off x="319334" y="568357"/>
            <a:ext cx="8248031" cy="2308324"/>
          </a:xfrm>
          <a:prstGeom prst="rect">
            <a:avLst/>
          </a:prstGeom>
          <a:solidFill>
            <a:schemeClr val="bg1"/>
          </a:solidFill>
        </p:spPr>
        <p:txBody>
          <a:bodyPr wrap="square" rtlCol="0">
            <a:spAutoFit/>
          </a:bodyPr>
          <a:lstStyle/>
          <a:p>
            <a:r>
              <a:rPr lang="en-GB" sz="2400" dirty="0">
                <a:highlight>
                  <a:srgbClr val="FFFF00"/>
                </a:highlight>
                <a:latin typeface="Comic Sans MS" panose="030F0702030302020204" pitchFamily="66" charset="0"/>
              </a:rPr>
              <a:t>KEY WORD:</a:t>
            </a:r>
          </a:p>
          <a:p>
            <a:r>
              <a:rPr lang="en-GB" sz="2000" dirty="0">
                <a:latin typeface="Comic Sans MS" panose="030F0702030302020204" pitchFamily="66" charset="0"/>
              </a:rPr>
              <a:t>Growth Mindset – The idea that your mind will not always be the same and can be shaped to achieve what you would like it to, through hard work, dedication and resilience.</a:t>
            </a:r>
          </a:p>
          <a:p>
            <a:endParaRPr lang="en-GB" sz="2000" dirty="0">
              <a:latin typeface="Comic Sans MS" panose="030F0702030302020204" pitchFamily="66" charset="0"/>
            </a:endParaRPr>
          </a:p>
          <a:p>
            <a:r>
              <a:rPr lang="en-GB" sz="2000" dirty="0">
                <a:solidFill>
                  <a:srgbClr val="7030A0"/>
                </a:solidFill>
                <a:latin typeface="Comic Sans MS" panose="030F0702030302020204" pitchFamily="66" charset="0"/>
              </a:rPr>
              <a:t>Discussion point:</a:t>
            </a:r>
          </a:p>
          <a:p>
            <a:r>
              <a:rPr lang="en-GB" sz="2000" dirty="0">
                <a:solidFill>
                  <a:srgbClr val="7030A0"/>
                </a:solidFill>
                <a:latin typeface="Comic Sans MS" panose="030F0702030302020204" pitchFamily="66" charset="0"/>
              </a:rPr>
              <a:t>Who are you more like, Amy or Jamie? Why is this?</a:t>
            </a:r>
            <a:endParaRPr lang="en-US" sz="2000" dirty="0">
              <a:solidFill>
                <a:srgbClr val="7030A0"/>
              </a:solidFill>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6835698" y="1993295"/>
            <a:ext cx="1731667" cy="1225787"/>
          </a:xfrm>
          <a:prstGeom prst="rect">
            <a:avLst/>
          </a:prstGeom>
        </p:spPr>
      </p:pic>
    </p:spTree>
    <p:extLst>
      <p:ext uri="{BB962C8B-B14F-4D97-AF65-F5344CB8AC3E}">
        <p14:creationId xmlns:p14="http://schemas.microsoft.com/office/powerpoint/2010/main" val="1643403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332" y="1178630"/>
            <a:ext cx="8551069" cy="5632311"/>
          </a:xfrm>
          <a:prstGeom prst="rect">
            <a:avLst/>
          </a:prstGeom>
          <a:solidFill>
            <a:schemeClr val="bg1"/>
          </a:solidFill>
        </p:spPr>
        <p:txBody>
          <a:bodyPr wrap="square" rtlCol="0">
            <a:spAutoFit/>
          </a:bodyPr>
          <a:lstStyle/>
          <a:p>
            <a:r>
              <a:rPr lang="en-GB" dirty="0">
                <a:solidFill>
                  <a:srgbClr val="FF0000"/>
                </a:solidFill>
                <a:latin typeface="Comic Sans MS" panose="030F0702030302020204" pitchFamily="66" charset="0"/>
                <a:hlinkClick r:id="rId2"/>
              </a:rPr>
              <a:t>https://www.youtube.com/watch?v=75GFzikmRY0</a:t>
            </a:r>
            <a:endParaRPr lang="en-GB" dirty="0">
              <a:solidFill>
                <a:srgbClr val="FF0000"/>
              </a:solidFill>
              <a:latin typeface="Comic Sans MS" panose="030F0702030302020204" pitchFamily="66" charset="0"/>
            </a:endParaRPr>
          </a:p>
          <a:p>
            <a:endParaRPr lang="en-GB" dirty="0">
              <a:solidFill>
                <a:srgbClr val="FF0000"/>
              </a:solidFill>
              <a:latin typeface="Comic Sans MS" panose="030F0702030302020204" pitchFamily="66" charset="0"/>
            </a:endParaRPr>
          </a:p>
          <a:p>
            <a:r>
              <a:rPr lang="en-GB" dirty="0">
                <a:solidFill>
                  <a:srgbClr val="FF0000"/>
                </a:solidFill>
                <a:latin typeface="Comic Sans MS" panose="030F0702030302020204" pitchFamily="66" charset="0"/>
              </a:rPr>
              <a:t>Some people have a Growth Mindset, whilst others have a …………………………..</a:t>
            </a:r>
          </a:p>
          <a:p>
            <a:endParaRPr lang="en-GB" dirty="0">
              <a:solidFill>
                <a:srgbClr val="FF0000"/>
              </a:solidFill>
              <a:latin typeface="Comic Sans MS" panose="030F0702030302020204" pitchFamily="66" charset="0"/>
            </a:endParaRPr>
          </a:p>
          <a:p>
            <a:r>
              <a:rPr lang="en-GB" dirty="0">
                <a:solidFill>
                  <a:srgbClr val="FF0000"/>
                </a:solidFill>
                <a:latin typeface="Comic Sans MS" panose="030F0702030302020204" pitchFamily="66" charset="0"/>
              </a:rPr>
              <a:t>Who believes you ARE in control of your abilities?</a:t>
            </a:r>
          </a:p>
          <a:p>
            <a:endParaRPr lang="en-GB" dirty="0">
              <a:solidFill>
                <a:srgbClr val="FF0000"/>
              </a:solidFill>
              <a:latin typeface="Comic Sans MS" panose="030F0702030302020204" pitchFamily="66" charset="0"/>
            </a:endParaRPr>
          </a:p>
          <a:p>
            <a:r>
              <a:rPr lang="en-GB" dirty="0">
                <a:solidFill>
                  <a:srgbClr val="FF0000"/>
                </a:solidFill>
                <a:latin typeface="Comic Sans MS" panose="030F0702030302020204" pitchFamily="66" charset="0"/>
              </a:rPr>
              <a:t>What kind of people in which jobs are helped by having a Growth Mindset?</a:t>
            </a:r>
          </a:p>
          <a:p>
            <a:endParaRPr lang="en-GB" dirty="0">
              <a:solidFill>
                <a:srgbClr val="FF0000"/>
              </a:solidFill>
              <a:latin typeface="Comic Sans MS" panose="030F0702030302020204" pitchFamily="66" charset="0"/>
            </a:endParaRPr>
          </a:p>
          <a:p>
            <a:r>
              <a:rPr lang="en-GB" dirty="0">
                <a:solidFill>
                  <a:schemeClr val="accent2">
                    <a:lumMod val="75000"/>
                  </a:schemeClr>
                </a:solidFill>
                <a:latin typeface="Comic Sans MS" panose="030F0702030302020204" pitchFamily="66" charset="0"/>
              </a:rPr>
              <a:t>What do people with a Fixed Mindset think about effort?</a:t>
            </a:r>
          </a:p>
          <a:p>
            <a:endParaRPr lang="en-GB" dirty="0">
              <a:solidFill>
                <a:srgbClr val="FF0000"/>
              </a:solidFill>
              <a:latin typeface="Comic Sans MS" panose="030F0702030302020204" pitchFamily="66" charset="0"/>
            </a:endParaRPr>
          </a:p>
          <a:p>
            <a:r>
              <a:rPr lang="en-GB" dirty="0">
                <a:solidFill>
                  <a:schemeClr val="accent2">
                    <a:lumMod val="75000"/>
                  </a:schemeClr>
                </a:solidFill>
                <a:latin typeface="Comic Sans MS" panose="030F0702030302020204" pitchFamily="66" charset="0"/>
              </a:rPr>
              <a:t>What do people with a Fixed Mindset think about skills and abilities?</a:t>
            </a:r>
          </a:p>
          <a:p>
            <a:endParaRPr lang="en-GB" dirty="0">
              <a:solidFill>
                <a:schemeClr val="accent2">
                  <a:lumMod val="75000"/>
                </a:schemeClr>
              </a:solidFill>
              <a:latin typeface="Comic Sans MS" panose="030F0702030302020204" pitchFamily="66" charset="0"/>
            </a:endParaRPr>
          </a:p>
          <a:p>
            <a:r>
              <a:rPr lang="en-GB" dirty="0">
                <a:solidFill>
                  <a:schemeClr val="accent2">
                    <a:lumMod val="75000"/>
                  </a:schemeClr>
                </a:solidFill>
                <a:latin typeface="Comic Sans MS" panose="030F0702030302020204" pitchFamily="66" charset="0"/>
              </a:rPr>
              <a:t>Why are people with a Growth Mindset more likely to succeed?</a:t>
            </a:r>
          </a:p>
          <a:p>
            <a:endParaRPr lang="en-GB" dirty="0">
              <a:solidFill>
                <a:schemeClr val="accent2">
                  <a:lumMod val="75000"/>
                </a:schemeClr>
              </a:solidFill>
              <a:latin typeface="Comic Sans MS" panose="030F0702030302020204" pitchFamily="66" charset="0"/>
            </a:endParaRPr>
          </a:p>
          <a:p>
            <a:r>
              <a:rPr lang="en-GB" dirty="0">
                <a:solidFill>
                  <a:schemeClr val="accent6">
                    <a:lumMod val="75000"/>
                  </a:schemeClr>
                </a:solidFill>
                <a:latin typeface="Comic Sans MS" panose="030F0702030302020204" pitchFamily="66" charset="0"/>
              </a:rPr>
              <a:t>Why is a having a Growth Mindset so important?</a:t>
            </a:r>
          </a:p>
          <a:p>
            <a:endParaRPr lang="en-GB" dirty="0">
              <a:solidFill>
                <a:schemeClr val="accent6">
                  <a:lumMod val="75000"/>
                </a:schemeClr>
              </a:solidFill>
              <a:latin typeface="Comic Sans MS" panose="030F0702030302020204" pitchFamily="66" charset="0"/>
            </a:endParaRPr>
          </a:p>
          <a:p>
            <a:r>
              <a:rPr lang="en-GB" dirty="0">
                <a:solidFill>
                  <a:schemeClr val="accent6">
                    <a:lumMod val="75000"/>
                  </a:schemeClr>
                </a:solidFill>
                <a:latin typeface="Comic Sans MS" panose="030F0702030302020204" pitchFamily="66" charset="0"/>
              </a:rPr>
              <a:t>What do people with a Fixed Mindset tend to focus on and what exactly does this mean for them?</a:t>
            </a:r>
          </a:p>
          <a:p>
            <a:endParaRPr lang="en-GB" dirty="0">
              <a:solidFill>
                <a:schemeClr val="accent6">
                  <a:lumMod val="75000"/>
                </a:schemeClr>
              </a:solidFill>
              <a:latin typeface="Comic Sans MS" panose="030F0702030302020204" pitchFamily="66" charset="0"/>
            </a:endParaRPr>
          </a:p>
          <a:p>
            <a:r>
              <a:rPr lang="en-GB" dirty="0">
                <a:solidFill>
                  <a:schemeClr val="accent6">
                    <a:lumMod val="75000"/>
                  </a:schemeClr>
                </a:solidFill>
                <a:latin typeface="Comic Sans MS" panose="030F0702030302020204" pitchFamily="66" charset="0"/>
              </a:rPr>
              <a:t>Why does ‘appreciating feedback’ help us?</a:t>
            </a:r>
            <a:endParaRPr lang="en-GB" dirty="0">
              <a:latin typeface="Comic Sans MS" panose="030F0702030302020204" pitchFamily="66" charset="0"/>
            </a:endParaRPr>
          </a:p>
        </p:txBody>
      </p:sp>
      <p:sp>
        <p:nvSpPr>
          <p:cNvPr id="5" name="TextBox 4"/>
          <p:cNvSpPr txBox="1"/>
          <p:nvPr/>
        </p:nvSpPr>
        <p:spPr>
          <a:xfrm>
            <a:off x="319332" y="162967"/>
            <a:ext cx="8551069" cy="1015663"/>
          </a:xfrm>
          <a:prstGeom prst="rect">
            <a:avLst/>
          </a:prstGeom>
          <a:solidFill>
            <a:schemeClr val="bg1"/>
          </a:solidFill>
        </p:spPr>
        <p:txBody>
          <a:bodyPr wrap="square" rtlCol="0">
            <a:spAutoFit/>
          </a:bodyPr>
          <a:lstStyle/>
          <a:p>
            <a:r>
              <a:rPr lang="en-GB" sz="2000" dirty="0">
                <a:latin typeface="Comic Sans MS" panose="030F0702030302020204" pitchFamily="66" charset="0"/>
              </a:rPr>
              <a:t>Task one-</a:t>
            </a:r>
          </a:p>
          <a:p>
            <a:r>
              <a:rPr lang="en-GB" sz="2000" dirty="0">
                <a:latin typeface="Comic Sans MS" panose="030F0702030302020204" pitchFamily="66" charset="0"/>
              </a:rPr>
              <a:t>As you watch the clip, choose either red, green or</a:t>
            </a:r>
          </a:p>
          <a:p>
            <a:r>
              <a:rPr lang="en-GB" sz="2000" dirty="0">
                <a:latin typeface="Comic Sans MS" panose="030F0702030302020204" pitchFamily="66" charset="0"/>
              </a:rPr>
              <a:t>amber challenge questions to answer.</a:t>
            </a:r>
          </a:p>
        </p:txBody>
      </p:sp>
      <p:pic>
        <p:nvPicPr>
          <p:cNvPr id="2" name="Picture 1"/>
          <p:cNvPicPr>
            <a:picLocks noChangeAspect="1"/>
          </p:cNvPicPr>
          <p:nvPr/>
        </p:nvPicPr>
        <p:blipFill>
          <a:blip r:embed="rId3"/>
          <a:stretch>
            <a:fillRect/>
          </a:stretch>
        </p:blipFill>
        <p:spPr>
          <a:xfrm>
            <a:off x="6994925" y="58097"/>
            <a:ext cx="1583241" cy="1120533"/>
          </a:xfrm>
          <a:prstGeom prst="rect">
            <a:avLst/>
          </a:prstGeom>
        </p:spPr>
      </p:pic>
    </p:spTree>
    <p:extLst>
      <p:ext uri="{BB962C8B-B14F-4D97-AF65-F5344CB8AC3E}">
        <p14:creationId xmlns:p14="http://schemas.microsoft.com/office/powerpoint/2010/main" val="379015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968" y="267335"/>
            <a:ext cx="8248031" cy="3785652"/>
          </a:xfrm>
          <a:prstGeom prst="rect">
            <a:avLst/>
          </a:prstGeom>
          <a:solidFill>
            <a:schemeClr val="bg1"/>
          </a:solidFill>
        </p:spPr>
        <p:txBody>
          <a:bodyPr wrap="square" rtlCol="0">
            <a:spAutoFit/>
          </a:bodyPr>
          <a:lstStyle/>
          <a:p>
            <a:r>
              <a:rPr lang="en-GB" sz="2000" u="sng" dirty="0">
                <a:solidFill>
                  <a:srgbClr val="7030A0"/>
                </a:solidFill>
                <a:latin typeface="Comic Sans MS" panose="030F0702030302020204" pitchFamily="66" charset="0"/>
              </a:rPr>
              <a:t>Task 2: Growth Mindset or Fixed Mindset?</a:t>
            </a:r>
          </a:p>
          <a:p>
            <a:endParaRPr lang="en-GB" sz="2000" dirty="0">
              <a:solidFill>
                <a:srgbClr val="FF0000"/>
              </a:solidFill>
              <a:latin typeface="Comic Sans MS" panose="030F0702030302020204" pitchFamily="66" charset="0"/>
            </a:endParaRPr>
          </a:p>
          <a:p>
            <a:r>
              <a:rPr lang="en-GB" sz="2000" dirty="0">
                <a:solidFill>
                  <a:srgbClr val="FF0000"/>
                </a:solidFill>
                <a:latin typeface="Comic Sans MS" panose="030F0702030302020204" pitchFamily="66" charset="0"/>
              </a:rPr>
              <a:t>Challenge: </a:t>
            </a:r>
          </a:p>
          <a:p>
            <a:r>
              <a:rPr lang="en-GB" sz="2000" dirty="0">
                <a:latin typeface="Comic Sans MS" panose="030F0702030302020204" pitchFamily="66" charset="0"/>
              </a:rPr>
              <a:t>Identify statements that describe either a Fixed or a Growth Mindset by colour coding them or using a key to identify them.</a:t>
            </a:r>
          </a:p>
          <a:p>
            <a:r>
              <a:rPr lang="en-GB" sz="2000" dirty="0">
                <a:solidFill>
                  <a:schemeClr val="accent2">
                    <a:lumMod val="75000"/>
                  </a:schemeClr>
                </a:solidFill>
                <a:latin typeface="Comic Sans MS" panose="030F0702030302020204" pitchFamily="66" charset="0"/>
              </a:rPr>
              <a:t>More challenging: </a:t>
            </a:r>
          </a:p>
          <a:p>
            <a:r>
              <a:rPr lang="en-GB" sz="2000" dirty="0">
                <a:latin typeface="Comic Sans MS" panose="030F0702030302020204" pitchFamily="66" charset="0"/>
              </a:rPr>
              <a:t>Describe the likely outcome of each of the statements, depending on whether they are conveying a Growth or a Fixed Mindset.</a:t>
            </a:r>
          </a:p>
          <a:p>
            <a:r>
              <a:rPr lang="en-GB" sz="2000" dirty="0">
                <a:solidFill>
                  <a:schemeClr val="accent6">
                    <a:lumMod val="75000"/>
                  </a:schemeClr>
                </a:solidFill>
                <a:latin typeface="Comic Sans MS" panose="030F0702030302020204" pitchFamily="66" charset="0"/>
              </a:rPr>
              <a:t>Mega challenge: </a:t>
            </a:r>
          </a:p>
          <a:p>
            <a:r>
              <a:rPr lang="en-GB" sz="2000" dirty="0">
                <a:latin typeface="Comic Sans MS" panose="030F0702030302020204" pitchFamily="66" charset="0"/>
              </a:rPr>
              <a:t>Explain why in each case each person is likely to succeed or not. Also, come up with some new case studies that are relevant to your own lives, where a Growth Mindset could be applied successfully.</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492" y="4197366"/>
            <a:ext cx="4278507" cy="2499802"/>
          </a:xfrm>
          <a:prstGeom prst="rect">
            <a:avLst/>
          </a:prstGeom>
        </p:spPr>
      </p:pic>
      <p:pic>
        <p:nvPicPr>
          <p:cNvPr id="9" name="Picture 8"/>
          <p:cNvPicPr>
            <a:picLocks noChangeAspect="1"/>
          </p:cNvPicPr>
          <p:nvPr/>
        </p:nvPicPr>
        <p:blipFill>
          <a:blip r:embed="rId3"/>
          <a:stretch>
            <a:fillRect/>
          </a:stretch>
        </p:blipFill>
        <p:spPr>
          <a:xfrm>
            <a:off x="7926886" y="267335"/>
            <a:ext cx="1068226" cy="1172310"/>
          </a:xfrm>
          <a:prstGeom prst="rect">
            <a:avLst/>
          </a:prstGeom>
        </p:spPr>
      </p:pic>
      <p:pic>
        <p:nvPicPr>
          <p:cNvPr id="10" name="Picture 9"/>
          <p:cNvPicPr>
            <a:picLocks noChangeAspect="1"/>
          </p:cNvPicPr>
          <p:nvPr/>
        </p:nvPicPr>
        <p:blipFill rotWithShape="1">
          <a:blip r:embed="rId4"/>
          <a:srcRect l="13870" r="12797" b="22652"/>
          <a:stretch/>
        </p:blipFill>
        <p:spPr>
          <a:xfrm>
            <a:off x="212968" y="4197366"/>
            <a:ext cx="2117559" cy="2274839"/>
          </a:xfrm>
          <a:prstGeom prst="rect">
            <a:avLst/>
          </a:prstGeom>
        </p:spPr>
      </p:pic>
      <p:sp>
        <p:nvSpPr>
          <p:cNvPr id="11" name="Arrow: Curved Right 10"/>
          <p:cNvSpPr/>
          <p:nvPr/>
        </p:nvSpPr>
        <p:spPr>
          <a:xfrm rot="20373672">
            <a:off x="3279668" y="4300201"/>
            <a:ext cx="840320" cy="13942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978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968" y="267335"/>
            <a:ext cx="8248031" cy="707886"/>
          </a:xfrm>
          <a:prstGeom prst="rect">
            <a:avLst/>
          </a:prstGeom>
          <a:solidFill>
            <a:schemeClr val="bg1"/>
          </a:solidFill>
        </p:spPr>
        <p:txBody>
          <a:bodyPr wrap="square" rtlCol="0">
            <a:spAutoFit/>
          </a:bodyPr>
          <a:lstStyle/>
          <a:p>
            <a:r>
              <a:rPr lang="en-GB" sz="2000" u="sng" dirty="0">
                <a:solidFill>
                  <a:srgbClr val="7030A0"/>
                </a:solidFill>
                <a:latin typeface="Comic Sans MS" panose="030F0702030302020204" pitchFamily="66" charset="0"/>
              </a:rPr>
              <a:t>Growth Mindset or Fixed Mindset?</a:t>
            </a:r>
          </a:p>
          <a:p>
            <a:r>
              <a:rPr lang="en-GB" sz="2000" dirty="0">
                <a:solidFill>
                  <a:srgbClr val="FF0000"/>
                </a:solidFill>
                <a:latin typeface="Comic Sans MS" panose="030F0702030302020204" pitchFamily="66" charset="0"/>
              </a:rPr>
              <a:t>Review – so what did we think?</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67" y="1122947"/>
            <a:ext cx="8813593" cy="5149515"/>
          </a:xfrm>
          <a:prstGeom prst="rect">
            <a:avLst/>
          </a:prstGeom>
        </p:spPr>
      </p:pic>
    </p:spTree>
    <p:extLst>
      <p:ext uri="{BB962C8B-B14F-4D97-AF65-F5344CB8AC3E}">
        <p14:creationId xmlns:p14="http://schemas.microsoft.com/office/powerpoint/2010/main" val="20426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239" r="2407"/>
          <a:stretch/>
        </p:blipFill>
        <p:spPr>
          <a:xfrm>
            <a:off x="247357" y="773264"/>
            <a:ext cx="5367941" cy="5463361"/>
          </a:xfrm>
          <a:prstGeom prst="rect">
            <a:avLst/>
          </a:prstGeom>
        </p:spPr>
      </p:pic>
      <p:grpSp>
        <p:nvGrpSpPr>
          <p:cNvPr id="13" name="Group 12"/>
          <p:cNvGrpSpPr/>
          <p:nvPr/>
        </p:nvGrpSpPr>
        <p:grpSpPr>
          <a:xfrm>
            <a:off x="3685535" y="2526551"/>
            <a:ext cx="1859619" cy="1956788"/>
            <a:chOff x="3685535" y="2526551"/>
            <a:chExt cx="1859619" cy="1956788"/>
          </a:xfrm>
        </p:grpSpPr>
        <p:pic>
          <p:nvPicPr>
            <p:cNvPr id="5" name="Picture 4"/>
            <p:cNvPicPr>
              <a:picLocks noChangeAspect="1"/>
            </p:cNvPicPr>
            <p:nvPr/>
          </p:nvPicPr>
          <p:blipFill rotWithShape="1">
            <a:blip r:embed="rId3"/>
            <a:srcRect l="19698" t="7177" r="19698" b="15464"/>
            <a:stretch/>
          </p:blipFill>
          <p:spPr>
            <a:xfrm rot="19963846">
              <a:off x="3685535" y="2526551"/>
              <a:ext cx="1734886" cy="1956788"/>
            </a:xfrm>
            <a:prstGeom prst="rect">
              <a:avLst/>
            </a:prstGeom>
          </p:spPr>
        </p:pic>
        <p:sp>
          <p:nvSpPr>
            <p:cNvPr id="6" name="TextBox 5"/>
            <p:cNvSpPr txBox="1"/>
            <p:nvPr/>
          </p:nvSpPr>
          <p:spPr>
            <a:xfrm rot="19736736">
              <a:off x="3747629" y="3055880"/>
              <a:ext cx="1797525" cy="461665"/>
            </a:xfrm>
            <a:prstGeom prst="rect">
              <a:avLst/>
            </a:prstGeom>
            <a:noFill/>
          </p:spPr>
          <p:txBody>
            <a:bodyPr wrap="square" rtlCol="0">
              <a:spAutoFit/>
            </a:bodyPr>
            <a:lstStyle/>
            <a:p>
              <a:r>
                <a:rPr lang="en-GB" sz="2400" dirty="0">
                  <a:solidFill>
                    <a:srgbClr val="7030A0"/>
                  </a:solidFill>
                  <a:latin typeface="Comic Sans MS" panose="030F0702030302020204" pitchFamily="66" charset="0"/>
                </a:rPr>
                <a:t>Resilience</a:t>
              </a:r>
              <a:endParaRPr lang="en-US" sz="2400" dirty="0">
                <a:solidFill>
                  <a:srgbClr val="7030A0"/>
                </a:solidFill>
                <a:latin typeface="Comic Sans MS" panose="030F0702030302020204" pitchFamily="66" charset="0"/>
              </a:endParaRPr>
            </a:p>
          </p:txBody>
        </p:sp>
      </p:grpSp>
      <p:grpSp>
        <p:nvGrpSpPr>
          <p:cNvPr id="12" name="Group 11"/>
          <p:cNvGrpSpPr/>
          <p:nvPr/>
        </p:nvGrpSpPr>
        <p:grpSpPr>
          <a:xfrm>
            <a:off x="480789" y="2162288"/>
            <a:ext cx="1957335" cy="1956788"/>
            <a:chOff x="480789" y="2162288"/>
            <a:chExt cx="1957335" cy="1956788"/>
          </a:xfrm>
        </p:grpSpPr>
        <p:pic>
          <p:nvPicPr>
            <p:cNvPr id="7" name="Picture 6"/>
            <p:cNvPicPr>
              <a:picLocks noChangeAspect="1"/>
            </p:cNvPicPr>
            <p:nvPr/>
          </p:nvPicPr>
          <p:blipFill rotWithShape="1">
            <a:blip r:embed="rId3"/>
            <a:srcRect l="19698" t="7177" r="19698" b="15464"/>
            <a:stretch/>
          </p:blipFill>
          <p:spPr>
            <a:xfrm rot="1379887">
              <a:off x="480789" y="2162288"/>
              <a:ext cx="1734886" cy="1956788"/>
            </a:xfrm>
            <a:prstGeom prst="rect">
              <a:avLst/>
            </a:prstGeom>
          </p:spPr>
        </p:pic>
        <p:sp>
          <p:nvSpPr>
            <p:cNvPr id="9" name="TextBox 8"/>
            <p:cNvSpPr txBox="1"/>
            <p:nvPr/>
          </p:nvSpPr>
          <p:spPr>
            <a:xfrm rot="1376156">
              <a:off x="640599" y="2769698"/>
              <a:ext cx="1797525" cy="830997"/>
            </a:xfrm>
            <a:prstGeom prst="rect">
              <a:avLst/>
            </a:prstGeom>
            <a:noFill/>
          </p:spPr>
          <p:txBody>
            <a:bodyPr wrap="square" rtlCol="0">
              <a:spAutoFit/>
            </a:bodyPr>
            <a:lstStyle/>
            <a:p>
              <a:r>
                <a:rPr lang="en-GB" sz="2400" dirty="0">
                  <a:solidFill>
                    <a:srgbClr val="7030A0"/>
                  </a:solidFill>
                  <a:latin typeface="Comic Sans MS" panose="030F0702030302020204" pitchFamily="66" charset="0"/>
                </a:rPr>
                <a:t>Giving</a:t>
              </a:r>
            </a:p>
            <a:p>
              <a:r>
                <a:rPr lang="en-GB" sz="2400" dirty="0">
                  <a:solidFill>
                    <a:srgbClr val="7030A0"/>
                  </a:solidFill>
                  <a:latin typeface="Comic Sans MS" panose="030F0702030302020204" pitchFamily="66" charset="0"/>
                </a:rPr>
                <a:t>up easily</a:t>
              </a:r>
              <a:endParaRPr lang="en-US" sz="2400" dirty="0">
                <a:solidFill>
                  <a:srgbClr val="7030A0"/>
                </a:solidFill>
                <a:latin typeface="Comic Sans MS" panose="030F0702030302020204" pitchFamily="66" charset="0"/>
              </a:endParaRPr>
            </a:p>
          </p:txBody>
        </p:sp>
      </p:grpSp>
      <p:sp>
        <p:nvSpPr>
          <p:cNvPr id="10" name="TextBox 9"/>
          <p:cNvSpPr txBox="1"/>
          <p:nvPr/>
        </p:nvSpPr>
        <p:spPr>
          <a:xfrm>
            <a:off x="5767370" y="162781"/>
            <a:ext cx="3135998" cy="6247864"/>
          </a:xfrm>
          <a:prstGeom prst="rect">
            <a:avLst/>
          </a:prstGeom>
          <a:solidFill>
            <a:schemeClr val="accent4">
              <a:lumMod val="40000"/>
              <a:lumOff val="60000"/>
            </a:schemeClr>
          </a:solidFill>
        </p:spPr>
        <p:txBody>
          <a:bodyPr wrap="square" rtlCol="0">
            <a:spAutoFit/>
          </a:bodyPr>
          <a:lstStyle/>
          <a:p>
            <a:r>
              <a:rPr lang="en-GB" b="1" dirty="0">
                <a:latin typeface="Comic Sans MS" panose="030F0702030302020204" pitchFamily="66" charset="0"/>
              </a:rPr>
              <a:t>Task three (ALL):</a:t>
            </a:r>
          </a:p>
          <a:p>
            <a:endParaRPr lang="en-GB" sz="1600" b="1" dirty="0">
              <a:latin typeface="Comic Sans MS" panose="030F0702030302020204" pitchFamily="66" charset="0"/>
            </a:endParaRPr>
          </a:p>
          <a:p>
            <a:r>
              <a:rPr lang="en-GB" sz="1600" dirty="0">
                <a:latin typeface="Comic Sans MS" panose="030F0702030302020204" pitchFamily="66" charset="0"/>
              </a:rPr>
              <a:t>You have been given two post-its each. </a:t>
            </a:r>
          </a:p>
          <a:p>
            <a:endParaRPr lang="en-GB" sz="1600" dirty="0">
              <a:latin typeface="Comic Sans MS" panose="030F0702030302020204" pitchFamily="66" charset="0"/>
            </a:endParaRPr>
          </a:p>
          <a:p>
            <a:r>
              <a:rPr lang="en-GB" sz="1600" dirty="0">
                <a:latin typeface="Comic Sans MS" panose="030F0702030302020204" pitchFamily="66" charset="0"/>
              </a:rPr>
              <a:t>On one post-it you must write one personality trait of someone with a Growth Mindset and on the other, someone with a Fixed Mindset.</a:t>
            </a:r>
          </a:p>
          <a:p>
            <a:endParaRPr lang="en-GB" sz="1600" dirty="0">
              <a:latin typeface="Comic Sans MS" panose="030F0702030302020204" pitchFamily="66" charset="0"/>
            </a:endParaRPr>
          </a:p>
          <a:p>
            <a:r>
              <a:rPr lang="en-GB" sz="1600" dirty="0">
                <a:latin typeface="Comic Sans MS" panose="030F0702030302020204" pitchFamily="66" charset="0"/>
              </a:rPr>
              <a:t>When you have done this, come and stick them on the split-brain poster on the wall.</a:t>
            </a:r>
          </a:p>
          <a:p>
            <a:endParaRPr lang="en-GB" sz="1600" dirty="0">
              <a:latin typeface="Comic Sans MS" panose="030F0702030302020204" pitchFamily="66" charset="0"/>
            </a:endParaRPr>
          </a:p>
          <a:p>
            <a:r>
              <a:rPr lang="en-GB" sz="1600" dirty="0">
                <a:latin typeface="Comic Sans MS" panose="030F0702030302020204" pitchFamily="66" charset="0"/>
              </a:rPr>
              <a:t>Then – when everyone has done this, come back up and choose a trait you would like to work towards developing from the Growth side and one you would like to work towards being less like from the Fixed side.</a:t>
            </a:r>
          </a:p>
          <a:p>
            <a:endParaRPr lang="en-GB" sz="1600" dirty="0">
              <a:latin typeface="Comic Sans MS" panose="030F0702030302020204" pitchFamily="66" charset="0"/>
            </a:endParaRPr>
          </a:p>
          <a:p>
            <a:r>
              <a:rPr lang="en-GB" sz="1600" dirty="0">
                <a:latin typeface="Comic Sans MS" panose="030F0702030302020204" pitchFamily="66" charset="0"/>
              </a:rPr>
              <a:t>Write what you have chosen in your log-book.</a:t>
            </a:r>
            <a:endParaRPr lang="en-US" sz="1600" dirty="0">
              <a:latin typeface="Comic Sans MS" panose="030F0702030302020204" pitchFamily="66" charset="0"/>
            </a:endParaRPr>
          </a:p>
        </p:txBody>
      </p:sp>
    </p:spTree>
    <p:extLst>
      <p:ext uri="{BB962C8B-B14F-4D97-AF65-F5344CB8AC3E}">
        <p14:creationId xmlns:p14="http://schemas.microsoft.com/office/powerpoint/2010/main" val="447022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584" y="4077899"/>
            <a:ext cx="6127963" cy="2418814"/>
          </a:xfrm>
          <a:prstGeom prst="rect">
            <a:avLst/>
          </a:prstGeom>
        </p:spPr>
      </p:pic>
      <p:sp>
        <p:nvSpPr>
          <p:cNvPr id="5" name="TextBox 4"/>
          <p:cNvSpPr txBox="1"/>
          <p:nvPr/>
        </p:nvSpPr>
        <p:spPr>
          <a:xfrm>
            <a:off x="212968" y="267335"/>
            <a:ext cx="8738527" cy="3477875"/>
          </a:xfrm>
          <a:prstGeom prst="rect">
            <a:avLst/>
          </a:prstGeom>
          <a:solidFill>
            <a:schemeClr val="bg1"/>
          </a:solidFill>
        </p:spPr>
        <p:txBody>
          <a:bodyPr wrap="square" rtlCol="0">
            <a:spAutoFit/>
          </a:bodyPr>
          <a:lstStyle/>
          <a:p>
            <a:r>
              <a:rPr lang="en-GB" sz="2000" u="sng" dirty="0">
                <a:solidFill>
                  <a:srgbClr val="7030A0"/>
                </a:solidFill>
                <a:latin typeface="Comic Sans MS" panose="030F0702030302020204" pitchFamily="66" charset="0"/>
              </a:rPr>
              <a:t>PLENARY</a:t>
            </a:r>
            <a:endParaRPr lang="en-GB" sz="2000" dirty="0">
              <a:solidFill>
                <a:srgbClr val="FF0000"/>
              </a:solidFill>
              <a:latin typeface="Comic Sans MS" panose="030F0702030302020204" pitchFamily="66" charset="0"/>
            </a:endParaRPr>
          </a:p>
          <a:p>
            <a:r>
              <a:rPr lang="en-GB" sz="2000" dirty="0">
                <a:solidFill>
                  <a:srgbClr val="FF0000"/>
                </a:solidFill>
                <a:latin typeface="Comic Sans MS" panose="030F0702030302020204" pitchFamily="66" charset="0"/>
              </a:rPr>
              <a:t>Challenge: </a:t>
            </a:r>
          </a:p>
          <a:p>
            <a:r>
              <a:rPr lang="en-GB" sz="2000" dirty="0">
                <a:latin typeface="Comic Sans MS" panose="030F0702030302020204" pitchFamily="66" charset="0"/>
              </a:rPr>
              <a:t>Using the two personality traits you have just picked, with a partner discuss one way you can try to be more like the Growth trait and less like the Fixed trait. E.g. Resilience - never give up after just one go.</a:t>
            </a:r>
          </a:p>
          <a:p>
            <a:r>
              <a:rPr lang="en-GB" sz="2000" dirty="0">
                <a:solidFill>
                  <a:schemeClr val="accent2">
                    <a:lumMod val="75000"/>
                  </a:schemeClr>
                </a:solidFill>
                <a:latin typeface="Comic Sans MS" panose="030F0702030302020204" pitchFamily="66" charset="0"/>
              </a:rPr>
              <a:t>More challenging: </a:t>
            </a:r>
          </a:p>
          <a:p>
            <a:r>
              <a:rPr lang="en-GB" sz="2000" dirty="0">
                <a:latin typeface="Comic Sans MS" panose="030F0702030302020204" pitchFamily="66" charset="0"/>
              </a:rPr>
              <a:t>Describe a situation in your book where you can actively apply your new Growth Mindset personality trait.</a:t>
            </a:r>
          </a:p>
          <a:p>
            <a:r>
              <a:rPr lang="en-GB" sz="2000" dirty="0">
                <a:solidFill>
                  <a:schemeClr val="accent6">
                    <a:lumMod val="75000"/>
                  </a:schemeClr>
                </a:solidFill>
                <a:latin typeface="Comic Sans MS" panose="030F0702030302020204" pitchFamily="66" charset="0"/>
              </a:rPr>
              <a:t>Mega challenge: </a:t>
            </a:r>
          </a:p>
          <a:p>
            <a:r>
              <a:rPr lang="en-GB" sz="2000" dirty="0">
                <a:latin typeface="Comic Sans MS" panose="030F0702030302020204" pitchFamily="66" charset="0"/>
              </a:rPr>
              <a:t>Explain how you could actively encourage your partner to achieve their Growth trait and move away from their Fixed trait.</a:t>
            </a:r>
          </a:p>
        </p:txBody>
      </p:sp>
      <p:pic>
        <p:nvPicPr>
          <p:cNvPr id="7" name="Picture 6"/>
          <p:cNvPicPr>
            <a:picLocks noChangeAspect="1"/>
          </p:cNvPicPr>
          <p:nvPr/>
        </p:nvPicPr>
        <p:blipFill>
          <a:blip r:embed="rId3"/>
          <a:stretch>
            <a:fillRect/>
          </a:stretch>
        </p:blipFill>
        <p:spPr>
          <a:xfrm>
            <a:off x="6471772" y="4077899"/>
            <a:ext cx="2479723" cy="2415034"/>
          </a:xfrm>
          <a:prstGeom prst="rect">
            <a:avLst/>
          </a:prstGeom>
        </p:spPr>
      </p:pic>
    </p:spTree>
    <p:extLst>
      <p:ext uri="{BB962C8B-B14F-4D97-AF65-F5344CB8AC3E}">
        <p14:creationId xmlns:p14="http://schemas.microsoft.com/office/powerpoint/2010/main" val="40348734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TotalTime>
  <Words>898</Words>
  <Application>Microsoft Office PowerPoint</Application>
  <PresentationFormat>On-screen Show (4:3)</PresentationFormat>
  <Paragraphs>108</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Rounded MT Bold</vt:lpstr>
      <vt:lpstr>Calibri</vt:lpstr>
      <vt:lpstr>Calibri Light</vt:lpstr>
      <vt:lpstr>Comic Sans MS</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Wassell</dc:creator>
  <cp:lastModifiedBy>Victoria Ryan</cp:lastModifiedBy>
  <cp:revision>29</cp:revision>
  <dcterms:created xsi:type="dcterms:W3CDTF">2017-06-06T08:43:46Z</dcterms:created>
  <dcterms:modified xsi:type="dcterms:W3CDTF">2020-09-17T15:58:05Z</dcterms:modified>
</cp:coreProperties>
</file>