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8" r:id="rId3"/>
    <p:sldId id="256" r:id="rId4"/>
    <p:sldId id="257" r:id="rId5"/>
    <p:sldId id="259" r:id="rId6"/>
    <p:sldId id="260" r:id="rId7"/>
    <p:sldId id="261" r:id="rId8"/>
    <p:sldId id="262" r:id="rId9"/>
    <p:sldId id="266" r:id="rId10"/>
    <p:sldId id="265" r:id="rId11"/>
    <p:sldId id="25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A242A68-D5D8-4884-ACB4-6F5B1ABA834E}"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5A8116-114E-4D60-B716-C981FB61787A}" type="slidenum">
              <a:rPr lang="en-GB" smtClean="0"/>
              <a:t>‹#›</a:t>
            </a:fld>
            <a:endParaRPr lang="en-GB"/>
          </a:p>
        </p:txBody>
      </p:sp>
    </p:spTree>
    <p:extLst>
      <p:ext uri="{BB962C8B-B14F-4D97-AF65-F5344CB8AC3E}">
        <p14:creationId xmlns:p14="http://schemas.microsoft.com/office/powerpoint/2010/main" val="2414878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A242A68-D5D8-4884-ACB4-6F5B1ABA834E}"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5A8116-114E-4D60-B716-C981FB61787A}" type="slidenum">
              <a:rPr lang="en-GB" smtClean="0"/>
              <a:t>‹#›</a:t>
            </a:fld>
            <a:endParaRPr lang="en-GB"/>
          </a:p>
        </p:txBody>
      </p:sp>
    </p:spTree>
    <p:extLst>
      <p:ext uri="{BB962C8B-B14F-4D97-AF65-F5344CB8AC3E}">
        <p14:creationId xmlns:p14="http://schemas.microsoft.com/office/powerpoint/2010/main" val="1672710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A242A68-D5D8-4884-ACB4-6F5B1ABA834E}"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5A8116-114E-4D60-B716-C981FB61787A}" type="slidenum">
              <a:rPr lang="en-GB" smtClean="0"/>
              <a:t>‹#›</a:t>
            </a:fld>
            <a:endParaRPr lang="en-GB"/>
          </a:p>
        </p:txBody>
      </p:sp>
    </p:spTree>
    <p:extLst>
      <p:ext uri="{BB962C8B-B14F-4D97-AF65-F5344CB8AC3E}">
        <p14:creationId xmlns:p14="http://schemas.microsoft.com/office/powerpoint/2010/main" val="3397226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A242A68-D5D8-4884-ACB4-6F5B1ABA834E}"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5A8116-114E-4D60-B716-C981FB61787A}" type="slidenum">
              <a:rPr lang="en-GB" smtClean="0"/>
              <a:t>‹#›</a:t>
            </a:fld>
            <a:endParaRPr lang="en-GB"/>
          </a:p>
        </p:txBody>
      </p:sp>
    </p:spTree>
    <p:extLst>
      <p:ext uri="{BB962C8B-B14F-4D97-AF65-F5344CB8AC3E}">
        <p14:creationId xmlns:p14="http://schemas.microsoft.com/office/powerpoint/2010/main" val="1888911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242A68-D5D8-4884-ACB4-6F5B1ABA834E}"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5A8116-114E-4D60-B716-C981FB61787A}" type="slidenum">
              <a:rPr lang="en-GB" smtClean="0"/>
              <a:t>‹#›</a:t>
            </a:fld>
            <a:endParaRPr lang="en-GB"/>
          </a:p>
        </p:txBody>
      </p:sp>
    </p:spTree>
    <p:extLst>
      <p:ext uri="{BB962C8B-B14F-4D97-AF65-F5344CB8AC3E}">
        <p14:creationId xmlns:p14="http://schemas.microsoft.com/office/powerpoint/2010/main" val="2436489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A242A68-D5D8-4884-ACB4-6F5B1ABA834E}" type="datetimeFigureOut">
              <a:rPr lang="en-GB" smtClean="0"/>
              <a:t>27/04/2020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5A8116-114E-4D60-B716-C981FB61787A}" type="slidenum">
              <a:rPr lang="en-GB" smtClean="0"/>
              <a:t>‹#›</a:t>
            </a:fld>
            <a:endParaRPr lang="en-GB"/>
          </a:p>
        </p:txBody>
      </p:sp>
    </p:spTree>
    <p:extLst>
      <p:ext uri="{BB962C8B-B14F-4D97-AF65-F5344CB8AC3E}">
        <p14:creationId xmlns:p14="http://schemas.microsoft.com/office/powerpoint/2010/main" val="4023831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A242A68-D5D8-4884-ACB4-6F5B1ABA834E}" type="datetimeFigureOut">
              <a:rPr lang="en-GB" smtClean="0"/>
              <a:t>27/04/2020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5A8116-114E-4D60-B716-C981FB61787A}" type="slidenum">
              <a:rPr lang="en-GB" smtClean="0"/>
              <a:t>‹#›</a:t>
            </a:fld>
            <a:endParaRPr lang="en-GB"/>
          </a:p>
        </p:txBody>
      </p:sp>
    </p:spTree>
    <p:extLst>
      <p:ext uri="{BB962C8B-B14F-4D97-AF65-F5344CB8AC3E}">
        <p14:creationId xmlns:p14="http://schemas.microsoft.com/office/powerpoint/2010/main" val="42254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A242A68-D5D8-4884-ACB4-6F5B1ABA834E}" type="datetimeFigureOut">
              <a:rPr lang="en-GB" smtClean="0"/>
              <a:t>27/04/2020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5A8116-114E-4D60-B716-C981FB61787A}" type="slidenum">
              <a:rPr lang="en-GB" smtClean="0"/>
              <a:t>‹#›</a:t>
            </a:fld>
            <a:endParaRPr lang="en-GB"/>
          </a:p>
        </p:txBody>
      </p:sp>
    </p:spTree>
    <p:extLst>
      <p:ext uri="{BB962C8B-B14F-4D97-AF65-F5344CB8AC3E}">
        <p14:creationId xmlns:p14="http://schemas.microsoft.com/office/powerpoint/2010/main" val="3114372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242A68-D5D8-4884-ACB4-6F5B1ABA834E}" type="datetimeFigureOut">
              <a:rPr lang="en-GB" smtClean="0"/>
              <a:t>27/04/2020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5A8116-114E-4D60-B716-C981FB61787A}" type="slidenum">
              <a:rPr lang="en-GB" smtClean="0"/>
              <a:t>‹#›</a:t>
            </a:fld>
            <a:endParaRPr lang="en-GB"/>
          </a:p>
        </p:txBody>
      </p:sp>
    </p:spTree>
    <p:extLst>
      <p:ext uri="{BB962C8B-B14F-4D97-AF65-F5344CB8AC3E}">
        <p14:creationId xmlns:p14="http://schemas.microsoft.com/office/powerpoint/2010/main" val="352071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242A68-D5D8-4884-ACB4-6F5B1ABA834E}" type="datetimeFigureOut">
              <a:rPr lang="en-GB" smtClean="0"/>
              <a:t>27/04/2020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5A8116-114E-4D60-B716-C981FB61787A}" type="slidenum">
              <a:rPr lang="en-GB" smtClean="0"/>
              <a:t>‹#›</a:t>
            </a:fld>
            <a:endParaRPr lang="en-GB"/>
          </a:p>
        </p:txBody>
      </p:sp>
    </p:spTree>
    <p:extLst>
      <p:ext uri="{BB962C8B-B14F-4D97-AF65-F5344CB8AC3E}">
        <p14:creationId xmlns:p14="http://schemas.microsoft.com/office/powerpoint/2010/main" val="2546309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242A68-D5D8-4884-ACB4-6F5B1ABA834E}" type="datetimeFigureOut">
              <a:rPr lang="en-GB" smtClean="0"/>
              <a:t>27/04/2020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5A8116-114E-4D60-B716-C981FB61787A}" type="slidenum">
              <a:rPr lang="en-GB" smtClean="0"/>
              <a:t>‹#›</a:t>
            </a:fld>
            <a:endParaRPr lang="en-GB"/>
          </a:p>
        </p:txBody>
      </p:sp>
    </p:spTree>
    <p:extLst>
      <p:ext uri="{BB962C8B-B14F-4D97-AF65-F5344CB8AC3E}">
        <p14:creationId xmlns:p14="http://schemas.microsoft.com/office/powerpoint/2010/main" val="1007824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242A68-D5D8-4884-ACB4-6F5B1ABA834E}" type="datetimeFigureOut">
              <a:rPr lang="en-GB" smtClean="0"/>
              <a:t>27/04/2020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5A8116-114E-4D60-B716-C981FB61787A}" type="slidenum">
              <a:rPr lang="en-GB" smtClean="0"/>
              <a:t>‹#›</a:t>
            </a:fld>
            <a:endParaRPr lang="en-GB"/>
          </a:p>
        </p:txBody>
      </p:sp>
    </p:spTree>
    <p:extLst>
      <p:ext uri="{BB962C8B-B14F-4D97-AF65-F5344CB8AC3E}">
        <p14:creationId xmlns:p14="http://schemas.microsoft.com/office/powerpoint/2010/main" val="2874249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408"/>
            <a:ext cx="8229600" cy="1143000"/>
          </a:xfrm>
        </p:spPr>
        <p:txBody>
          <a:bodyPr/>
          <a:lstStyle/>
          <a:p>
            <a:r>
              <a:rPr lang="en-GB" dirty="0" smtClean="0">
                <a:solidFill>
                  <a:schemeClr val="tx2"/>
                </a:solidFill>
              </a:rPr>
              <a:t>‘Do Now’ Retrieval Practice</a:t>
            </a:r>
            <a:endParaRPr lang="en-GB" dirty="0">
              <a:solidFill>
                <a:schemeClr val="tx2"/>
              </a:solidFill>
            </a:endParaRPr>
          </a:p>
        </p:txBody>
      </p:sp>
      <p:sp>
        <p:nvSpPr>
          <p:cNvPr id="3" name="Content Placeholder 2"/>
          <p:cNvSpPr>
            <a:spLocks noGrp="1"/>
          </p:cNvSpPr>
          <p:nvPr>
            <p:ph idx="1"/>
          </p:nvPr>
        </p:nvSpPr>
        <p:spPr>
          <a:xfrm>
            <a:off x="323528" y="692696"/>
            <a:ext cx="8363272" cy="5433467"/>
          </a:xfrm>
        </p:spPr>
        <p:txBody>
          <a:bodyPr>
            <a:normAutofit/>
          </a:bodyPr>
          <a:lstStyle/>
          <a:p>
            <a:pPr marL="514350" indent="-514350">
              <a:buAutoNum type="arabicPeriod"/>
            </a:pPr>
            <a:r>
              <a:rPr lang="en-GB" b="1" dirty="0" smtClean="0"/>
              <a:t>Why do we get day and night?</a:t>
            </a:r>
          </a:p>
          <a:p>
            <a:pPr marL="514350" indent="-514350">
              <a:buAutoNum type="alphaUcParenR"/>
            </a:pPr>
            <a:r>
              <a:rPr lang="en-GB" dirty="0" smtClean="0"/>
              <a:t>The Earth spins on its axis every 24 hours</a:t>
            </a:r>
          </a:p>
          <a:p>
            <a:pPr marL="514350" indent="-514350">
              <a:buAutoNum type="alphaUcParenR"/>
            </a:pPr>
            <a:r>
              <a:rPr lang="en-GB" dirty="0" smtClean="0"/>
              <a:t>The Sun moves around the Earth</a:t>
            </a:r>
          </a:p>
          <a:p>
            <a:pPr marL="514350" indent="-514350">
              <a:buAutoNum type="alphaUcParenR"/>
            </a:pPr>
            <a:r>
              <a:rPr lang="en-GB" dirty="0" smtClean="0"/>
              <a:t>The Sun goes out at night</a:t>
            </a:r>
          </a:p>
          <a:p>
            <a:pPr marL="0" indent="0">
              <a:buNone/>
            </a:pPr>
            <a:r>
              <a:rPr lang="en-GB" b="1" dirty="0" smtClean="0"/>
              <a:t>2. Which is the correct order of planets?</a:t>
            </a:r>
          </a:p>
          <a:p>
            <a:pPr marL="514350" indent="-514350">
              <a:buAutoNum type="alphaUcParenR"/>
            </a:pPr>
            <a:r>
              <a:rPr lang="en-GB" dirty="0" smtClean="0"/>
              <a:t>Mars Venus Mercury Earth Jupiter Uranus</a:t>
            </a:r>
          </a:p>
          <a:p>
            <a:pPr marL="514350" indent="-514350">
              <a:buAutoNum type="alphaUcParenR"/>
            </a:pPr>
            <a:r>
              <a:rPr lang="en-GB" dirty="0" smtClean="0"/>
              <a:t>Mercury Venus Earth Mars Jupiter Saturn</a:t>
            </a:r>
          </a:p>
          <a:p>
            <a:pPr marL="514350" indent="-514350">
              <a:buAutoNum type="alphaUcParenR"/>
            </a:pPr>
            <a:r>
              <a:rPr lang="en-GB" dirty="0" smtClean="0"/>
              <a:t>Venus Mercury Earth Mars Jupiter Saturn</a:t>
            </a:r>
          </a:p>
          <a:p>
            <a:pPr marL="0" indent="0">
              <a:buNone/>
            </a:pPr>
            <a:r>
              <a:rPr lang="en-GB" b="1" dirty="0" smtClean="0"/>
              <a:t>3. A year on Mercury is 88 days. True </a:t>
            </a:r>
            <a:r>
              <a:rPr lang="en-GB" b="1" smtClean="0"/>
              <a:t>or </a:t>
            </a:r>
            <a:r>
              <a:rPr lang="en-GB" b="1" smtClean="0"/>
              <a:t>false</a:t>
            </a:r>
            <a:r>
              <a:rPr lang="en-GB" b="1"/>
              <a:t>?</a:t>
            </a:r>
            <a:endParaRPr lang="en-GB" b="1" dirty="0" smtClean="0"/>
          </a:p>
        </p:txBody>
      </p:sp>
    </p:spTree>
    <p:extLst>
      <p:ext uri="{BB962C8B-B14F-4D97-AF65-F5344CB8AC3E}">
        <p14:creationId xmlns:p14="http://schemas.microsoft.com/office/powerpoint/2010/main" val="1142662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225" y="-171400"/>
            <a:ext cx="8229600" cy="1143000"/>
          </a:xfrm>
        </p:spPr>
        <p:txBody>
          <a:bodyPr/>
          <a:lstStyle/>
          <a:p>
            <a:r>
              <a:rPr lang="en-GB" b="1" dirty="0" smtClean="0"/>
              <a:t>Phases</a:t>
            </a:r>
            <a:endParaRPr lang="en-GB" b="1" dirty="0"/>
          </a:p>
        </p:txBody>
      </p:sp>
      <p:pic>
        <p:nvPicPr>
          <p:cNvPr id="4" name="Content Placeholder 3"/>
          <p:cNvPicPr>
            <a:picLocks noGrp="1" noChangeAspect="1"/>
          </p:cNvPicPr>
          <p:nvPr>
            <p:ph idx="1"/>
          </p:nvPr>
        </p:nvPicPr>
        <p:blipFill>
          <a:blip r:embed="rId2"/>
          <a:stretch>
            <a:fillRect/>
          </a:stretch>
        </p:blipFill>
        <p:spPr>
          <a:xfrm>
            <a:off x="539552" y="764705"/>
            <a:ext cx="7949113" cy="5990024"/>
          </a:xfrm>
          <a:prstGeom prst="rect">
            <a:avLst/>
          </a:prstGeom>
        </p:spPr>
      </p:pic>
    </p:spTree>
    <p:extLst>
      <p:ext uri="{BB962C8B-B14F-4D97-AF65-F5344CB8AC3E}">
        <p14:creationId xmlns:p14="http://schemas.microsoft.com/office/powerpoint/2010/main" val="1271467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Plenary task</a:t>
            </a:r>
            <a:endParaRPr lang="en-GB" dirty="0"/>
          </a:p>
        </p:txBody>
      </p:sp>
      <p:sp>
        <p:nvSpPr>
          <p:cNvPr id="3" name="Content Placeholder 2"/>
          <p:cNvSpPr>
            <a:spLocks noGrp="1"/>
          </p:cNvSpPr>
          <p:nvPr>
            <p:ph idx="1"/>
          </p:nvPr>
        </p:nvSpPr>
        <p:spPr/>
        <p:txBody>
          <a:bodyPr/>
          <a:lstStyle/>
          <a:p>
            <a:r>
              <a:rPr lang="en-GB" dirty="0" smtClean="0"/>
              <a:t>Explain in your own words how a solar eclipse is caused. Use a diagram as well if you wish.</a:t>
            </a:r>
          </a:p>
          <a:p>
            <a:endParaRPr lang="en-GB" dirty="0"/>
          </a:p>
          <a:p>
            <a:endParaRPr lang="en-GB" dirty="0" smtClean="0"/>
          </a:p>
          <a:p>
            <a:endParaRPr lang="en-GB" dirty="0"/>
          </a:p>
          <a:p>
            <a:r>
              <a:rPr lang="en-GB" dirty="0" smtClean="0"/>
              <a:t>Why can a solar eclipse be described as a ‘</a:t>
            </a:r>
            <a:r>
              <a:rPr lang="en-GB" smtClean="0"/>
              <a:t>lucky coincidence?’</a:t>
            </a:r>
            <a:endParaRPr lang="en-GB" dirty="0"/>
          </a:p>
        </p:txBody>
      </p:sp>
    </p:spTree>
    <p:extLst>
      <p:ext uri="{BB962C8B-B14F-4D97-AF65-F5344CB8AC3E}">
        <p14:creationId xmlns:p14="http://schemas.microsoft.com/office/powerpoint/2010/main" val="95023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408"/>
            <a:ext cx="8229600" cy="1143000"/>
          </a:xfrm>
        </p:spPr>
        <p:txBody>
          <a:bodyPr/>
          <a:lstStyle/>
          <a:p>
            <a:r>
              <a:rPr lang="en-GB" dirty="0" smtClean="0">
                <a:solidFill>
                  <a:schemeClr val="tx2"/>
                </a:solidFill>
              </a:rPr>
              <a:t>‘Do Now’ Retrieval Practice</a:t>
            </a:r>
            <a:endParaRPr lang="en-GB" dirty="0">
              <a:solidFill>
                <a:schemeClr val="tx2"/>
              </a:solidFill>
            </a:endParaRPr>
          </a:p>
        </p:txBody>
      </p:sp>
      <p:sp>
        <p:nvSpPr>
          <p:cNvPr id="3" name="Content Placeholder 2"/>
          <p:cNvSpPr>
            <a:spLocks noGrp="1"/>
          </p:cNvSpPr>
          <p:nvPr>
            <p:ph idx="1"/>
          </p:nvPr>
        </p:nvSpPr>
        <p:spPr>
          <a:xfrm>
            <a:off x="323528" y="692696"/>
            <a:ext cx="8363272" cy="5433467"/>
          </a:xfrm>
        </p:spPr>
        <p:txBody>
          <a:bodyPr>
            <a:normAutofit lnSpcReduction="10000"/>
          </a:bodyPr>
          <a:lstStyle/>
          <a:p>
            <a:pPr marL="514350" indent="-514350">
              <a:buAutoNum type="arabicPeriod"/>
            </a:pPr>
            <a:r>
              <a:rPr lang="en-GB" b="1" dirty="0" smtClean="0"/>
              <a:t>Why do we get day and night?</a:t>
            </a:r>
          </a:p>
          <a:p>
            <a:pPr marL="514350" indent="-514350">
              <a:buAutoNum type="alphaUcParenR"/>
            </a:pPr>
            <a:r>
              <a:rPr lang="en-GB" dirty="0" smtClean="0">
                <a:solidFill>
                  <a:srgbClr val="FF0000"/>
                </a:solidFill>
              </a:rPr>
              <a:t>The Earth spins on its axis every 24 hours</a:t>
            </a:r>
          </a:p>
          <a:p>
            <a:pPr marL="514350" indent="-514350">
              <a:buAutoNum type="alphaUcParenR"/>
            </a:pPr>
            <a:r>
              <a:rPr lang="en-GB" dirty="0" smtClean="0"/>
              <a:t>The Sun moves around the Earth</a:t>
            </a:r>
          </a:p>
          <a:p>
            <a:pPr marL="514350" indent="-514350">
              <a:buAutoNum type="alphaUcParenR"/>
            </a:pPr>
            <a:r>
              <a:rPr lang="en-GB" dirty="0" smtClean="0"/>
              <a:t>The Sun goes out at night</a:t>
            </a:r>
          </a:p>
          <a:p>
            <a:pPr marL="0" indent="0">
              <a:buNone/>
            </a:pPr>
            <a:r>
              <a:rPr lang="en-GB" b="1" dirty="0" smtClean="0"/>
              <a:t>2. Which is the correct order of planets?</a:t>
            </a:r>
          </a:p>
          <a:p>
            <a:pPr marL="514350" indent="-514350">
              <a:buAutoNum type="alphaUcParenR"/>
            </a:pPr>
            <a:r>
              <a:rPr lang="en-GB" dirty="0" smtClean="0"/>
              <a:t>Mars Venus Mercury Earth Jupiter Uranus</a:t>
            </a:r>
          </a:p>
          <a:p>
            <a:pPr marL="514350" indent="-514350">
              <a:buAutoNum type="alphaUcParenR"/>
            </a:pPr>
            <a:r>
              <a:rPr lang="en-GB" dirty="0" smtClean="0">
                <a:solidFill>
                  <a:srgbClr val="FF0000"/>
                </a:solidFill>
              </a:rPr>
              <a:t>Mercury Venus Earth Mars Jupiter Saturn</a:t>
            </a:r>
          </a:p>
          <a:p>
            <a:pPr marL="514350" indent="-514350">
              <a:buAutoNum type="alphaUcParenR"/>
            </a:pPr>
            <a:r>
              <a:rPr lang="en-GB" dirty="0" smtClean="0"/>
              <a:t>Venus Mercury Earth Mars Jupiter Saturn</a:t>
            </a:r>
          </a:p>
          <a:p>
            <a:pPr marL="0" indent="0">
              <a:buNone/>
            </a:pPr>
            <a:r>
              <a:rPr lang="en-GB" b="1" dirty="0" smtClean="0"/>
              <a:t>3. A year on Mercury is 88 days. True or false?</a:t>
            </a:r>
          </a:p>
          <a:p>
            <a:pPr marL="0" indent="0">
              <a:buNone/>
            </a:pPr>
            <a:r>
              <a:rPr lang="en-GB" b="1" dirty="0" smtClean="0">
                <a:solidFill>
                  <a:srgbClr val="FF0000"/>
                </a:solidFill>
              </a:rPr>
              <a:t>True</a:t>
            </a:r>
            <a:endParaRPr lang="en-GB" b="1" dirty="0">
              <a:solidFill>
                <a:srgbClr val="FF0000"/>
              </a:solidFill>
            </a:endParaRPr>
          </a:p>
        </p:txBody>
      </p:sp>
    </p:spTree>
    <p:extLst>
      <p:ext uri="{BB962C8B-B14F-4D97-AF65-F5344CB8AC3E}">
        <p14:creationId xmlns:p14="http://schemas.microsoft.com/office/powerpoint/2010/main" val="2035438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72917"/>
            <a:ext cx="7772400" cy="1470025"/>
          </a:xfrm>
        </p:spPr>
        <p:txBody>
          <a:bodyPr>
            <a:normAutofit/>
          </a:bodyPr>
          <a:lstStyle/>
          <a:p>
            <a:r>
              <a:rPr lang="en-GB" sz="6000" b="1" dirty="0" smtClean="0"/>
              <a:t>THINK!</a:t>
            </a:r>
            <a:endParaRPr lang="en-GB" sz="6000" b="1" dirty="0"/>
          </a:p>
        </p:txBody>
      </p:sp>
      <p:sp>
        <p:nvSpPr>
          <p:cNvPr id="3" name="Subtitle 2"/>
          <p:cNvSpPr>
            <a:spLocks noGrp="1"/>
          </p:cNvSpPr>
          <p:nvPr>
            <p:ph type="subTitle" idx="1"/>
          </p:nvPr>
        </p:nvSpPr>
        <p:spPr>
          <a:xfrm>
            <a:off x="1259632" y="1196752"/>
            <a:ext cx="6512768" cy="2472680"/>
          </a:xfrm>
        </p:spPr>
        <p:txBody>
          <a:bodyPr/>
          <a:lstStyle/>
          <a:p>
            <a:r>
              <a:rPr lang="en-GB" dirty="0" smtClean="0">
                <a:solidFill>
                  <a:schemeClr val="tx1"/>
                </a:solidFill>
              </a:rPr>
              <a:t>Can you name the 2 types of eclipse?</a:t>
            </a:r>
          </a:p>
          <a:p>
            <a:r>
              <a:rPr lang="en-GB" dirty="0" smtClean="0">
                <a:solidFill>
                  <a:schemeClr val="tx1"/>
                </a:solidFill>
              </a:rPr>
              <a:t>Do you know what causes them?</a:t>
            </a:r>
            <a:endParaRPr lang="en-GB"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701413"/>
            <a:ext cx="4381500" cy="3072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9271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229600" cy="1143000"/>
          </a:xfrm>
        </p:spPr>
        <p:txBody>
          <a:bodyPr/>
          <a:lstStyle/>
          <a:p>
            <a:r>
              <a:rPr lang="en-GB" b="1" dirty="0" smtClean="0"/>
              <a:t>Eclipses and Phases of the Moon </a:t>
            </a:r>
            <a:endParaRPr lang="en-GB" b="1" dirty="0"/>
          </a:p>
        </p:txBody>
      </p:sp>
      <p:sp>
        <p:nvSpPr>
          <p:cNvPr id="3" name="Content Placeholder 2"/>
          <p:cNvSpPr>
            <a:spLocks noGrp="1"/>
          </p:cNvSpPr>
          <p:nvPr>
            <p:ph idx="1"/>
          </p:nvPr>
        </p:nvSpPr>
        <p:spPr>
          <a:xfrm>
            <a:off x="107504" y="1124744"/>
            <a:ext cx="8856984" cy="5544616"/>
          </a:xfrm>
        </p:spPr>
        <p:txBody>
          <a:bodyPr>
            <a:normAutofit fontScale="85000" lnSpcReduction="10000"/>
          </a:bodyPr>
          <a:lstStyle/>
          <a:p>
            <a:pPr marL="0" indent="0">
              <a:buNone/>
            </a:pPr>
            <a:r>
              <a:rPr lang="en-GB" b="1" dirty="0" smtClean="0"/>
              <a:t>Learning Objectives</a:t>
            </a:r>
          </a:p>
          <a:p>
            <a:pPr marL="0" indent="0">
              <a:buNone/>
            </a:pPr>
            <a:r>
              <a:rPr lang="en-GB" dirty="0" smtClean="0"/>
              <a:t>Know: There are 2 types of eclipse – solar and lunar. They happen when the Sun, Moon and Earth line up in a certain way. The Moon appears to change shape because half of it is always in shadow and we view it from different angles.</a:t>
            </a:r>
          </a:p>
          <a:p>
            <a:pPr marL="0" indent="0">
              <a:buNone/>
            </a:pPr>
            <a:endParaRPr lang="en-GB" dirty="0"/>
          </a:p>
          <a:p>
            <a:pPr marL="0" indent="0">
              <a:buNone/>
            </a:pPr>
            <a:r>
              <a:rPr lang="en-GB" sz="3500" b="1" dirty="0" smtClean="0"/>
              <a:t>Learning Outcomes</a:t>
            </a:r>
          </a:p>
          <a:p>
            <a:pPr marL="0" indent="0">
              <a:buNone/>
            </a:pPr>
            <a:r>
              <a:rPr lang="en-GB" dirty="0" smtClean="0"/>
              <a:t>Be able to: Explain how the two types of eclipse are caused</a:t>
            </a:r>
            <a:r>
              <a:rPr lang="en-GB" dirty="0"/>
              <a:t> </a:t>
            </a:r>
            <a:r>
              <a:rPr lang="en-GB" dirty="0" smtClean="0"/>
              <a:t>and why solar eclipses do not happen very often. Understand why the Moon appears to change shape, identify the different phases on a diagram.</a:t>
            </a:r>
            <a:endParaRPr lang="en-GB" dirty="0"/>
          </a:p>
          <a:p>
            <a:pPr marL="0" indent="0">
              <a:buNone/>
            </a:pPr>
            <a:endParaRPr lang="en-GB" dirty="0" smtClean="0"/>
          </a:p>
          <a:p>
            <a:pPr marL="0" indent="0">
              <a:buNone/>
            </a:pPr>
            <a:r>
              <a:rPr lang="en-GB" dirty="0" smtClean="0">
                <a:solidFill>
                  <a:srgbClr val="FF0000"/>
                </a:solidFill>
              </a:rPr>
              <a:t>Key words:   Shadow     </a:t>
            </a:r>
            <a:r>
              <a:rPr lang="en-GB" dirty="0">
                <a:solidFill>
                  <a:srgbClr val="FF0000"/>
                </a:solidFill>
              </a:rPr>
              <a:t>L</a:t>
            </a:r>
            <a:r>
              <a:rPr lang="en-GB" dirty="0" smtClean="0">
                <a:solidFill>
                  <a:srgbClr val="FF0000"/>
                </a:solidFill>
              </a:rPr>
              <a:t>ight    </a:t>
            </a:r>
            <a:r>
              <a:rPr lang="en-GB" dirty="0">
                <a:solidFill>
                  <a:srgbClr val="FF0000"/>
                </a:solidFill>
              </a:rPr>
              <a:t>A</a:t>
            </a:r>
            <a:r>
              <a:rPr lang="en-GB" dirty="0" smtClean="0">
                <a:solidFill>
                  <a:srgbClr val="FF0000"/>
                </a:solidFill>
              </a:rPr>
              <a:t>lignment     </a:t>
            </a:r>
            <a:r>
              <a:rPr lang="en-GB" dirty="0">
                <a:solidFill>
                  <a:srgbClr val="FF0000"/>
                </a:solidFill>
              </a:rPr>
              <a:t>U</a:t>
            </a:r>
            <a:r>
              <a:rPr lang="en-GB" dirty="0" smtClean="0">
                <a:solidFill>
                  <a:srgbClr val="FF0000"/>
                </a:solidFill>
              </a:rPr>
              <a:t>mbra </a:t>
            </a:r>
            <a:endParaRPr lang="en-GB" dirty="0">
              <a:solidFill>
                <a:srgbClr val="FF0000"/>
              </a:solidFill>
            </a:endParaRPr>
          </a:p>
        </p:txBody>
      </p:sp>
    </p:spTree>
    <p:extLst>
      <p:ext uri="{BB962C8B-B14F-4D97-AF65-F5344CB8AC3E}">
        <p14:creationId xmlns:p14="http://schemas.microsoft.com/office/powerpoint/2010/main" val="2287938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Solar Eclipse</a:t>
            </a:r>
            <a:endParaRPr lang="en-GB" b="1" dirty="0"/>
          </a:p>
        </p:txBody>
      </p:sp>
      <p:sp>
        <p:nvSpPr>
          <p:cNvPr id="3" name="Content Placeholder 2"/>
          <p:cNvSpPr>
            <a:spLocks noGrp="1"/>
          </p:cNvSpPr>
          <p:nvPr>
            <p:ph idx="1"/>
          </p:nvPr>
        </p:nvSpPr>
        <p:spPr/>
        <p:txBody>
          <a:bodyPr/>
          <a:lstStyle/>
          <a:p>
            <a:pPr marL="0" indent="0">
              <a:buNone/>
            </a:pPr>
            <a:r>
              <a:rPr lang="en-GB" dirty="0" smtClean="0"/>
              <a:t>The Moon moves between the Sun and the Earth.</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780928"/>
            <a:ext cx="7620000"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7660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Solar Eclipse</a:t>
            </a:r>
            <a:endParaRPr lang="en-GB" b="1" dirty="0"/>
          </a:p>
        </p:txBody>
      </p:sp>
      <p:sp>
        <p:nvSpPr>
          <p:cNvPr id="3" name="Content Placeholder 2"/>
          <p:cNvSpPr>
            <a:spLocks noGrp="1"/>
          </p:cNvSpPr>
          <p:nvPr>
            <p:ph idx="1"/>
          </p:nvPr>
        </p:nvSpPr>
        <p:spPr/>
        <p:txBody>
          <a:bodyPr/>
          <a:lstStyle/>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56792"/>
            <a:ext cx="8820472" cy="4968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26578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Lunar Eclipse</a:t>
            </a:r>
            <a:endParaRPr lang="en-GB" b="1" dirty="0"/>
          </a:p>
        </p:txBody>
      </p:sp>
      <p:sp>
        <p:nvSpPr>
          <p:cNvPr id="3" name="Content Placeholder 2"/>
          <p:cNvSpPr>
            <a:spLocks noGrp="1"/>
          </p:cNvSpPr>
          <p:nvPr>
            <p:ph idx="1"/>
          </p:nvPr>
        </p:nvSpPr>
        <p:spPr/>
        <p:txBody>
          <a:bodyPr/>
          <a:lstStyle/>
          <a:p>
            <a:pPr marL="0" indent="0">
              <a:buNone/>
            </a:pPr>
            <a:r>
              <a:rPr lang="en-GB" dirty="0" smtClean="0"/>
              <a:t>The Moon moves into the shadow of the Earth and turns a red-orange colour.</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429000"/>
            <a:ext cx="7143750"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18212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Lunar Eclipse</a:t>
            </a:r>
            <a:endParaRPr lang="en-GB" b="1" dirty="0"/>
          </a:p>
        </p:txBody>
      </p:sp>
      <p:sp>
        <p:nvSpPr>
          <p:cNvPr id="3" name="Content Placeholder 2"/>
          <p:cNvSpPr>
            <a:spLocks noGrp="1"/>
          </p:cNvSpPr>
          <p:nvPr>
            <p:ph idx="1"/>
          </p:nvPr>
        </p:nvSpPr>
        <p:spPr/>
        <p:txBody>
          <a:bodyPr/>
          <a:lstStyle/>
          <a:p>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379376"/>
            <a:ext cx="6601544" cy="5274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5854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92088"/>
          </a:xfrm>
        </p:spPr>
        <p:txBody>
          <a:bodyPr>
            <a:normAutofit/>
          </a:bodyPr>
          <a:lstStyle/>
          <a:p>
            <a:r>
              <a:rPr lang="en-GB" b="1" dirty="0" smtClean="0"/>
              <a:t>The Lunar Cycle</a:t>
            </a:r>
            <a:endParaRPr lang="en-GB" b="1" dirty="0"/>
          </a:p>
        </p:txBody>
      </p:sp>
      <p:sp>
        <p:nvSpPr>
          <p:cNvPr id="3" name="Content Placeholder 2"/>
          <p:cNvSpPr>
            <a:spLocks noGrp="1"/>
          </p:cNvSpPr>
          <p:nvPr>
            <p:ph idx="1"/>
          </p:nvPr>
        </p:nvSpPr>
        <p:spPr>
          <a:xfrm>
            <a:off x="457200" y="764704"/>
            <a:ext cx="8229600" cy="5361459"/>
          </a:xfrm>
        </p:spPr>
        <p:txBody>
          <a:bodyPr>
            <a:normAutofit/>
          </a:bodyPr>
          <a:lstStyle/>
          <a:p>
            <a:pPr marL="0" indent="0">
              <a:buNone/>
            </a:pPr>
            <a:r>
              <a:rPr lang="en-GB" sz="2400" dirty="0" smtClean="0"/>
              <a:t>One half of the Moon is always in shadow. The Moon takes 29.5 days to orbit the Earth. As it orbits, we see the Moon from different angles, with different amounts in shadow:</a:t>
            </a:r>
            <a:endParaRPr lang="en-GB"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988840"/>
            <a:ext cx="6336704"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31106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1527</TotalTime>
  <Words>392</Words>
  <Application>Microsoft Office PowerPoint</Application>
  <PresentationFormat>On-screen Show (4:3)</PresentationFormat>
  <Paragraphs>47</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‘Do Now’ Retrieval Practice</vt:lpstr>
      <vt:lpstr>‘Do Now’ Retrieval Practice</vt:lpstr>
      <vt:lpstr>THINK!</vt:lpstr>
      <vt:lpstr>Eclipses and Phases of the Moon </vt:lpstr>
      <vt:lpstr>Solar Eclipse</vt:lpstr>
      <vt:lpstr>Solar Eclipse</vt:lpstr>
      <vt:lpstr>Lunar Eclipse</vt:lpstr>
      <vt:lpstr>Lunar Eclipse</vt:lpstr>
      <vt:lpstr>The Lunar Cycle</vt:lpstr>
      <vt:lpstr>Phases</vt:lpstr>
      <vt:lpstr>Plenary task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Eclipses</dc:title>
  <dc:creator>Andrew Theobald</dc:creator>
  <cp:lastModifiedBy>Andrew Theobald</cp:lastModifiedBy>
  <cp:revision>14</cp:revision>
  <dcterms:created xsi:type="dcterms:W3CDTF">2013-06-03T09:53:59Z</dcterms:created>
  <dcterms:modified xsi:type="dcterms:W3CDTF">2020-04-27T14:58:34Z</dcterms:modified>
</cp:coreProperties>
</file>