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3"/>
  </p:notesMasterIdLst>
  <p:sldIdLst>
    <p:sldId id="282" r:id="rId2"/>
    <p:sldId id="283" r:id="rId3"/>
    <p:sldId id="274" r:id="rId4"/>
    <p:sldId id="258" r:id="rId5"/>
    <p:sldId id="259" r:id="rId6"/>
    <p:sldId id="279" r:id="rId7"/>
    <p:sldId id="260" r:id="rId8"/>
    <p:sldId id="262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84" r:id="rId20"/>
    <p:sldId id="281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07B2F-653D-422F-B71C-7087E495E48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76CFF-19D7-4ED6-B0D9-623ECE9B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8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DC8F7-CFBA-4AE8-A8C7-C072D7D5C5F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A405A-74BF-40BF-9995-89A0272359F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DA114-8FF1-4ABC-8987-C5528DA2A161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4CE59-D78D-4215-902D-DF86CDF65594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7C831-04D4-41A8-A334-F3539C88AF4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99D2E-B500-4E7B-B96A-A3963E3227D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99D2E-B500-4E7B-B96A-A3963E3227D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632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E5E09-323D-433F-9757-B7565C1FEEAD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9CA07-9F40-4B96-BA50-1CC92DB075E7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FF111-2E39-49CF-AEC3-06207A3C639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ECA99-5836-4F3B-A468-68672BFDBC62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76B21-DE12-4190-9F54-78B16B5A1EFD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24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96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01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9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76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839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61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9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2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478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131466F-F750-4E20-8015-F838E2F6405A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C7DB7A8-9936-42E9-8AE4-E6827E8E0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01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\\pkhserver001\home$\staff\pin\Desktop\big_clock.exe" TargetMode="External"/><Relationship Id="rId2" Type="http://schemas.openxmlformats.org/officeDocument/2006/relationships/hyperlink" Target="../../../Desktop/big_clock.ex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564" y="-99392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 NOW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44" y="1539246"/>
            <a:ext cx="5166624" cy="41940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544" y="614816"/>
            <a:ext cx="704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436" y="101195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letter for each word.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68528" y="370839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0288" y="743291"/>
            <a:ext cx="2900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these questions mean?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14196" y="3531477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âge</a:t>
            </a:r>
            <a:r>
              <a:rPr lang="en-US" dirty="0" smtClean="0"/>
              <a:t> as-</a:t>
            </a:r>
            <a:r>
              <a:rPr lang="en-US" dirty="0" err="1" smtClean="0"/>
              <a:t>tu</a:t>
            </a:r>
            <a:r>
              <a:rPr lang="en-US" dirty="0" smtClean="0"/>
              <a:t>?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ton </a:t>
            </a:r>
            <a:r>
              <a:rPr lang="en-US" dirty="0" err="1" smtClean="0"/>
              <a:t>anniversaire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269977" y="2492896"/>
            <a:ext cx="707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8212" y="2814961"/>
            <a:ext cx="2900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answer them with French?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804520" y="169054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âge</a:t>
            </a:r>
            <a:r>
              <a:rPr lang="en-US" dirty="0" smtClean="0"/>
              <a:t> as-</a:t>
            </a:r>
            <a:r>
              <a:rPr lang="en-US" dirty="0" err="1" smtClean="0"/>
              <a:t>tu</a:t>
            </a:r>
            <a:r>
              <a:rPr lang="en-US" dirty="0" smtClean="0"/>
              <a:t>?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ton </a:t>
            </a:r>
            <a:r>
              <a:rPr lang="en-US" dirty="0" err="1" smtClean="0"/>
              <a:t>anniversaire</a:t>
            </a:r>
            <a:r>
              <a:rPr lang="en-US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690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1989138"/>
            <a:ext cx="9144000" cy="2289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>
                <a:latin typeface="Comic Sans MS" pitchFamily="66" charset="0"/>
              </a:rPr>
              <a:t>Objectives: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>
                <a:latin typeface="Comic Sans MS" pitchFamily="66" charset="0"/>
              </a:rPr>
              <a:t> say what colour something 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3600">
                <a:latin typeface="Comic Sans MS" pitchFamily="66" charset="0"/>
              </a:rPr>
              <a:t> learn how to use adjectives in French</a:t>
            </a:r>
            <a:endParaRPr lang="en-US" altLang="en-US" sz="3600">
              <a:latin typeface="Comic Sans MS" pitchFamily="66" charset="0"/>
            </a:endParaRPr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403350" y="765175"/>
            <a:ext cx="5976938" cy="11509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Un crayon bleu</a:t>
            </a:r>
          </a:p>
        </p:txBody>
      </p:sp>
    </p:spTree>
    <p:extLst>
      <p:ext uri="{BB962C8B-B14F-4D97-AF65-F5344CB8AC3E}">
        <p14:creationId xmlns:p14="http://schemas.microsoft.com/office/powerpoint/2010/main" val="25869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2041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3200" b="1">
                <a:latin typeface="Comic Sans MS" pitchFamily="66" charset="0"/>
              </a:rPr>
              <a:t>AGREEMENT OF ADJECTIVES (1)</a:t>
            </a:r>
            <a:endParaRPr lang="en-US" altLang="en-US" sz="3200">
              <a:latin typeface="Comic Sans MS" pitchFamily="66" charset="0"/>
            </a:endParaRPr>
          </a:p>
          <a:p>
            <a:pPr algn="ctr"/>
            <a:r>
              <a:rPr lang="en-GB" altLang="en-US" sz="3200" b="1">
                <a:latin typeface="Comic Sans MS" pitchFamily="66" charset="0"/>
              </a:rPr>
              <a:t>The singular</a:t>
            </a:r>
            <a:endParaRPr lang="en-US" altLang="en-US" sz="3200">
              <a:latin typeface="Comic Sans MS" pitchFamily="66" charset="0"/>
            </a:endParaRPr>
          </a:p>
          <a:p>
            <a:pPr algn="ctr"/>
            <a:r>
              <a:rPr lang="en-GB" altLang="en-US" sz="3200">
                <a:latin typeface="Comic Sans MS" pitchFamily="66" charset="0"/>
              </a:rPr>
              <a:t>An </a:t>
            </a:r>
            <a:r>
              <a:rPr lang="en-GB" altLang="en-US" sz="3200" b="1">
                <a:latin typeface="Comic Sans MS" pitchFamily="66" charset="0"/>
              </a:rPr>
              <a:t>adjective</a:t>
            </a:r>
            <a:r>
              <a:rPr lang="en-GB" altLang="en-US" sz="3200">
                <a:latin typeface="Comic Sans MS" pitchFamily="66" charset="0"/>
              </a:rPr>
              <a:t> is a </a:t>
            </a:r>
            <a:r>
              <a:rPr lang="en-GB" altLang="en-US" sz="3200" b="1">
                <a:latin typeface="Comic Sans MS" pitchFamily="66" charset="0"/>
              </a:rPr>
              <a:t>describing</a:t>
            </a:r>
            <a:r>
              <a:rPr lang="en-GB" altLang="en-US" sz="3200">
                <a:latin typeface="Comic Sans MS" pitchFamily="66" charset="0"/>
              </a:rPr>
              <a:t> word: it describes a noun.</a:t>
            </a:r>
            <a:r>
              <a:rPr lang="en-GB" altLang="en-US" sz="2400">
                <a:latin typeface="Comic Sans MS" pitchFamily="66" charset="0"/>
              </a:rPr>
              <a:t> 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50825" y="2676525"/>
            <a:ext cx="8569325" cy="22272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2800" b="1">
                <a:latin typeface="Comic Sans MS" pitchFamily="66" charset="0"/>
              </a:rPr>
              <a:t>Adjectives of colour for example tell you what colour something is:</a:t>
            </a:r>
            <a:endParaRPr lang="en-US" altLang="en-US" sz="2800" b="1">
              <a:latin typeface="Comic Sans MS" pitchFamily="66" charset="0"/>
            </a:endParaRPr>
          </a:p>
          <a:p>
            <a:pPr algn="ctr"/>
            <a:r>
              <a:rPr lang="fr-FR" altLang="en-US" sz="2800" b="1" i="1">
                <a:latin typeface="Comic Sans MS" pitchFamily="66" charset="0"/>
              </a:rPr>
              <a:t>rouge	blanc		bleu		vert		jaune		noir		gris		rose		orange	marron</a:t>
            </a:r>
          </a:p>
        </p:txBody>
      </p:sp>
    </p:spTree>
    <p:extLst>
      <p:ext uri="{BB962C8B-B14F-4D97-AF65-F5344CB8AC3E}">
        <p14:creationId xmlns:p14="http://schemas.microsoft.com/office/powerpoint/2010/main" val="90131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376238"/>
            <a:ext cx="8642350" cy="204152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3200">
                <a:latin typeface="Comic Sans MS" pitchFamily="66" charset="0"/>
              </a:rPr>
              <a:t>In French adjectives come </a:t>
            </a:r>
            <a:r>
              <a:rPr lang="en-GB" altLang="en-US" sz="3200" b="1" i="1" u="sng">
                <a:latin typeface="Comic Sans MS" pitchFamily="66" charset="0"/>
              </a:rPr>
              <a:t>after</a:t>
            </a:r>
            <a:r>
              <a:rPr lang="en-GB" altLang="en-US" sz="3200">
                <a:latin typeface="Comic Sans MS" pitchFamily="66" charset="0"/>
              </a:rPr>
              <a:t> the noun they are describing:</a:t>
            </a:r>
            <a:endParaRPr lang="en-US" altLang="en-US" sz="3200">
              <a:latin typeface="Comic Sans MS" pitchFamily="66" charset="0"/>
            </a:endParaRPr>
          </a:p>
          <a:p>
            <a:pPr algn="ctr"/>
            <a:r>
              <a:rPr lang="en-GB" altLang="en-US" sz="3200">
                <a:latin typeface="Comic Sans MS" pitchFamily="66" charset="0"/>
              </a:rPr>
              <a:t>		un livre bleu - </a:t>
            </a:r>
            <a:r>
              <a:rPr lang="en-GB" altLang="en-US" sz="3200" i="1">
                <a:latin typeface="Comic Sans MS" pitchFamily="66" charset="0"/>
              </a:rPr>
              <a:t>a blue book (literally, a book blue)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79388" y="2624138"/>
            <a:ext cx="8713787" cy="1373187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2800">
                <a:latin typeface="Comic Sans MS" pitchFamily="66" charset="0"/>
              </a:rPr>
              <a:t>When they are used after a </a:t>
            </a:r>
            <a:r>
              <a:rPr lang="en-GB" altLang="en-US" sz="2800" i="1" u="sng">
                <a:solidFill>
                  <a:srgbClr val="FF0000"/>
                </a:solidFill>
                <a:latin typeface="Comic Sans MS" pitchFamily="66" charset="0"/>
              </a:rPr>
              <a:t>feminine</a:t>
            </a:r>
            <a:r>
              <a:rPr lang="en-GB" altLang="en-US" sz="2800">
                <a:latin typeface="Comic Sans MS" pitchFamily="66" charset="0"/>
              </a:rPr>
              <a:t> noun you should add an </a:t>
            </a: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'</a:t>
            </a:r>
            <a:r>
              <a:rPr lang="en-GB" altLang="en-US" sz="2800" b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'</a:t>
            </a:r>
            <a:r>
              <a:rPr lang="en-GB" altLang="en-US" sz="2800">
                <a:latin typeface="Comic Sans MS" pitchFamily="66" charset="0"/>
              </a:rPr>
              <a:t> at the end of the adjective.</a:t>
            </a:r>
            <a:endParaRPr lang="en-US" altLang="en-US" sz="2800">
              <a:latin typeface="Comic Sans MS" pitchFamily="66" charset="0"/>
            </a:endParaRPr>
          </a:p>
          <a:p>
            <a:pPr algn="ctr"/>
            <a:r>
              <a:rPr lang="en-GB" altLang="en-US" sz="2800">
                <a:latin typeface="Comic Sans MS" pitchFamily="66" charset="0"/>
              </a:rPr>
              <a:t>		une gomme bleu</a:t>
            </a:r>
            <a:r>
              <a:rPr lang="en-GB" altLang="en-US" sz="2800" b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altLang="en-US" sz="2800">
                <a:latin typeface="Comic Sans MS" pitchFamily="66" charset="0"/>
              </a:rPr>
              <a:t> - </a:t>
            </a:r>
            <a:r>
              <a:rPr lang="en-GB" altLang="en-US" sz="2800" i="1">
                <a:latin typeface="Comic Sans MS" pitchFamily="66" charset="0"/>
              </a:rPr>
              <a:t>a blue rubber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0825" y="4292600"/>
            <a:ext cx="8642350" cy="137318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2800">
                <a:latin typeface="Comic Sans MS" pitchFamily="66" charset="0"/>
              </a:rPr>
              <a:t>If the adjective already has an 'e' at the end then you do not need to add another 'e'.</a:t>
            </a:r>
            <a:endParaRPr lang="en-US" altLang="en-US" sz="2800">
              <a:latin typeface="Comic Sans MS" pitchFamily="66" charset="0"/>
            </a:endParaRPr>
          </a:p>
          <a:p>
            <a:pPr algn="ctr"/>
            <a:r>
              <a:rPr lang="en-GB" altLang="en-US" sz="2800">
                <a:latin typeface="Comic Sans MS" pitchFamily="66" charset="0"/>
              </a:rPr>
              <a:t>		une règle rouge - </a:t>
            </a:r>
            <a:r>
              <a:rPr lang="en-GB" altLang="en-US" sz="2800" i="1">
                <a:latin typeface="Comic Sans MS" pitchFamily="66" charset="0"/>
              </a:rPr>
              <a:t>a red ruler</a:t>
            </a:r>
          </a:p>
        </p:txBody>
      </p:sp>
    </p:spTree>
    <p:extLst>
      <p:ext uri="{BB962C8B-B14F-4D97-AF65-F5344CB8AC3E}">
        <p14:creationId xmlns:p14="http://schemas.microsoft.com/office/powerpoint/2010/main" val="237774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193675"/>
            <a:ext cx="8497888" cy="3935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2800">
                <a:latin typeface="Comic Sans MS" pitchFamily="66" charset="0"/>
                <a:sym typeface="MS Outlook" pitchFamily="2" charset="2"/>
              </a:rPr>
              <a:t></a:t>
            </a:r>
            <a:r>
              <a:rPr lang="en-GB" altLang="en-US" sz="2800">
                <a:latin typeface="Comic Sans MS" pitchFamily="66" charset="0"/>
              </a:rPr>
              <a:t>  </a:t>
            </a:r>
            <a:r>
              <a:rPr lang="en-GB" altLang="en-US" sz="2800">
                <a:latin typeface="Comic Sans MS" pitchFamily="66" charset="0"/>
                <a:sym typeface="MS Outlook" pitchFamily="2" charset="2"/>
              </a:rPr>
              <a:t>Please watch out for these exceptions:</a:t>
            </a:r>
            <a:endParaRPr lang="en-US" altLang="en-US" sz="2800">
              <a:latin typeface="Comic Sans MS" pitchFamily="66" charset="0"/>
              <a:sym typeface="MS Outlook" pitchFamily="2" charset="2"/>
            </a:endParaRPr>
          </a:p>
          <a:p>
            <a:pPr algn="ctr"/>
            <a:endParaRPr lang="en-GB" altLang="en-US" sz="2800">
              <a:latin typeface="Comic Sans MS" pitchFamily="66" charset="0"/>
              <a:sym typeface="MS Outlook" pitchFamily="2" charset="2"/>
            </a:endParaRPr>
          </a:p>
          <a:p>
            <a:pPr>
              <a:buFontTx/>
              <a:buChar char="•"/>
            </a:pPr>
            <a:r>
              <a:rPr lang="en-GB" altLang="en-US" sz="2800" b="1">
                <a:latin typeface="Comic Sans MS" pitchFamily="66" charset="0"/>
                <a:sym typeface="MS Outlook" pitchFamily="2" charset="2"/>
              </a:rPr>
              <a:t>blanc (white) – blanc</a:t>
            </a:r>
            <a:r>
              <a:rPr lang="en-GB" altLang="en-US" sz="2800" b="1">
                <a:solidFill>
                  <a:srgbClr val="FF0000"/>
                </a:solidFill>
                <a:latin typeface="Comic Sans MS" pitchFamily="66" charset="0"/>
                <a:sym typeface="MS Outlook" pitchFamily="2" charset="2"/>
              </a:rPr>
              <a:t>he</a:t>
            </a:r>
          </a:p>
          <a:p>
            <a:endParaRPr lang="en-US" altLang="en-US" sz="2800" b="1">
              <a:solidFill>
                <a:srgbClr val="FF0000"/>
              </a:solidFill>
              <a:latin typeface="Comic Sans MS" pitchFamily="66" charset="0"/>
              <a:sym typeface="MS Outlook" pitchFamily="2" charset="2"/>
            </a:endParaRPr>
          </a:p>
          <a:p>
            <a:pPr>
              <a:buFontTx/>
              <a:buChar char="•"/>
            </a:pPr>
            <a:r>
              <a:rPr lang="en-GB" altLang="en-US" sz="2800" b="1">
                <a:latin typeface="Comic Sans MS" pitchFamily="66" charset="0"/>
                <a:sym typeface="MS Outlook" pitchFamily="2" charset="2"/>
              </a:rPr>
              <a:t>marron (brown)	 - marron (it never changes) </a:t>
            </a:r>
            <a:endParaRPr lang="en-US" altLang="en-US" sz="2800" b="1">
              <a:latin typeface="Comic Sans MS" pitchFamily="66" charset="0"/>
              <a:sym typeface="MS Outlook" pitchFamily="2" charset="2"/>
            </a:endParaRPr>
          </a:p>
          <a:p>
            <a:pPr algn="ctr"/>
            <a:endParaRPr lang="en-GB" altLang="en-US" sz="2800" b="1">
              <a:latin typeface="Comic Sans MS" pitchFamily="66" charset="0"/>
              <a:sym typeface="MS Outlook" pitchFamily="2" charset="2"/>
            </a:endParaRPr>
          </a:p>
          <a:p>
            <a:r>
              <a:rPr lang="en-GB" altLang="en-US" sz="2800">
                <a:latin typeface="Comic Sans MS" pitchFamily="66" charset="0"/>
                <a:sym typeface="MS Outlook" pitchFamily="2" charset="2"/>
              </a:rPr>
              <a:t>You can also apply these rules to other adjectives like nationalities.</a:t>
            </a:r>
          </a:p>
        </p:txBody>
      </p:sp>
    </p:spTree>
    <p:extLst>
      <p:ext uri="{BB962C8B-B14F-4D97-AF65-F5344CB8AC3E}">
        <p14:creationId xmlns:p14="http://schemas.microsoft.com/office/powerpoint/2010/main" val="37485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0825" y="260350"/>
            <a:ext cx="8497888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en-US" sz="2800">
                <a:latin typeface="Comic Sans MS" pitchFamily="66" charset="0"/>
              </a:rPr>
              <a:t>Fill in the blanks in the following table of colour adjectives.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179388" y="1557338"/>
          <a:ext cx="8569325" cy="5120640"/>
        </p:xfrm>
        <a:graphic>
          <a:graphicData uri="http://schemas.openxmlformats.org/drawingml/2006/table">
            <a:tbl>
              <a:tblPr/>
              <a:tblGrid>
                <a:gridCol w="308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1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Couleur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masculin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féminin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blue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red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green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grey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black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pink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brown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white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bleu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rouge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vert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gris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noir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rose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marron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blanc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bleu</a:t>
                      </a:r>
                      <a:r>
                        <a:rPr kumimoji="0" lang="en-GB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0825" y="260350"/>
            <a:ext cx="8497888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en-US" sz="2800">
                <a:latin typeface="Comic Sans MS" pitchFamily="66" charset="0"/>
              </a:rPr>
              <a:t>Fill in the blanks in the following table of colour adjectives.</a:t>
            </a:r>
          </a:p>
        </p:txBody>
      </p:sp>
      <p:graphicFrame>
        <p:nvGraphicFramePr>
          <p:cNvPr id="12334" name="Group 46"/>
          <p:cNvGraphicFramePr>
            <a:graphicFrameLocks noGrp="1"/>
          </p:cNvGraphicFramePr>
          <p:nvPr/>
        </p:nvGraphicFramePr>
        <p:xfrm>
          <a:off x="179388" y="1557338"/>
          <a:ext cx="8569325" cy="5120640"/>
        </p:xfrm>
        <a:graphic>
          <a:graphicData uri="http://schemas.openxmlformats.org/drawingml/2006/table">
            <a:tbl>
              <a:tblPr/>
              <a:tblGrid>
                <a:gridCol w="308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1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Couleur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masculin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féminin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blue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red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green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grey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black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pink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brown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white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bleu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rouge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vert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gris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noir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rose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marron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blanc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bleu</a:t>
                      </a:r>
                      <a:r>
                        <a:rPr kumimoji="0" lang="en-GB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  <a:endParaRPr kumimoji="0" lang="en-GB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rouge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vert</a:t>
                      </a: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gris</a:t>
                      </a: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noir</a:t>
                      </a: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marron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blanc</a:t>
                      </a:r>
                      <a:r>
                        <a:rPr kumimoji="0" lang="en-GB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he</a:t>
                      </a: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6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sacapun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1503362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80645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Make a list of what is in your pencil case! Don’t forget that the adjective (the colour) goes AFTER the noun (the object)</a:t>
            </a:r>
            <a:endParaRPr lang="en-US" altLang="en-US" sz="2400">
              <a:latin typeface="Comic Sans MS" pitchFamily="66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979613" y="1700213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un taille-crayon bleu.</a:t>
            </a:r>
            <a:endParaRPr lang="en-US" altLang="en-US" sz="2400">
              <a:latin typeface="Comic Sans MS" pitchFamily="66" charset="0"/>
            </a:endParaRPr>
          </a:p>
        </p:txBody>
      </p:sp>
      <p:pic>
        <p:nvPicPr>
          <p:cNvPr id="8199" name="Picture 7" descr="Boligrafo%20coss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268413"/>
            <a:ext cx="1871663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lapi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25177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liv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860800"/>
            <a:ext cx="2232025" cy="15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ahi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05038"/>
            <a:ext cx="1435100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75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2"/>
          <p:cNvSpPr>
            <a:spLocks noChangeArrowheads="1"/>
          </p:cNvSpPr>
          <p:nvPr/>
        </p:nvSpPr>
        <p:spPr bwMode="auto">
          <a:xfrm>
            <a:off x="287338" y="1628775"/>
            <a:ext cx="5508625" cy="5113338"/>
          </a:xfrm>
          <a:prstGeom prst="ellipse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3203575" y="1628775"/>
            <a:ext cx="5508625" cy="5113338"/>
          </a:xfrm>
          <a:prstGeom prst="ellips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133475" y="3615166"/>
            <a:ext cx="1223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 err="1">
                <a:latin typeface="Showcard Gothic" pitchFamily="82" charset="0"/>
              </a:rPr>
              <a:t>Vert</a:t>
            </a:r>
            <a:endParaRPr lang="en-GB" altLang="en-US" sz="3200" dirty="0">
              <a:latin typeface="Showcard Gothic" pitchFamily="82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624638" y="3895725"/>
            <a:ext cx="208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 err="1">
                <a:latin typeface="Showcard Gothic" pitchFamily="82" charset="0"/>
              </a:rPr>
              <a:t>Verte</a:t>
            </a:r>
            <a:endParaRPr lang="en-GB" altLang="en-US" sz="3200" dirty="0">
              <a:latin typeface="Showcard Gothic" pitchFamily="82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691932" y="3717032"/>
            <a:ext cx="2087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Showcard Gothic" pitchFamily="82" charset="0"/>
              </a:rPr>
              <a:t>rouge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40466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adjectives are masculine (blue circle) or feminine (pink circle) and some are the same for both (overlapped circle).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44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09444 0.32546 " pathEditMode="relative" ptsTypes="AA">
                                      <p:cBhvr>
                                        <p:cTn id="6" dur="2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6.93889E-18 L 0.34653 0.40949 " pathEditMode="relative" ptsTypes="AA">
                                      <p:cBhvr>
                                        <p:cTn id="10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93889E-18 L -0.23629 0.45162 " pathEditMode="relative" ptsTypes="AA">
                                      <p:cBhvr>
                                        <p:cTn id="14" dur="2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287338" y="1628775"/>
            <a:ext cx="5508625" cy="5113338"/>
          </a:xfrm>
          <a:prstGeom prst="ellipse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203575" y="1628775"/>
            <a:ext cx="5508625" cy="5113338"/>
          </a:xfrm>
          <a:prstGeom prst="ellips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2087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Showcard Gothic" pitchFamily="82" charset="0"/>
              </a:rPr>
              <a:t>jaune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0" y="1125538"/>
            <a:ext cx="2087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Showcard Gothic" pitchFamily="82" charset="0"/>
              </a:rPr>
              <a:t>orange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268538" y="188913"/>
            <a:ext cx="2087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Showcard Gothic" pitchFamily="82" charset="0"/>
              </a:rPr>
              <a:t>bleu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905483" y="188913"/>
            <a:ext cx="208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 err="1">
                <a:latin typeface="Showcard Gothic" pitchFamily="82" charset="0"/>
              </a:rPr>
              <a:t>bleue</a:t>
            </a:r>
            <a:endParaRPr lang="en-GB" altLang="en-US" sz="3200" dirty="0">
              <a:latin typeface="Showcard Gothic" pitchFamily="82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995738" y="188913"/>
            <a:ext cx="2087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Showcard Gothic" pitchFamily="82" charset="0"/>
              </a:rPr>
              <a:t>noir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6049945" y="981076"/>
            <a:ext cx="2087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Showcard Gothic" pitchFamily="82" charset="0"/>
              </a:rPr>
              <a:t>noire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932363" y="692150"/>
            <a:ext cx="208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Showcard Gothic" pitchFamily="82" charset="0"/>
              </a:rPr>
              <a:t>gris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2555875" y="908050"/>
            <a:ext cx="2087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Showcard Gothic" pitchFamily="82" charset="0"/>
              </a:rPr>
              <a:t>grise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340798" y="257904"/>
            <a:ext cx="1655862" cy="1874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you put these adjectives in the correct area?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37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9774 0.32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8" y="1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11406 0.283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8.51852E-6 L -0.22049 0.39907 " pathEditMode="relative" ptsTypes="AA">
                                      <p:cBhvr>
                                        <p:cTn id="14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0.05232 L -0.09827 0.745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3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 L 0.38594 0.419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45295 0.4620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39" y="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-0.39757 0.693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78" y="3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09844 0.2307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57" grpId="0"/>
      <p:bldP spid="53258" grpId="0"/>
      <p:bldP spid="53259" grpId="0"/>
      <p:bldP spid="53260" grpId="0"/>
      <p:bldP spid="53261" grpId="0"/>
      <p:bldP spid="53262" grpId="0"/>
      <p:bldP spid="532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16" y="5637820"/>
            <a:ext cx="6570538" cy="10743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9512" y="188640"/>
            <a:ext cx="5333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Speaking / writing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5536" y="2060848"/>
            <a:ext cx="6572250" cy="3467100"/>
            <a:chOff x="321816" y="1111970"/>
            <a:chExt cx="6572250" cy="34671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1816" y="1111970"/>
              <a:ext cx="6572250" cy="34671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23528" y="1111970"/>
              <a:ext cx="3600400" cy="5888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21816" y="1111970"/>
            <a:ext cx="633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which 2 scooters and which 2 cars you prefer. Look at the example first!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1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564" y="-99392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 NOW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44" y="1539246"/>
            <a:ext cx="5166624" cy="41940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544" y="614816"/>
            <a:ext cx="704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436" y="101195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letter for each word.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68528" y="370839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0288" y="743291"/>
            <a:ext cx="2900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these questions mean?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14196" y="3531477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douze</a:t>
            </a:r>
            <a:r>
              <a:rPr lang="en-US" dirty="0" smtClean="0"/>
              <a:t> ans.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/>
              <a:t>Mon </a:t>
            </a:r>
            <a:r>
              <a:rPr lang="en-US" dirty="0" err="1" smtClean="0"/>
              <a:t>anniversaire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i="1" dirty="0" smtClean="0"/>
              <a:t>cinq </a:t>
            </a:r>
            <a:r>
              <a:rPr lang="en-US" i="1" dirty="0" err="1" smtClean="0"/>
              <a:t>mai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269977" y="2492896"/>
            <a:ext cx="707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8212" y="2814961"/>
            <a:ext cx="2900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answer them with French?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804520" y="169054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dirty="0" smtClean="0"/>
              <a:t>How old are you?</a:t>
            </a:r>
          </a:p>
          <a:p>
            <a:pPr marL="342900" indent="-342900">
              <a:buFont typeface="+mj-lt"/>
              <a:buAutoNum type="alphaLcParenR"/>
            </a:pPr>
            <a:r>
              <a:rPr lang="en-US" dirty="0" smtClean="0"/>
              <a:t>When is your birthday?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298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80728"/>
            <a:ext cx="7755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DEVOIRS – HOMEWORK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2312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68313" y="1557338"/>
            <a:ext cx="8135937" cy="2227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GB" altLang="en-US" sz="2800">
                <a:latin typeface="Comic Sans MS" pitchFamily="66" charset="0"/>
              </a:rPr>
              <a:t> une trousse _____(green)</a:t>
            </a:r>
          </a:p>
          <a:p>
            <a:pPr>
              <a:buFontTx/>
              <a:buAutoNum type="arabicPeriod"/>
            </a:pPr>
            <a:r>
              <a:rPr lang="en-GB" altLang="en-US" sz="2800">
                <a:latin typeface="Comic Sans MS" pitchFamily="66" charset="0"/>
              </a:rPr>
              <a:t> un crayon _____(blue)</a:t>
            </a:r>
          </a:p>
          <a:p>
            <a:pPr>
              <a:buFontTx/>
              <a:buAutoNum type="arabicPeriod"/>
            </a:pPr>
            <a:r>
              <a:rPr lang="en-GB" altLang="en-US" sz="2800">
                <a:latin typeface="Comic Sans MS" pitchFamily="66" charset="0"/>
              </a:rPr>
              <a:t> une gomme _____(red)</a:t>
            </a:r>
          </a:p>
          <a:p>
            <a:pPr>
              <a:buFontTx/>
              <a:buAutoNum type="arabicPeriod"/>
            </a:pPr>
            <a:r>
              <a:rPr lang="en-GB" altLang="en-US" sz="2800">
                <a:latin typeface="Comic Sans MS" pitchFamily="66" charset="0"/>
              </a:rPr>
              <a:t> un taille-crayon __________(black)</a:t>
            </a:r>
          </a:p>
          <a:p>
            <a:pPr>
              <a:buFontTx/>
              <a:buAutoNum type="arabicPeriod"/>
            </a:pPr>
            <a:r>
              <a:rPr lang="en-GB" altLang="en-US" sz="2800">
                <a:latin typeface="Comic Sans MS" pitchFamily="66" charset="0"/>
              </a:rPr>
              <a:t> une r</a:t>
            </a:r>
            <a:r>
              <a:rPr lang="en-US" altLang="en-US" sz="2800">
                <a:latin typeface="Comic Sans MS" pitchFamily="66" charset="0"/>
              </a:rPr>
              <a:t>ègle ________ (white)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089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Fill in the blanks with the correct adjective, remember to look if the noun is masculine or feminine.</a:t>
            </a:r>
            <a:endParaRPr lang="en-US" altLang="en-US" sz="2400">
              <a:latin typeface="Comic Sans MS" pitchFamily="66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95288" y="4365625"/>
            <a:ext cx="82089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Now describe the content of your pencil case, saying what colour each item is. Use the vocabulary in your vocab. book!</a:t>
            </a:r>
            <a:endParaRPr lang="en-US" altLang="en-US" sz="24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5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489645"/>
              </p:ext>
            </p:extLst>
          </p:nvPr>
        </p:nvGraphicFramePr>
        <p:xfrm>
          <a:off x="0" y="908720"/>
          <a:ext cx="9144000" cy="463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0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8">
                <a:tc gridSpan="2">
                  <a:txBody>
                    <a:bodyPr/>
                    <a:lstStyle/>
                    <a:p>
                      <a:r>
                        <a:rPr lang="en-GB" sz="3200" u="sng" dirty="0" smtClean="0"/>
                        <a:t>Classwork</a:t>
                      </a:r>
                      <a:endParaRPr lang="en-GB" sz="32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32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 gridSpan="3">
                  <a:txBody>
                    <a:bodyPr/>
                    <a:lstStyle/>
                    <a:p>
                      <a:pPr algn="ctr"/>
                      <a:endParaRPr lang="en-GB" sz="3200" u="sng" dirty="0" smtClean="0"/>
                    </a:p>
                    <a:p>
                      <a:pPr algn="ctr"/>
                      <a:r>
                        <a:rPr lang="en-GB" sz="4800" u="sng" dirty="0" err="1" smtClean="0"/>
                        <a:t>Moi</a:t>
                      </a:r>
                      <a:r>
                        <a:rPr lang="en-GB" sz="4800" u="sng" dirty="0" smtClean="0"/>
                        <a:t>, je </a:t>
                      </a:r>
                      <a:r>
                        <a:rPr lang="en-GB" sz="4800" u="sng" dirty="0" err="1" smtClean="0"/>
                        <a:t>préfère</a:t>
                      </a:r>
                      <a:r>
                        <a:rPr lang="en-GB" sz="4800" u="sng" dirty="0" smtClean="0"/>
                        <a:t> le rouge, </a:t>
                      </a:r>
                      <a:r>
                        <a:rPr lang="en-GB" sz="4800" u="sng" dirty="0" err="1" smtClean="0"/>
                        <a:t>c’est</a:t>
                      </a:r>
                      <a:r>
                        <a:rPr lang="en-GB" sz="4800" u="sng" dirty="0" smtClean="0"/>
                        <a:t> cool.</a:t>
                      </a:r>
                    </a:p>
                    <a:p>
                      <a:pPr algn="ctr"/>
                      <a:endParaRPr lang="en-GB" sz="3200" u="sng" dirty="0" smtClean="0"/>
                    </a:p>
                    <a:p>
                      <a:pPr algn="ctr"/>
                      <a:endParaRPr lang="en-GB" sz="32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L.O.</a:t>
                      </a:r>
                      <a:endParaRPr lang="en-GB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7030A0"/>
                          </a:solidFill>
                        </a:rPr>
                        <a:t>TO SAY WHAT COLOUR</a:t>
                      </a:r>
                      <a:r>
                        <a:rPr lang="en-GB" sz="3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3200" b="1" dirty="0" smtClean="0">
                          <a:solidFill>
                            <a:srgbClr val="7030A0"/>
                          </a:solidFill>
                        </a:rPr>
                        <a:t>YOU LIKE</a:t>
                      </a:r>
                      <a:r>
                        <a:rPr lang="en-GB" sz="3200" b="1" baseline="0" dirty="0" smtClean="0">
                          <a:solidFill>
                            <a:srgbClr val="7030A0"/>
                          </a:solidFill>
                        </a:rPr>
                        <a:t> / DISLIKE AND GIVE AN OPINION USING AN ADJECTIVE</a:t>
                      </a:r>
                      <a:endParaRPr lang="en-GB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7" name="Group 13"/>
          <p:cNvGraphicFramePr>
            <a:graphicFrameLocks noGrp="1"/>
          </p:cNvGraphicFramePr>
          <p:nvPr/>
        </p:nvGraphicFramePr>
        <p:xfrm>
          <a:off x="827088" y="188913"/>
          <a:ext cx="7561262" cy="6431280"/>
        </p:xfrm>
        <a:graphic>
          <a:graphicData uri="http://schemas.openxmlformats.org/drawingml/2006/table">
            <a:tbl>
              <a:tblPr/>
              <a:tblGrid>
                <a:gridCol w="378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9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8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rouge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jaune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noir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blanc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vert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bleu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marron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gris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orange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violet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yellow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black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white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green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blue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brown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grey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pink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orange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purple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5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539750" y="549275"/>
            <a:ext cx="8064500" cy="1727200"/>
          </a:xfrm>
          <a:prstGeom prst="flowChartAlternateProcess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4800">
                <a:latin typeface="Kristen ITC" pitchFamily="66" charset="0"/>
              </a:rPr>
              <a:t>2 minutes pour apprendre</a:t>
            </a:r>
          </a:p>
          <a:p>
            <a:pPr algn="ctr"/>
            <a:r>
              <a:rPr lang="en-GB" altLang="en-US" sz="2800">
                <a:latin typeface="Kristen ITC" pitchFamily="66" charset="0"/>
              </a:rPr>
              <a:t>2 minutes to learn!</a:t>
            </a:r>
          </a:p>
        </p:txBody>
      </p:sp>
      <p:sp>
        <p:nvSpPr>
          <p:cNvPr id="47109" name="AutoShape 5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611188" y="3141663"/>
            <a:ext cx="2160587" cy="158273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0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the next slide, can you tell the </a:t>
            </a:r>
            <a:r>
              <a:rPr lang="en-US" sz="5400" b="1" u="sng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colour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the word? 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It’s trickier than you think!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42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014413" y="120650"/>
            <a:ext cx="2236787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6600">
                <a:solidFill>
                  <a:srgbClr val="008000"/>
                </a:solidFill>
              </a:rPr>
              <a:t>jaune</a:t>
            </a:r>
            <a:endParaRPr lang="en-GB" altLang="en-US" sz="6600">
              <a:solidFill>
                <a:srgbClr val="008000"/>
              </a:solidFill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7027863" y="358775"/>
            <a:ext cx="1936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5400">
                <a:solidFill>
                  <a:srgbClr val="FF00FF"/>
                </a:solidFill>
              </a:rPr>
              <a:t>rouge</a:t>
            </a:r>
            <a:endParaRPr lang="en-GB" altLang="en-US" sz="5400">
              <a:solidFill>
                <a:srgbClr val="FF00FF"/>
              </a:solidFill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065213" y="5318125"/>
            <a:ext cx="1625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6000">
                <a:solidFill>
                  <a:srgbClr val="FF6600"/>
                </a:solidFill>
              </a:rPr>
              <a:t>bleu</a:t>
            </a:r>
            <a:endParaRPr lang="en-GB" altLang="en-US" sz="6000">
              <a:solidFill>
                <a:srgbClr val="FF6600"/>
              </a:solidFill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76263" y="2011363"/>
            <a:ext cx="18161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6600">
                <a:solidFill>
                  <a:srgbClr val="0000FF"/>
                </a:solidFill>
              </a:rPr>
              <a:t>rose</a:t>
            </a:r>
            <a:endParaRPr lang="en-GB" altLang="en-US" sz="6600">
              <a:solidFill>
                <a:srgbClr val="0000FF"/>
              </a:solidFill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140200" y="836613"/>
            <a:ext cx="17208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sz="6600">
                <a:solidFill>
                  <a:srgbClr val="800080"/>
                </a:solidFill>
              </a:rPr>
              <a:t>vert</a:t>
            </a:r>
            <a:endParaRPr lang="en-US" altLang="en-US" sz="6600">
              <a:solidFill>
                <a:srgbClr val="800080"/>
              </a:solidFill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5073650" y="5281613"/>
            <a:ext cx="15827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6600">
                <a:solidFill>
                  <a:srgbClr val="FFFF00"/>
                </a:solidFill>
              </a:rPr>
              <a:t>noir</a:t>
            </a:r>
            <a:endParaRPr lang="en-GB" altLang="en-US" sz="6600">
              <a:solidFill>
                <a:srgbClr val="FFFF00"/>
              </a:solidFill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6659563" y="2205038"/>
            <a:ext cx="2141537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6600">
                <a:solidFill>
                  <a:srgbClr val="0000FF"/>
                </a:solidFill>
              </a:rPr>
              <a:t>violet</a:t>
            </a:r>
            <a:endParaRPr lang="en-GB" altLang="en-US" sz="6600">
              <a:solidFill>
                <a:srgbClr val="0000FF"/>
              </a:solidFill>
            </a:endParaRP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3132138" y="2708275"/>
            <a:ext cx="218916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6600">
                <a:solidFill>
                  <a:srgbClr val="FF0000"/>
                </a:solidFill>
              </a:rPr>
              <a:t>blanc</a:t>
            </a:r>
            <a:endParaRPr lang="en-GB" altLang="en-US" sz="6600">
              <a:solidFill>
                <a:srgbClr val="FF0000"/>
              </a:solidFill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779838" y="4005263"/>
            <a:ext cx="27971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6600"/>
              <a:t>orange</a:t>
            </a:r>
            <a:endParaRPr lang="en-GB" altLang="en-US" sz="6600"/>
          </a:p>
        </p:txBody>
      </p:sp>
    </p:spTree>
    <p:extLst>
      <p:ext uri="{BB962C8B-B14F-4D97-AF65-F5344CB8AC3E}">
        <p14:creationId xmlns:p14="http://schemas.microsoft.com/office/powerpoint/2010/main" val="161927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  <p:bldP spid="43016" grpId="0"/>
      <p:bldP spid="43017" grpId="0"/>
      <p:bldP spid="43018" grpId="0"/>
      <p:bldP spid="43019" grpId="0"/>
      <p:bldP spid="43020" grpId="0"/>
      <p:bldP spid="43021" grpId="0"/>
      <p:bldP spid="430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323850" y="1773238"/>
            <a:ext cx="8366125" cy="42497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en-US" sz="2800">
                <a:latin typeface="Berlin Sans FB" pitchFamily="34" charset="0"/>
              </a:rPr>
              <a:t>Jaune + bleu = </a:t>
            </a:r>
          </a:p>
          <a:p>
            <a:endParaRPr lang="en-GB" altLang="en-US" sz="2800">
              <a:latin typeface="Berlin Sans FB" pitchFamily="34" charset="0"/>
            </a:endParaRPr>
          </a:p>
          <a:p>
            <a:r>
              <a:rPr lang="en-GB" altLang="en-US" sz="2800">
                <a:latin typeface="Berlin Sans FB" pitchFamily="34" charset="0"/>
              </a:rPr>
              <a:t>Blanc + rouge =</a:t>
            </a:r>
          </a:p>
          <a:p>
            <a:endParaRPr lang="en-GB" altLang="en-US" sz="2800">
              <a:latin typeface="Berlin Sans FB" pitchFamily="34" charset="0"/>
            </a:endParaRPr>
          </a:p>
          <a:p>
            <a:r>
              <a:rPr lang="en-GB" altLang="en-US" sz="2800">
                <a:latin typeface="Berlin Sans FB" pitchFamily="34" charset="0"/>
              </a:rPr>
              <a:t>Bleu + rouge =</a:t>
            </a:r>
          </a:p>
          <a:p>
            <a:endParaRPr lang="en-GB" altLang="en-US" sz="2800">
              <a:latin typeface="Berlin Sans FB" pitchFamily="34" charset="0"/>
            </a:endParaRPr>
          </a:p>
          <a:p>
            <a:r>
              <a:rPr lang="en-GB" altLang="en-US" sz="2800">
                <a:latin typeface="Berlin Sans FB" pitchFamily="34" charset="0"/>
              </a:rPr>
              <a:t>Rouge + jaune =</a:t>
            </a:r>
          </a:p>
          <a:p>
            <a:endParaRPr lang="en-GB" altLang="en-US" sz="2800">
              <a:latin typeface="Berlin Sans FB" pitchFamily="34" charset="0"/>
            </a:endParaRPr>
          </a:p>
          <a:p>
            <a:r>
              <a:rPr lang="en-GB" altLang="en-US" sz="2800">
                <a:latin typeface="Berlin Sans FB" pitchFamily="34" charset="0"/>
              </a:rPr>
              <a:t>Noir + blanc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4046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Which </a:t>
            </a:r>
            <a:r>
              <a:rPr lang="en-US" sz="2400" u="sng" dirty="0" err="1" smtClean="0"/>
              <a:t>colour</a:t>
            </a:r>
            <a:r>
              <a:rPr lang="en-US" sz="2400" u="sng" dirty="0" smtClean="0"/>
              <a:t> do you get when you add these </a:t>
            </a:r>
            <a:r>
              <a:rPr lang="en-US" sz="2400" u="sng" dirty="0" err="1" smtClean="0"/>
              <a:t>colours</a:t>
            </a:r>
            <a:r>
              <a:rPr lang="en-US" sz="2400" u="sng" dirty="0" smtClean="0"/>
              <a:t> together?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28346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323850" y="1701761"/>
            <a:ext cx="8366125" cy="439269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en-US" sz="2800" dirty="0" err="1">
                <a:latin typeface="Berlin Sans FB" pitchFamily="34" charset="0"/>
              </a:rPr>
              <a:t>Jaune</a:t>
            </a:r>
            <a:r>
              <a:rPr lang="en-GB" altLang="en-US" sz="2800" dirty="0">
                <a:latin typeface="Berlin Sans FB" pitchFamily="34" charset="0"/>
              </a:rPr>
              <a:t> + bleu = </a:t>
            </a:r>
            <a:r>
              <a:rPr lang="en-GB" altLang="en-US" sz="2800" dirty="0" err="1" smtClean="0">
                <a:latin typeface="Berlin Sans FB" pitchFamily="34" charset="0"/>
              </a:rPr>
              <a:t>vert</a:t>
            </a:r>
            <a:endParaRPr lang="en-GB" altLang="en-US" sz="2800" dirty="0">
              <a:latin typeface="Berlin Sans FB" pitchFamily="34" charset="0"/>
            </a:endParaRPr>
          </a:p>
          <a:p>
            <a:endParaRPr lang="en-GB" altLang="en-US" sz="2800" dirty="0">
              <a:latin typeface="Berlin Sans FB" pitchFamily="34" charset="0"/>
            </a:endParaRPr>
          </a:p>
          <a:p>
            <a:r>
              <a:rPr lang="en-GB" altLang="en-US" sz="2800" dirty="0">
                <a:latin typeface="Berlin Sans FB" pitchFamily="34" charset="0"/>
              </a:rPr>
              <a:t>Blanc + rouge </a:t>
            </a:r>
            <a:r>
              <a:rPr lang="en-GB" altLang="en-US" sz="2800" dirty="0" smtClean="0">
                <a:latin typeface="Berlin Sans FB" pitchFamily="34" charset="0"/>
              </a:rPr>
              <a:t>= rose</a:t>
            </a:r>
            <a:endParaRPr lang="en-GB" altLang="en-US" sz="2800" dirty="0">
              <a:latin typeface="Berlin Sans FB" pitchFamily="34" charset="0"/>
            </a:endParaRPr>
          </a:p>
          <a:p>
            <a:endParaRPr lang="en-GB" altLang="en-US" sz="2800" dirty="0">
              <a:latin typeface="Berlin Sans FB" pitchFamily="34" charset="0"/>
            </a:endParaRPr>
          </a:p>
          <a:p>
            <a:r>
              <a:rPr lang="en-GB" altLang="en-US" sz="2800" dirty="0">
                <a:latin typeface="Berlin Sans FB" pitchFamily="34" charset="0"/>
              </a:rPr>
              <a:t>Bleu + rouge </a:t>
            </a:r>
            <a:r>
              <a:rPr lang="en-GB" altLang="en-US" sz="2800" dirty="0" smtClean="0">
                <a:latin typeface="Berlin Sans FB" pitchFamily="34" charset="0"/>
              </a:rPr>
              <a:t>= violet</a:t>
            </a:r>
            <a:endParaRPr lang="en-GB" altLang="en-US" sz="2800" dirty="0">
              <a:latin typeface="Berlin Sans FB" pitchFamily="34" charset="0"/>
            </a:endParaRPr>
          </a:p>
          <a:p>
            <a:endParaRPr lang="en-GB" altLang="en-US" sz="2800" dirty="0">
              <a:latin typeface="Berlin Sans FB" pitchFamily="34" charset="0"/>
            </a:endParaRPr>
          </a:p>
          <a:p>
            <a:r>
              <a:rPr lang="en-GB" altLang="en-US" sz="2800" dirty="0">
                <a:latin typeface="Berlin Sans FB" pitchFamily="34" charset="0"/>
              </a:rPr>
              <a:t>Rouge + </a:t>
            </a:r>
            <a:r>
              <a:rPr lang="en-GB" altLang="en-US" sz="2800" dirty="0" err="1">
                <a:latin typeface="Berlin Sans FB" pitchFamily="34" charset="0"/>
              </a:rPr>
              <a:t>jaune</a:t>
            </a:r>
            <a:r>
              <a:rPr lang="en-GB" altLang="en-US" sz="2800" dirty="0">
                <a:latin typeface="Berlin Sans FB" pitchFamily="34" charset="0"/>
              </a:rPr>
              <a:t> </a:t>
            </a:r>
            <a:r>
              <a:rPr lang="en-GB" altLang="en-US" sz="2800" dirty="0" smtClean="0">
                <a:latin typeface="Berlin Sans FB" pitchFamily="34" charset="0"/>
              </a:rPr>
              <a:t>= orange</a:t>
            </a:r>
            <a:endParaRPr lang="en-GB" altLang="en-US" sz="2800" dirty="0">
              <a:latin typeface="Berlin Sans FB" pitchFamily="34" charset="0"/>
            </a:endParaRPr>
          </a:p>
          <a:p>
            <a:endParaRPr lang="en-GB" altLang="en-US" sz="2800" dirty="0">
              <a:latin typeface="Berlin Sans FB" pitchFamily="34" charset="0"/>
            </a:endParaRPr>
          </a:p>
          <a:p>
            <a:r>
              <a:rPr lang="en-GB" altLang="en-US" sz="2800" dirty="0">
                <a:latin typeface="Berlin Sans FB" pitchFamily="34" charset="0"/>
              </a:rPr>
              <a:t>Noir + blanc </a:t>
            </a:r>
            <a:r>
              <a:rPr lang="en-GB" altLang="en-US" sz="2800" dirty="0" smtClean="0">
                <a:latin typeface="Berlin Sans FB" pitchFamily="34" charset="0"/>
              </a:rPr>
              <a:t>= </a:t>
            </a:r>
            <a:r>
              <a:rPr lang="en-GB" altLang="en-US" sz="2800" dirty="0" err="1" smtClean="0">
                <a:latin typeface="Berlin Sans FB" pitchFamily="34" charset="0"/>
              </a:rPr>
              <a:t>gris</a:t>
            </a:r>
            <a:endParaRPr lang="en-GB" altLang="en-US" sz="2800" dirty="0">
              <a:latin typeface="Berlin Sans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4046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Which </a:t>
            </a:r>
            <a:r>
              <a:rPr lang="en-US" sz="2400" u="sng" dirty="0" err="1" smtClean="0"/>
              <a:t>colour</a:t>
            </a:r>
            <a:r>
              <a:rPr lang="en-US" sz="2400" u="sng" dirty="0" smtClean="0"/>
              <a:t> do you get when you add these </a:t>
            </a:r>
            <a:r>
              <a:rPr lang="en-US" sz="2400" u="sng" dirty="0" err="1" smtClean="0"/>
              <a:t>colours</a:t>
            </a:r>
            <a:r>
              <a:rPr lang="en-US" sz="2400" u="sng" dirty="0" smtClean="0"/>
              <a:t> together?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22608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88</TotalTime>
  <Words>717</Words>
  <Application>Microsoft Office PowerPoint</Application>
  <PresentationFormat>On-screen Show (4:3)</PresentationFormat>
  <Paragraphs>190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Arial Black</vt:lpstr>
      <vt:lpstr>Berlin Sans FB</vt:lpstr>
      <vt:lpstr>Calibri</vt:lpstr>
      <vt:lpstr>Comic Sans MS</vt:lpstr>
      <vt:lpstr>Corbel</vt:lpstr>
      <vt:lpstr>Kristen ITC</vt:lpstr>
      <vt:lpstr>MS Outlook</vt:lpstr>
      <vt:lpstr>Showcard Gothic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Pineau</dc:creator>
  <cp:lastModifiedBy>Nathalie Pineau</cp:lastModifiedBy>
  <cp:revision>31</cp:revision>
  <dcterms:created xsi:type="dcterms:W3CDTF">2016-11-28T19:47:13Z</dcterms:created>
  <dcterms:modified xsi:type="dcterms:W3CDTF">2020-09-29T15:34:00Z</dcterms:modified>
</cp:coreProperties>
</file>