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01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9B2CE-3C9E-4EDD-AC2A-C1D8BCF76313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DF1CA-3CDE-4EAA-803A-0A1F0EC474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986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E2B07D-348D-49BE-A48F-5484034F67F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881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DDF75-C6A8-4B7C-B1CA-C6A37B577342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031D-267A-4BFF-B8C7-FFA774E3D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380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DDF75-C6A8-4B7C-B1CA-C6A37B577342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031D-267A-4BFF-B8C7-FFA774E3D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46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DDF75-C6A8-4B7C-B1CA-C6A37B577342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031D-267A-4BFF-B8C7-FFA774E3D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289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DDF75-C6A8-4B7C-B1CA-C6A37B577342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031D-267A-4BFF-B8C7-FFA774E3D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91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DDF75-C6A8-4B7C-B1CA-C6A37B577342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031D-267A-4BFF-B8C7-FFA774E3D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32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DDF75-C6A8-4B7C-B1CA-C6A37B577342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031D-267A-4BFF-B8C7-FFA774E3D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939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DDF75-C6A8-4B7C-B1CA-C6A37B577342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031D-267A-4BFF-B8C7-FFA774E3D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451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DDF75-C6A8-4B7C-B1CA-C6A37B577342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031D-267A-4BFF-B8C7-FFA774E3D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948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DDF75-C6A8-4B7C-B1CA-C6A37B577342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031D-267A-4BFF-B8C7-FFA774E3D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005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DDF75-C6A8-4B7C-B1CA-C6A37B577342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031D-267A-4BFF-B8C7-FFA774E3D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960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DDF75-C6A8-4B7C-B1CA-C6A37B577342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F031D-267A-4BFF-B8C7-FFA774E3D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644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DDF75-C6A8-4B7C-B1CA-C6A37B577342}" type="datetimeFigureOut">
              <a:rPr lang="en-GB" smtClean="0"/>
              <a:t>16/09/2020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F031D-267A-4BFF-B8C7-FFA774E3D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0316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.uk/url?url=http://humanitiesassessmentvolcano.weebly.com/benefits-of-living-nearby-volcano---fertile-soils.html&amp;rct=j&amp;frm=1&amp;q=&amp;esrc=s&amp;sa=U&amp;ved=0ahUKEwjI3b-Qof_NAhXDBcAKHXfDD28QwW4IFjAA&amp;usg=AFQjCNEdkrz3F2XwA1IPR6a7-bJv-Bhdb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lh5.googleusercontent.com/-x_vvgbn4LLs/TYceHEH998I/AAAAAAAAAAU/EVDgsng8fHY/s1600/geo+photo+3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2" t="8907" r="19942" b="16950"/>
          <a:stretch/>
        </p:blipFill>
        <p:spPr>
          <a:xfrm>
            <a:off x="3616981" y="790342"/>
            <a:ext cx="4461374" cy="47051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388493">
            <a:off x="-138170" y="1552174"/>
            <a:ext cx="3685347" cy="2383966"/>
          </a:xfrm>
        </p:spPr>
        <p:txBody>
          <a:bodyPr>
            <a:noAutofit/>
          </a:bodyPr>
          <a:lstStyle/>
          <a:p>
            <a:r>
              <a:rPr lang="en-GB" sz="3300" b="1" dirty="0">
                <a:solidFill>
                  <a:srgbClr val="00B050"/>
                </a:solidFill>
                <a:latin typeface="Arial Rounded MT Bold" panose="020F0704030504030204" pitchFamily="34" charset="0"/>
              </a:rPr>
              <a:t>Do now task </a:t>
            </a:r>
          </a:p>
          <a:p>
            <a:endParaRPr lang="en-GB" sz="21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  <a:p>
            <a:r>
              <a:rPr lang="en-GB" sz="2100" dirty="0">
                <a:solidFill>
                  <a:srgbClr val="00B050"/>
                </a:solidFill>
                <a:latin typeface="Arial Rounded MT Bold" panose="020F0704030504030204" pitchFamily="34" charset="0"/>
              </a:rPr>
              <a:t>How much can you remember? </a:t>
            </a:r>
          </a:p>
          <a:p>
            <a:endParaRPr lang="en-GB" sz="21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  <a:p>
            <a:endParaRPr lang="en-GB" sz="21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38218" t="64504" r="11382" b="28406"/>
          <a:stretch/>
        </p:blipFill>
        <p:spPr>
          <a:xfrm>
            <a:off x="2902105" y="5394442"/>
            <a:ext cx="6212414" cy="4913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84296" y="1520976"/>
            <a:ext cx="374869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GB" dirty="0">
                <a:solidFill>
                  <a:schemeClr val="bg1"/>
                </a:solidFill>
                <a:latin typeface="Arial Rounded MT Bold" panose="020F0704030504030204" pitchFamily="34" charset="0"/>
              </a:rPr>
              <a:t>How are tropical storms measured?</a:t>
            </a:r>
          </a:p>
          <a:p>
            <a:pPr marL="342900" indent="-342900" algn="ctr">
              <a:buAutoNum type="arabicPeriod"/>
            </a:pPr>
            <a:endParaRPr lang="en-GB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342900" indent="-342900" algn="ctr">
              <a:buAutoNum type="arabicPeriod"/>
            </a:pPr>
            <a:r>
              <a:rPr lang="en-GB" dirty="0">
                <a:solidFill>
                  <a:schemeClr val="bg1"/>
                </a:solidFill>
                <a:latin typeface="Arial Rounded MT Bold" panose="020F0704030504030204" pitchFamily="34" charset="0"/>
              </a:rPr>
              <a:t>How would tourism in the UK change due to climate change?</a:t>
            </a:r>
          </a:p>
          <a:p>
            <a:pPr marL="342900" indent="-342900" algn="ctr">
              <a:buAutoNum type="arabicPeriod"/>
            </a:pPr>
            <a:endParaRPr lang="en-GB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342900" indent="-342900" algn="ctr">
              <a:buAutoNum type="arabicPeriod"/>
            </a:pPr>
            <a:r>
              <a:rPr lang="en-GB" dirty="0">
                <a:solidFill>
                  <a:schemeClr val="bg1"/>
                </a:solidFill>
                <a:latin typeface="Arial Rounded MT Bold" panose="020F0704030504030204" pitchFamily="34" charset="0"/>
              </a:rPr>
              <a:t>What does interdependence mean? </a:t>
            </a:r>
          </a:p>
          <a:p>
            <a:pPr marL="342900" indent="-342900" algn="ctr">
              <a:buAutoNum type="arabicPeriod"/>
            </a:pPr>
            <a:endParaRPr lang="en-GB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  <a:p>
            <a:pPr marL="342900" indent="-342900" algn="ctr">
              <a:buAutoNum type="arabicPeriod"/>
            </a:pPr>
            <a:r>
              <a:rPr lang="en-GB" dirty="0">
                <a:solidFill>
                  <a:schemeClr val="bg1"/>
                </a:solidFill>
                <a:latin typeface="Arial Rounded MT Bold" panose="020F0704030504030204" pitchFamily="34" charset="0"/>
              </a:rPr>
              <a:t>What is the brain drain? </a:t>
            </a:r>
          </a:p>
          <a:p>
            <a:pPr marL="257175" indent="-257175">
              <a:buAutoNum type="arabicPeriod"/>
            </a:pPr>
            <a:endParaRPr lang="en-GB" sz="1350" dirty="0"/>
          </a:p>
          <a:p>
            <a:endParaRPr lang="en-GB" sz="1350" dirty="0"/>
          </a:p>
        </p:txBody>
      </p:sp>
      <p:sp>
        <p:nvSpPr>
          <p:cNvPr id="2" name="TextBox 1"/>
          <p:cNvSpPr txBox="1"/>
          <p:nvPr/>
        </p:nvSpPr>
        <p:spPr>
          <a:xfrm>
            <a:off x="366358" y="3780486"/>
            <a:ext cx="26762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Pencil cases out</a:t>
            </a:r>
          </a:p>
          <a:p>
            <a:pPr algn="ctr"/>
            <a:r>
              <a:rPr lang="en-GB" sz="135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Conduct cards in pencil cases</a:t>
            </a:r>
          </a:p>
          <a:p>
            <a:pPr algn="ctr"/>
            <a:r>
              <a:rPr lang="en-GB" sz="135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Coats and bags off </a:t>
            </a:r>
            <a:endParaRPr lang="en-GB" sz="135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7" name="ShockwaveFlash1" r:id="rId2" imgW="2482920" imgH="1025640"/>
        </mc:Choice>
        <mc:Fallback>
          <p:control name="ShockwaveFlash1" r:id="rId2" imgW="2482920" imgH="1025640">
            <p:pic>
              <p:nvPicPr>
                <p:cNvPr id="7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257049" y="4881282"/>
                  <a:ext cx="2483644" cy="10263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57509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>
                <a:latin typeface="Kristen ITC" pitchFamily="66" charset="0"/>
              </a:rPr>
              <a:t>Mining can be very dangerous. Miners have little protective clothing , sulphur dioxide can burn their eyes and throats. In the last 40 years 74 mines have died from the fumes.</a:t>
            </a:r>
          </a:p>
          <a:p>
            <a:pPr marL="0" indent="0">
              <a:buNone/>
            </a:pPr>
            <a:endParaRPr lang="en-GB" sz="1200" dirty="0">
              <a:latin typeface="Kristen ITC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Kristen ITC" pitchFamily="66" charset="0"/>
              </a:rPr>
              <a:t>Nevertheless, miners can earn an average of $6 per day, more than coffee plantation workers. So miners continue to live and work in these dangerous areas.   </a:t>
            </a:r>
          </a:p>
        </p:txBody>
      </p:sp>
      <p:pic>
        <p:nvPicPr>
          <p:cNvPr id="8194" name="Picture 2" descr="Heavily-laden miners walk back up out of the cr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8679775"/>
            <a:ext cx="44196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eavily-laden miners walk back up out of the cr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-28527375"/>
            <a:ext cx="44196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5" t="23016" r="39092" b="32341"/>
          <a:stretch/>
        </p:blipFill>
        <p:spPr bwMode="auto">
          <a:xfrm>
            <a:off x="1187624" y="4293096"/>
            <a:ext cx="7488832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382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ourists looking at the Volcano crater at Deception Island, South Shetland Islands, Antarctica, Polar Regions : Stock Pho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7" t="35080" r="6167" b="12263"/>
          <a:stretch/>
        </p:blipFill>
        <p:spPr bwMode="auto">
          <a:xfrm>
            <a:off x="1115616" y="4216005"/>
            <a:ext cx="6984776" cy="255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Kristen ITC" pitchFamily="66" charset="0"/>
              </a:rPr>
              <a:t>T</a:t>
            </a:r>
            <a:r>
              <a:rPr lang="en-GB" dirty="0" smtClean="0">
                <a:latin typeface="Kristen ITC" pitchFamily="66" charset="0"/>
              </a:rPr>
              <a:t>ourism</a:t>
            </a:r>
            <a:endParaRPr lang="en-GB" dirty="0">
              <a:latin typeface="Kristen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07" y="1412776"/>
            <a:ext cx="9122893" cy="38164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>
                <a:latin typeface="Kristen ITC" pitchFamily="66" charset="0"/>
              </a:rPr>
              <a:t>Tourists visit volcanoes for the spectacular and unique views , relaxing hot springs, adventure and for thrill seekers. </a:t>
            </a:r>
          </a:p>
          <a:p>
            <a:pPr marL="0" indent="0">
              <a:buNone/>
            </a:pPr>
            <a:endParaRPr lang="en-GB" dirty="0">
              <a:latin typeface="Kristen ITC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Kristen ITC" pitchFamily="66" charset="0"/>
              </a:rPr>
              <a:t>More than 100 million people visit volcanic sites each year. </a:t>
            </a:r>
          </a:p>
          <a:p>
            <a:pPr marL="0" indent="0">
              <a:buNone/>
            </a:pPr>
            <a:endParaRPr lang="en-GB" dirty="0">
              <a:latin typeface="Kristen ITC" pitchFamily="66" charset="0"/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FF0000"/>
                </a:solidFill>
                <a:latin typeface="Kristen ITC" pitchFamily="66" charset="0"/>
              </a:rPr>
              <a:t>The revenue (money) they generate benefits the locals and the counties they are in. </a:t>
            </a:r>
            <a:endParaRPr lang="en-GB" b="1" dirty="0">
              <a:solidFill>
                <a:srgbClr val="FF0000"/>
              </a:solidFill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985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Kristen ITC" pitchFamily="66" charset="0"/>
              </a:rPr>
              <a:t>Family, friends and feelings </a:t>
            </a:r>
            <a:endParaRPr lang="en-GB" dirty="0">
              <a:latin typeface="Kristen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4896544" cy="514116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smtClean="0">
                <a:latin typeface="Kristen ITC" pitchFamily="66" charset="0"/>
              </a:rPr>
              <a:t>People don’t want to leave because their friends and family are there.</a:t>
            </a:r>
          </a:p>
          <a:p>
            <a:pPr marL="0" indent="0">
              <a:buNone/>
            </a:pPr>
            <a:endParaRPr lang="en-GB" dirty="0">
              <a:latin typeface="Kristen ITC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Kristen ITC" pitchFamily="66" charset="0"/>
              </a:rPr>
              <a:t>It is often cheaper to stay</a:t>
            </a:r>
          </a:p>
          <a:p>
            <a:pPr marL="0" indent="0">
              <a:buNone/>
            </a:pPr>
            <a:endParaRPr lang="en-GB" dirty="0">
              <a:latin typeface="Kristen ITC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Kristen ITC" pitchFamily="66" charset="0"/>
              </a:rPr>
              <a:t>Some people believe the risks are not  dangerous enough, or residents are in denial that a disaster may occur. </a:t>
            </a:r>
            <a:endParaRPr lang="en-GB" dirty="0">
              <a:latin typeface="Kristen ITC" pitchFamily="66" charset="0"/>
            </a:endParaRPr>
          </a:p>
        </p:txBody>
      </p:sp>
      <p:pic>
        <p:nvPicPr>
          <p:cNvPr id="10242" name="Picture 2" descr="&lt;p&gt;Photo: Soufriere Hills Volcano&lt;/p&g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3744417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911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6409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Using the table and cart sort on the separate files categorise the statements into Economic </a:t>
            </a:r>
            <a:r>
              <a:rPr lang="en-GB" sz="3200" b="1" dirty="0"/>
              <a:t>e</a:t>
            </a:r>
            <a:r>
              <a:rPr lang="en-GB" sz="3200" b="1" dirty="0" smtClean="0"/>
              <a:t>nvironmental and social reason why people live by volcanic hazards. 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3488165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204864"/>
            <a:ext cx="8712968" cy="42473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The most influential environmental factor is ………………. this is because ………………</a:t>
            </a:r>
          </a:p>
          <a:p>
            <a:endParaRPr lang="en-GB" sz="2800" dirty="0"/>
          </a:p>
          <a:p>
            <a:r>
              <a:rPr lang="en-GB" sz="2800" dirty="0"/>
              <a:t>The most influential </a:t>
            </a:r>
            <a:r>
              <a:rPr lang="en-GB" sz="2800" dirty="0" smtClean="0"/>
              <a:t>social </a:t>
            </a:r>
            <a:r>
              <a:rPr lang="en-GB" sz="2800" dirty="0"/>
              <a:t>factor is ………………. this is because ………………</a:t>
            </a:r>
          </a:p>
          <a:p>
            <a:endParaRPr lang="en-GB" sz="2800" dirty="0" smtClean="0"/>
          </a:p>
          <a:p>
            <a:endParaRPr lang="en-GB" sz="2800" dirty="0"/>
          </a:p>
          <a:p>
            <a:r>
              <a:rPr lang="en-GB" sz="2800" dirty="0"/>
              <a:t>The most influential </a:t>
            </a:r>
            <a:r>
              <a:rPr lang="en-GB" sz="2800" dirty="0" err="1" smtClean="0"/>
              <a:t>econmic</a:t>
            </a:r>
            <a:r>
              <a:rPr lang="en-GB" sz="2800" dirty="0" smtClean="0"/>
              <a:t> </a:t>
            </a:r>
            <a:r>
              <a:rPr lang="en-GB" sz="2800" dirty="0"/>
              <a:t>factor is ………………. this is because ………………</a:t>
            </a:r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16632"/>
            <a:ext cx="8712968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You must now decide which of these factors are the most important economic, social and environmental factor on why people live by tectonic hazards. Justify your answer.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50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916832"/>
            <a:ext cx="799288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u="sng" dirty="0" smtClean="0">
                <a:latin typeface="Kristen ITC" pitchFamily="66" charset="0"/>
              </a:rPr>
              <a:t>Risking it </a:t>
            </a:r>
          </a:p>
          <a:p>
            <a:endParaRPr lang="en-GB" sz="3600" dirty="0">
              <a:latin typeface="Kristen ITC" pitchFamily="66" charset="0"/>
            </a:endParaRPr>
          </a:p>
          <a:p>
            <a:endParaRPr lang="en-GB" sz="3600" dirty="0" smtClean="0">
              <a:latin typeface="Kristen ITC" pitchFamily="66" charset="0"/>
            </a:endParaRPr>
          </a:p>
          <a:p>
            <a:r>
              <a:rPr lang="en-GB" sz="3600" dirty="0" smtClean="0">
                <a:latin typeface="Kristen ITC" pitchFamily="66" charset="0"/>
              </a:rPr>
              <a:t>L.O  To know why people live in areas at risk  of tectonic hazards </a:t>
            </a:r>
            <a:endParaRPr lang="en-GB" sz="3600" dirty="0"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201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Kristen ITC" pitchFamily="66" charset="0"/>
              </a:rPr>
              <a:t>Do people live near tectonic hazards?</a:t>
            </a:r>
            <a:endParaRPr lang="en-GB" dirty="0">
              <a:latin typeface="Kristen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Kristen ITC" pitchFamily="66" charset="0"/>
              </a:rPr>
              <a:t>As the worlds population increases, more people are will live in volcanic and earthquake prone areas. </a:t>
            </a:r>
            <a:endParaRPr lang="en-GB" dirty="0">
              <a:latin typeface="Kristen ITC" pitchFamily="66" charset="0"/>
            </a:endParaRPr>
          </a:p>
        </p:txBody>
      </p:sp>
      <p:pic>
        <p:nvPicPr>
          <p:cNvPr id="1026" name="Picture 2" descr="C:\Users\vryan\AppData\Local\Microsoft\Windows\Temporary Internet Files\Content.IE5\4F0G0XMF\IMG_067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61" t="16565" r="6364" b="12525"/>
          <a:stretch/>
        </p:blipFill>
        <p:spPr bwMode="auto">
          <a:xfrm>
            <a:off x="3059832" y="3068960"/>
            <a:ext cx="5616624" cy="361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gcahill625\AppData\Local\Microsoft\Windows\Temporary Internet Files\Content.IE5\L5KC16X0\MC90005793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03" y="3390935"/>
            <a:ext cx="2558440" cy="2973362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099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832" y="332656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>
                <a:latin typeface="Kristen ITC" pitchFamily="66" charset="0"/>
              </a:rPr>
              <a:t>Approximately 8% of the 7 billion people who live in the world live near volcanoes.</a:t>
            </a:r>
          </a:p>
          <a:p>
            <a:pPr marL="0" indent="0">
              <a:buNone/>
            </a:pPr>
            <a:endParaRPr lang="en-GB" dirty="0">
              <a:latin typeface="Kristen ITC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Kristen ITC" pitchFamily="66" charset="0"/>
              </a:rPr>
              <a:t>About 50% of the 320 million people in the USA are living at risks of earthquakes.</a:t>
            </a:r>
          </a:p>
          <a:p>
            <a:pPr marL="0" indent="0">
              <a:buNone/>
            </a:pPr>
            <a:r>
              <a:rPr lang="en-GB" dirty="0" smtClean="0">
                <a:latin typeface="Kristen ITC" pitchFamily="66" charset="0"/>
              </a:rPr>
              <a:t>   </a:t>
            </a:r>
          </a:p>
          <a:p>
            <a:pPr marL="0" indent="0">
              <a:buNone/>
            </a:pPr>
            <a:r>
              <a:rPr lang="en-GB" sz="4400" b="1" dirty="0">
                <a:solidFill>
                  <a:srgbClr val="FF0000"/>
                </a:solidFill>
                <a:latin typeface="Kristen ITC" pitchFamily="66" charset="0"/>
              </a:rPr>
              <a:t>  </a:t>
            </a:r>
            <a:r>
              <a:rPr lang="en-GB" sz="4400" b="1" dirty="0" smtClean="0">
                <a:solidFill>
                  <a:srgbClr val="FF0000"/>
                </a:solidFill>
                <a:latin typeface="Kristen ITC" pitchFamily="66" charset="0"/>
              </a:rPr>
              <a:t>     Why? </a:t>
            </a:r>
          </a:p>
        </p:txBody>
      </p:sp>
      <p:pic>
        <p:nvPicPr>
          <p:cNvPr id="2050" name="Picture 2" descr="san-andreas-fault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3645024"/>
            <a:ext cx="589355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5589271"/>
            <a:ext cx="25922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Kristen ITC" pitchFamily="66" charset="0"/>
              </a:rPr>
              <a:t>Mid-Atlantic </a:t>
            </a:r>
            <a:r>
              <a:rPr lang="en-GB" sz="2400" dirty="0">
                <a:latin typeface="Kristen ITC" pitchFamily="66" charset="0"/>
              </a:rPr>
              <a:t>R</a:t>
            </a:r>
            <a:r>
              <a:rPr lang="en-GB" sz="2400" dirty="0" smtClean="0">
                <a:latin typeface="Kristen ITC" pitchFamily="66" charset="0"/>
              </a:rPr>
              <a:t>idge, California </a:t>
            </a:r>
            <a:endParaRPr lang="en-GB" sz="2400" dirty="0"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600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32656"/>
            <a:ext cx="8229600" cy="652534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4800" u="sng" dirty="0" smtClean="0">
                <a:latin typeface="Kristen ITC" pitchFamily="66" charset="0"/>
              </a:rPr>
              <a:t>Geothermal energy</a:t>
            </a:r>
          </a:p>
          <a:p>
            <a:endParaRPr lang="en-GB" dirty="0">
              <a:latin typeface="Kristen ITC" pitchFamily="66" charset="0"/>
            </a:endParaRPr>
          </a:p>
          <a:p>
            <a:pPr marL="0" indent="0">
              <a:buNone/>
            </a:pPr>
            <a:r>
              <a:rPr lang="en-GB" sz="3500" dirty="0" smtClean="0">
                <a:latin typeface="Kristen ITC" pitchFamily="66" charset="0"/>
              </a:rPr>
              <a:t>Geothermal energy is a major source of electrical power. </a:t>
            </a:r>
          </a:p>
          <a:p>
            <a:pPr marL="0" indent="0">
              <a:buNone/>
            </a:pPr>
            <a:endParaRPr lang="en-GB" sz="3500" dirty="0">
              <a:latin typeface="Kristen ITC" pitchFamily="66" charset="0"/>
            </a:endParaRPr>
          </a:p>
          <a:p>
            <a:pPr marL="0" indent="0">
              <a:buNone/>
            </a:pPr>
            <a:endParaRPr lang="en-GB" sz="3500" dirty="0" smtClean="0">
              <a:latin typeface="Kristen ITC" pitchFamily="66" charset="0"/>
            </a:endParaRPr>
          </a:p>
          <a:p>
            <a:pPr marL="0" indent="0">
              <a:buNone/>
            </a:pPr>
            <a:endParaRPr lang="en-GB" sz="3500" dirty="0">
              <a:latin typeface="Kristen ITC" pitchFamily="66" charset="0"/>
            </a:endParaRPr>
          </a:p>
          <a:p>
            <a:pPr marL="0" indent="0">
              <a:buNone/>
            </a:pPr>
            <a:r>
              <a:rPr lang="en-GB" sz="3500" dirty="0" smtClean="0">
                <a:latin typeface="Kristen ITC" pitchFamily="66" charset="0"/>
              </a:rPr>
              <a:t>Steam is heated by hot magma, the steam is used to turn turbines at power stations. This is renewable energy: meaning it will never run out.</a:t>
            </a:r>
            <a:endParaRPr lang="en-GB" sz="3500" dirty="0">
              <a:latin typeface="Kristen ITC" pitchFamily="66" charset="0"/>
            </a:endParaRPr>
          </a:p>
        </p:txBody>
      </p:sp>
      <p:pic>
        <p:nvPicPr>
          <p:cNvPr id="3074" name="Picture 2" descr="The Formation of a Geothermal Reservo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04864"/>
            <a:ext cx="3384376" cy="225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09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latin typeface="Kristen ITC" pitchFamily="66" charset="0"/>
              </a:rPr>
              <a:t>Hellisheidi</a:t>
            </a:r>
            <a:r>
              <a:rPr lang="en-GB" dirty="0" smtClean="0">
                <a:latin typeface="Kristen ITC" pitchFamily="66" charset="0"/>
              </a:rPr>
              <a:t>, Iceland </a:t>
            </a:r>
            <a:endParaRPr lang="en-GB" dirty="0">
              <a:latin typeface="Kristen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8229600" cy="4525963"/>
          </a:xfrm>
        </p:spPr>
        <p:txBody>
          <a:bodyPr/>
          <a:lstStyle/>
          <a:p>
            <a:r>
              <a:rPr lang="en-GB" dirty="0" smtClean="0">
                <a:latin typeface="Kristen ITC" pitchFamily="66" charset="0"/>
              </a:rPr>
              <a:t>Largest power station in Iceland</a:t>
            </a:r>
          </a:p>
          <a:p>
            <a:r>
              <a:rPr lang="en-GB" dirty="0" smtClean="0">
                <a:latin typeface="Kristen ITC" pitchFamily="66" charset="0"/>
              </a:rPr>
              <a:t>Second largest in the world</a:t>
            </a:r>
          </a:p>
          <a:p>
            <a:r>
              <a:rPr lang="en-GB" dirty="0" smtClean="0">
                <a:latin typeface="Kristen ITC" pitchFamily="66" charset="0"/>
              </a:rPr>
              <a:t>Provides hot water and electricity for Iceland's capital, Reykjavik</a:t>
            </a:r>
          </a:p>
          <a:p>
            <a:r>
              <a:rPr lang="en-GB" dirty="0" smtClean="0">
                <a:latin typeface="Kristen ITC" pitchFamily="66" charset="0"/>
              </a:rPr>
              <a:t>Provides abut 30% of Iceland total electricity.  </a:t>
            </a:r>
            <a:endParaRPr lang="en-GB" dirty="0">
              <a:latin typeface="Kristen ITC" pitchFamily="66" charset="0"/>
            </a:endParaRPr>
          </a:p>
        </p:txBody>
      </p:sp>
      <p:pic>
        <p:nvPicPr>
          <p:cNvPr id="4098" name="Picture 2" descr="The Hellisheidi geothermal power plant in Ice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149080"/>
            <a:ext cx="4780591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335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fertile volcanic soil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636912"/>
            <a:ext cx="3312368" cy="2308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Kristen ITC" pitchFamily="66" charset="0"/>
              </a:rPr>
              <a:t>F</a:t>
            </a:r>
            <a:r>
              <a:rPr lang="en-GB" dirty="0" smtClean="0">
                <a:latin typeface="Kristen ITC" pitchFamily="66" charset="0"/>
              </a:rPr>
              <a:t>arming</a:t>
            </a:r>
            <a:endParaRPr lang="en-GB" dirty="0">
              <a:latin typeface="Kristen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85392"/>
            <a:ext cx="8229600" cy="54726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>
                <a:latin typeface="Kristen ITC" pitchFamily="66" charset="0"/>
              </a:rPr>
              <a:t>Ash and lava from erupting volcanoes kill livestock and destroy crops and vegetation.</a:t>
            </a:r>
          </a:p>
          <a:p>
            <a:endParaRPr lang="en-GB" dirty="0">
              <a:latin typeface="Kristen ITC" pitchFamily="66" charset="0"/>
            </a:endParaRPr>
          </a:p>
          <a:p>
            <a:endParaRPr lang="en-GB" dirty="0" smtClean="0">
              <a:latin typeface="Kristen ITC" pitchFamily="66" charset="0"/>
            </a:endParaRPr>
          </a:p>
          <a:p>
            <a:endParaRPr lang="en-GB" dirty="0" smtClean="0">
              <a:latin typeface="Kristen ITC" pitchFamily="66" charset="0"/>
            </a:endParaRPr>
          </a:p>
          <a:p>
            <a:endParaRPr lang="en-GB" dirty="0">
              <a:latin typeface="Kristen ITC" pitchFamily="66" charset="0"/>
            </a:endParaRPr>
          </a:p>
          <a:p>
            <a:pPr marL="0" indent="0">
              <a:buNone/>
            </a:pPr>
            <a:r>
              <a:rPr lang="en-GB" dirty="0" smtClean="0">
                <a:latin typeface="Kristen ITC" pitchFamily="66" charset="0"/>
              </a:rPr>
              <a:t>After thousands of years, weathering of this lava has released minerals    which in turn gives us extremely fertile soil, rich in nutrients.</a:t>
            </a:r>
            <a:endParaRPr lang="en-GB" dirty="0"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761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420888"/>
            <a:ext cx="8589640" cy="41659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dirty="0" smtClean="0">
                <a:latin typeface="Kristen ITC" pitchFamily="66" charset="0"/>
              </a:rPr>
              <a:t>Land can then be farmed productively providing a source of income.</a:t>
            </a:r>
          </a:p>
          <a:p>
            <a:pPr marL="0" indent="0" algn="r">
              <a:buNone/>
            </a:pPr>
            <a:r>
              <a:rPr lang="en-GB" sz="3600" dirty="0" smtClean="0">
                <a:latin typeface="Kristen ITC" pitchFamily="66" charset="0"/>
              </a:rPr>
              <a:t>Volcanic soils are found on less than 1% of the earths surface BUT it supports 10% of the worlds population. </a:t>
            </a:r>
            <a:endParaRPr lang="en-GB" sz="3600" dirty="0">
              <a:latin typeface="Kristen ITC" pitchFamily="66" charset="0"/>
            </a:endParaRPr>
          </a:p>
        </p:txBody>
      </p:sp>
      <p:pic>
        <p:nvPicPr>
          <p:cNvPr id="6" name="Picture 5" descr="https://lh5.googleusercontent.com/-x_vvgbn4LLs/TYceHEH998I/AAAAAAAAAAU/EVDgsng8fHY/s400/geo+photo+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6632"/>
            <a:ext cx="5256584" cy="211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476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Kristen ITC" pitchFamily="66" charset="0"/>
              </a:rPr>
              <a:t>            Mining</a:t>
            </a:r>
            <a:endParaRPr lang="en-GB" dirty="0">
              <a:latin typeface="Kristen ITC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5574" y="2529420"/>
            <a:ext cx="8808913" cy="432857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>
                <a:latin typeface="Kristen ITC" pitchFamily="66" charset="0"/>
              </a:rPr>
              <a:t>Settlements develop where valuable minerals are found as jobs are created in the mining industry. Dormant (sleeping) extinct volcanoes are mined as well as active volcanoes. </a:t>
            </a:r>
          </a:p>
          <a:p>
            <a:pPr marL="0" indent="0">
              <a:buNone/>
            </a:pPr>
            <a:endParaRPr lang="en-GB" dirty="0">
              <a:latin typeface="Kristen ITC" pitchFamily="66" charset="0"/>
            </a:endParaRPr>
          </a:p>
          <a:p>
            <a:pPr marL="0" indent="0">
              <a:buNone/>
            </a:pPr>
            <a:r>
              <a:rPr lang="en-GB" dirty="0" err="1" smtClean="0">
                <a:latin typeface="Kristen ITC" pitchFamily="66" charset="0"/>
              </a:rPr>
              <a:t>Kawah</a:t>
            </a:r>
            <a:r>
              <a:rPr lang="en-GB" dirty="0" smtClean="0">
                <a:latin typeface="Kristen ITC" pitchFamily="66" charset="0"/>
              </a:rPr>
              <a:t> </a:t>
            </a:r>
            <a:r>
              <a:rPr lang="en-GB" dirty="0" err="1" smtClean="0">
                <a:latin typeface="Kristen ITC" pitchFamily="66" charset="0"/>
              </a:rPr>
              <a:t>Ljen</a:t>
            </a:r>
            <a:r>
              <a:rPr lang="en-GB" dirty="0" smtClean="0">
                <a:latin typeface="Kristen ITC" pitchFamily="66" charset="0"/>
              </a:rPr>
              <a:t>, Indonesia is an active volcano. It has the biggest sulphuric lakes in the world. Sulphur is sold to bleach sugar, make matches, medicines and fertilisers.   </a:t>
            </a:r>
            <a:endParaRPr lang="en-GB" dirty="0">
              <a:latin typeface="Kristen ITC" pitchFamily="66" charset="0"/>
            </a:endParaRPr>
          </a:p>
        </p:txBody>
      </p:sp>
      <p:pic>
        <p:nvPicPr>
          <p:cNvPr id="7170" name="Picture 2" descr="Sulphur mining in the volcano cr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8725813"/>
            <a:ext cx="4419600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ulphur mining in the volcano cr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-28573413"/>
            <a:ext cx="4419600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Sulphur mining in the volcano cr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-28421013"/>
            <a:ext cx="4419600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Sulphur mining in the volcano cr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-28268613"/>
            <a:ext cx="4419600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9" t="11932" r="38869" b="27976"/>
          <a:stretch/>
        </p:blipFill>
        <p:spPr bwMode="auto">
          <a:xfrm>
            <a:off x="1" y="0"/>
            <a:ext cx="4211960" cy="252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937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596</Words>
  <Application>Microsoft Office PowerPoint</Application>
  <PresentationFormat>On-screen Show (4:3)</PresentationFormat>
  <Paragraphs>74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Rounded MT Bold</vt:lpstr>
      <vt:lpstr>Calibri</vt:lpstr>
      <vt:lpstr>Kristen ITC</vt:lpstr>
      <vt:lpstr>Office Theme</vt:lpstr>
      <vt:lpstr>PowerPoint Presentation</vt:lpstr>
      <vt:lpstr>PowerPoint Presentation</vt:lpstr>
      <vt:lpstr>Do people live near tectonic hazards?</vt:lpstr>
      <vt:lpstr>PowerPoint Presentation</vt:lpstr>
      <vt:lpstr>PowerPoint Presentation</vt:lpstr>
      <vt:lpstr>Hellisheidi, Iceland </vt:lpstr>
      <vt:lpstr>Farming</vt:lpstr>
      <vt:lpstr>PowerPoint Presentation</vt:lpstr>
      <vt:lpstr>            Mining</vt:lpstr>
      <vt:lpstr>PowerPoint Presentation</vt:lpstr>
      <vt:lpstr>Tourism</vt:lpstr>
      <vt:lpstr>Family, friends and feelings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Ryan</dc:creator>
  <cp:lastModifiedBy>Lowri Prosser</cp:lastModifiedBy>
  <cp:revision>17</cp:revision>
  <dcterms:created xsi:type="dcterms:W3CDTF">2016-07-19T09:24:51Z</dcterms:created>
  <dcterms:modified xsi:type="dcterms:W3CDTF">2020-09-16T07:18:01Z</dcterms:modified>
</cp:coreProperties>
</file>