
<file path=[Content_Types].xml><?xml version="1.0" encoding="utf-8"?>
<Types xmlns="http://schemas.openxmlformats.org/package/2006/content-types">
  <Default Extension="bin" ContentType="application/vnd.ms-office.activeX"/>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83" r:id="rId2"/>
    <p:sldId id="282" r:id="rId3"/>
    <p:sldId id="256" r:id="rId4"/>
    <p:sldId id="257" r:id="rId5"/>
    <p:sldId id="262" r:id="rId6"/>
    <p:sldId id="263" r:id="rId7"/>
    <p:sldId id="264" r:id="rId8"/>
    <p:sldId id="265" r:id="rId9"/>
    <p:sldId id="258" r:id="rId10"/>
    <p:sldId id="268" r:id="rId11"/>
    <p:sldId id="259" r:id="rId12"/>
    <p:sldId id="267" r:id="rId13"/>
    <p:sldId id="272" r:id="rId14"/>
    <p:sldId id="273" r:id="rId15"/>
    <p:sldId id="274" r:id="rId16"/>
    <p:sldId id="275" r:id="rId17"/>
    <p:sldId id="276" r:id="rId18"/>
    <p:sldId id="277" r:id="rId19"/>
    <p:sldId id="278" r:id="rId20"/>
    <p:sldId id="279" r:id="rId21"/>
    <p:sldId id="280" r:id="rId22"/>
    <p:sldId id="266" r:id="rId23"/>
    <p:sldId id="281" r:id="rId24"/>
    <p:sldId id="27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C3FB9-59CC-409B-AE4E-5EF3CBDB6B2B}" type="datetimeFigureOut">
              <a:rPr lang="en-GB" smtClean="0"/>
              <a:t>28/09/2020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F73FB-743F-4EFC-9A2F-8FA990ED7381}" type="slidenum">
              <a:rPr lang="en-GB" smtClean="0"/>
              <a:t>‹#›</a:t>
            </a:fld>
            <a:endParaRPr lang="en-GB" dirty="0"/>
          </a:p>
        </p:txBody>
      </p:sp>
    </p:spTree>
    <p:extLst>
      <p:ext uri="{BB962C8B-B14F-4D97-AF65-F5344CB8AC3E}">
        <p14:creationId xmlns:p14="http://schemas.microsoft.com/office/powerpoint/2010/main" val="68609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6EF18-0DAD-47AE-BE69-49E1EB1CAD64}" type="slidenum">
              <a:rPr lang="en-GB" smtClean="0"/>
              <a:t>1</a:t>
            </a:fld>
            <a:endParaRPr lang="en-GB"/>
          </a:p>
        </p:txBody>
      </p:sp>
    </p:spTree>
    <p:extLst>
      <p:ext uri="{BB962C8B-B14F-4D97-AF65-F5344CB8AC3E}">
        <p14:creationId xmlns:p14="http://schemas.microsoft.com/office/powerpoint/2010/main" val="1444695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A05C0D2E-B54A-4C5F-87EB-8AB4ECAEB13C}" type="slidenum">
              <a:rPr lang="en-GB" smtClean="0"/>
              <a:pPr eaLnBrk="1" hangingPunct="1"/>
              <a:t>20</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E441D1-330C-4850-9E42-11A3E49E4A9C}" type="datetimeFigureOut">
              <a:rPr lang="en-GB" smtClean="0"/>
              <a:t>28/09/2020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83A168-DB05-4C29-A115-DB8C31CBB17F}" type="slidenum">
              <a:rPr lang="en-GB" smtClean="0"/>
              <a:t>‹#›</a:t>
            </a:fld>
            <a:endParaRPr lang="en-GB" dirty="0"/>
          </a:p>
        </p:txBody>
      </p:sp>
    </p:spTree>
    <p:extLst>
      <p:ext uri="{BB962C8B-B14F-4D97-AF65-F5344CB8AC3E}">
        <p14:creationId xmlns:p14="http://schemas.microsoft.com/office/powerpoint/2010/main" val="604108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E441D1-330C-4850-9E42-11A3E49E4A9C}" type="datetimeFigureOut">
              <a:rPr lang="en-GB" smtClean="0"/>
              <a:t>28/09/2020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83A168-DB05-4C29-A115-DB8C31CBB17F}" type="slidenum">
              <a:rPr lang="en-GB" smtClean="0"/>
              <a:t>‹#›</a:t>
            </a:fld>
            <a:endParaRPr lang="en-GB" dirty="0"/>
          </a:p>
        </p:txBody>
      </p:sp>
    </p:spTree>
    <p:extLst>
      <p:ext uri="{BB962C8B-B14F-4D97-AF65-F5344CB8AC3E}">
        <p14:creationId xmlns:p14="http://schemas.microsoft.com/office/powerpoint/2010/main" val="1521502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E441D1-330C-4850-9E42-11A3E49E4A9C}" type="datetimeFigureOut">
              <a:rPr lang="en-GB" smtClean="0"/>
              <a:t>28/09/2020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83A168-DB05-4C29-A115-DB8C31CBB17F}" type="slidenum">
              <a:rPr lang="en-GB" smtClean="0"/>
              <a:t>‹#›</a:t>
            </a:fld>
            <a:endParaRPr lang="en-GB"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3665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E441D1-330C-4850-9E42-11A3E49E4A9C}" type="datetimeFigureOut">
              <a:rPr lang="en-GB" smtClean="0"/>
              <a:t>28/09/2020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83A168-DB05-4C29-A115-DB8C31CBB17F}" type="slidenum">
              <a:rPr lang="en-GB" smtClean="0"/>
              <a:t>‹#›</a:t>
            </a:fld>
            <a:endParaRPr lang="en-GB" dirty="0"/>
          </a:p>
        </p:txBody>
      </p:sp>
    </p:spTree>
    <p:extLst>
      <p:ext uri="{BB962C8B-B14F-4D97-AF65-F5344CB8AC3E}">
        <p14:creationId xmlns:p14="http://schemas.microsoft.com/office/powerpoint/2010/main" val="771357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E441D1-330C-4850-9E42-11A3E49E4A9C}" type="datetimeFigureOut">
              <a:rPr lang="en-GB" smtClean="0"/>
              <a:t>28/09/2020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83A168-DB05-4C29-A115-DB8C31CBB17F}"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01712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E441D1-330C-4850-9E42-11A3E49E4A9C}" type="datetimeFigureOut">
              <a:rPr lang="en-GB" smtClean="0"/>
              <a:t>28/09/2020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83A168-DB05-4C29-A115-DB8C31CBB17F}" type="slidenum">
              <a:rPr lang="en-GB" smtClean="0"/>
              <a:t>‹#›</a:t>
            </a:fld>
            <a:endParaRPr lang="en-GB" dirty="0"/>
          </a:p>
        </p:txBody>
      </p:sp>
    </p:spTree>
    <p:extLst>
      <p:ext uri="{BB962C8B-B14F-4D97-AF65-F5344CB8AC3E}">
        <p14:creationId xmlns:p14="http://schemas.microsoft.com/office/powerpoint/2010/main" val="2008887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E441D1-330C-4850-9E42-11A3E49E4A9C}" type="datetimeFigureOut">
              <a:rPr lang="en-GB" smtClean="0"/>
              <a:t>28/09/2020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83A168-DB05-4C29-A115-DB8C31CBB17F}" type="slidenum">
              <a:rPr lang="en-GB" smtClean="0"/>
              <a:t>‹#›</a:t>
            </a:fld>
            <a:endParaRPr lang="en-GB" dirty="0"/>
          </a:p>
        </p:txBody>
      </p:sp>
    </p:spTree>
    <p:extLst>
      <p:ext uri="{BB962C8B-B14F-4D97-AF65-F5344CB8AC3E}">
        <p14:creationId xmlns:p14="http://schemas.microsoft.com/office/powerpoint/2010/main" val="680692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E441D1-330C-4850-9E42-11A3E49E4A9C}" type="datetimeFigureOut">
              <a:rPr lang="en-GB" smtClean="0"/>
              <a:t>28/09/2020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83A168-DB05-4C29-A115-DB8C31CBB17F}" type="slidenum">
              <a:rPr lang="en-GB" smtClean="0"/>
              <a:t>‹#›</a:t>
            </a:fld>
            <a:endParaRPr lang="en-GB" dirty="0"/>
          </a:p>
        </p:txBody>
      </p:sp>
    </p:spTree>
    <p:extLst>
      <p:ext uri="{BB962C8B-B14F-4D97-AF65-F5344CB8AC3E}">
        <p14:creationId xmlns:p14="http://schemas.microsoft.com/office/powerpoint/2010/main" val="2909271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E441D1-330C-4850-9E42-11A3E49E4A9C}" type="datetimeFigureOut">
              <a:rPr lang="en-GB" smtClean="0"/>
              <a:t>28/09/2020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83A168-DB05-4C29-A115-DB8C31CBB17F}" type="slidenum">
              <a:rPr lang="en-GB" smtClean="0"/>
              <a:t>‹#›</a:t>
            </a:fld>
            <a:endParaRPr lang="en-GB" dirty="0"/>
          </a:p>
        </p:txBody>
      </p:sp>
    </p:spTree>
    <p:extLst>
      <p:ext uri="{BB962C8B-B14F-4D97-AF65-F5344CB8AC3E}">
        <p14:creationId xmlns:p14="http://schemas.microsoft.com/office/powerpoint/2010/main" val="3483469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E441D1-330C-4850-9E42-11A3E49E4A9C}" type="datetimeFigureOut">
              <a:rPr lang="en-GB" smtClean="0"/>
              <a:t>28/09/2020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83A168-DB05-4C29-A115-DB8C31CBB17F}" type="slidenum">
              <a:rPr lang="en-GB" smtClean="0"/>
              <a:t>‹#›</a:t>
            </a:fld>
            <a:endParaRPr lang="en-GB" dirty="0"/>
          </a:p>
        </p:txBody>
      </p:sp>
    </p:spTree>
    <p:extLst>
      <p:ext uri="{BB962C8B-B14F-4D97-AF65-F5344CB8AC3E}">
        <p14:creationId xmlns:p14="http://schemas.microsoft.com/office/powerpoint/2010/main" val="947518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E441D1-330C-4850-9E42-11A3E49E4A9C}" type="datetimeFigureOut">
              <a:rPr lang="en-GB" smtClean="0"/>
              <a:t>28/09/2020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83A168-DB05-4C29-A115-DB8C31CBB17F}" type="slidenum">
              <a:rPr lang="en-GB" smtClean="0"/>
              <a:t>‹#›</a:t>
            </a:fld>
            <a:endParaRPr lang="en-GB" dirty="0"/>
          </a:p>
        </p:txBody>
      </p:sp>
    </p:spTree>
    <p:extLst>
      <p:ext uri="{BB962C8B-B14F-4D97-AF65-F5344CB8AC3E}">
        <p14:creationId xmlns:p14="http://schemas.microsoft.com/office/powerpoint/2010/main" val="304314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E441D1-330C-4850-9E42-11A3E49E4A9C}" type="datetimeFigureOut">
              <a:rPr lang="en-GB" smtClean="0"/>
              <a:t>28/09/2020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A83A168-DB05-4C29-A115-DB8C31CBB17F}" type="slidenum">
              <a:rPr lang="en-GB" smtClean="0"/>
              <a:t>‹#›</a:t>
            </a:fld>
            <a:endParaRPr lang="en-GB" dirty="0"/>
          </a:p>
        </p:txBody>
      </p:sp>
    </p:spTree>
    <p:extLst>
      <p:ext uri="{BB962C8B-B14F-4D97-AF65-F5344CB8AC3E}">
        <p14:creationId xmlns:p14="http://schemas.microsoft.com/office/powerpoint/2010/main" val="366768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E441D1-330C-4850-9E42-11A3E49E4A9C}" type="datetimeFigureOut">
              <a:rPr lang="en-GB" smtClean="0"/>
              <a:t>28/09/2020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A83A168-DB05-4C29-A115-DB8C31CBB17F}" type="slidenum">
              <a:rPr lang="en-GB" smtClean="0"/>
              <a:t>‹#›</a:t>
            </a:fld>
            <a:endParaRPr lang="en-GB" dirty="0"/>
          </a:p>
        </p:txBody>
      </p:sp>
    </p:spTree>
    <p:extLst>
      <p:ext uri="{BB962C8B-B14F-4D97-AF65-F5344CB8AC3E}">
        <p14:creationId xmlns:p14="http://schemas.microsoft.com/office/powerpoint/2010/main" val="36217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441D1-330C-4850-9E42-11A3E49E4A9C}" type="datetimeFigureOut">
              <a:rPr lang="en-GB" smtClean="0"/>
              <a:t>28/09/2020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A83A168-DB05-4C29-A115-DB8C31CBB17F}" type="slidenum">
              <a:rPr lang="en-GB" smtClean="0"/>
              <a:t>‹#›</a:t>
            </a:fld>
            <a:endParaRPr lang="en-GB" dirty="0"/>
          </a:p>
        </p:txBody>
      </p:sp>
    </p:spTree>
    <p:extLst>
      <p:ext uri="{BB962C8B-B14F-4D97-AF65-F5344CB8AC3E}">
        <p14:creationId xmlns:p14="http://schemas.microsoft.com/office/powerpoint/2010/main" val="134017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E441D1-330C-4850-9E42-11A3E49E4A9C}" type="datetimeFigureOut">
              <a:rPr lang="en-GB" smtClean="0"/>
              <a:t>28/09/2020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83A168-DB05-4C29-A115-DB8C31CBB17F}" type="slidenum">
              <a:rPr lang="en-GB" smtClean="0"/>
              <a:t>‹#›</a:t>
            </a:fld>
            <a:endParaRPr lang="en-GB" dirty="0"/>
          </a:p>
        </p:txBody>
      </p:sp>
    </p:spTree>
    <p:extLst>
      <p:ext uri="{BB962C8B-B14F-4D97-AF65-F5344CB8AC3E}">
        <p14:creationId xmlns:p14="http://schemas.microsoft.com/office/powerpoint/2010/main" val="91457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E441D1-330C-4850-9E42-11A3E49E4A9C}" type="datetimeFigureOut">
              <a:rPr lang="en-GB" smtClean="0"/>
              <a:t>28/09/2020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83A168-DB05-4C29-A115-DB8C31CBB17F}" type="slidenum">
              <a:rPr lang="en-GB" smtClean="0"/>
              <a:t>‹#›</a:t>
            </a:fld>
            <a:endParaRPr lang="en-GB" dirty="0"/>
          </a:p>
        </p:txBody>
      </p:sp>
    </p:spTree>
    <p:extLst>
      <p:ext uri="{BB962C8B-B14F-4D97-AF65-F5344CB8AC3E}">
        <p14:creationId xmlns:p14="http://schemas.microsoft.com/office/powerpoint/2010/main" val="1418241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E441D1-330C-4850-9E42-11A3E49E4A9C}" type="datetimeFigureOut">
              <a:rPr lang="en-GB" smtClean="0"/>
              <a:t>28/09/2020</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A83A168-DB05-4C29-A115-DB8C31CBB17F}" type="slidenum">
              <a:rPr lang="en-GB" smtClean="0"/>
              <a:t>‹#›</a:t>
            </a:fld>
            <a:endParaRPr lang="en-GB" dirty="0"/>
          </a:p>
        </p:txBody>
      </p:sp>
    </p:spTree>
    <p:extLst>
      <p:ext uri="{BB962C8B-B14F-4D97-AF65-F5344CB8AC3E}">
        <p14:creationId xmlns:p14="http://schemas.microsoft.com/office/powerpoint/2010/main" val="2375992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9672" t="8907" r="19942" b="16950"/>
          <a:stretch/>
        </p:blipFill>
        <p:spPr>
          <a:xfrm>
            <a:off x="5524664" y="-242293"/>
            <a:ext cx="6351109" cy="6898400"/>
          </a:xfrm>
          <a:prstGeom prst="rect">
            <a:avLst/>
          </a:prstGeom>
        </p:spPr>
      </p:pic>
      <p:sp>
        <p:nvSpPr>
          <p:cNvPr id="3" name="Subtitle 2"/>
          <p:cNvSpPr>
            <a:spLocks noGrp="1"/>
          </p:cNvSpPr>
          <p:nvPr>
            <p:ph type="subTitle" idx="1"/>
          </p:nvPr>
        </p:nvSpPr>
        <p:spPr>
          <a:xfrm rot="21388493">
            <a:off x="389635" y="1198186"/>
            <a:ext cx="4913796" cy="3178621"/>
          </a:xfrm>
        </p:spPr>
        <p:txBody>
          <a:bodyPr>
            <a:noAutofit/>
          </a:bodyPr>
          <a:lstStyle/>
          <a:p>
            <a:r>
              <a:rPr lang="en-GB" sz="6000" b="1" dirty="0" smtClean="0">
                <a:solidFill>
                  <a:srgbClr val="00B050"/>
                </a:solidFill>
                <a:latin typeface="Arial Rounded MT Bold" panose="020F0704030504030204" pitchFamily="34" charset="0"/>
              </a:rPr>
              <a:t>Do now task </a:t>
            </a:r>
          </a:p>
          <a:p>
            <a:endParaRPr lang="en-GB" sz="2800" dirty="0" smtClean="0">
              <a:solidFill>
                <a:srgbClr val="00B050"/>
              </a:solidFill>
              <a:latin typeface="Arial Rounded MT Bold" panose="020F0704030504030204" pitchFamily="34" charset="0"/>
            </a:endParaRPr>
          </a:p>
          <a:p>
            <a:r>
              <a:rPr lang="en-GB" sz="2800" dirty="0" smtClean="0">
                <a:solidFill>
                  <a:srgbClr val="00B050"/>
                </a:solidFill>
                <a:latin typeface="Arial Rounded MT Bold" panose="020F0704030504030204" pitchFamily="34" charset="0"/>
              </a:rPr>
              <a:t>How much can you remember? </a:t>
            </a:r>
          </a:p>
          <a:p>
            <a:endParaRPr lang="en-GB" sz="2800" dirty="0">
              <a:solidFill>
                <a:srgbClr val="00B050"/>
              </a:solidFill>
              <a:latin typeface="Arial Rounded MT Bold" panose="020F0704030504030204" pitchFamily="34" charset="0"/>
            </a:endParaRPr>
          </a:p>
          <a:p>
            <a:r>
              <a:rPr lang="en-GB" sz="4400" dirty="0" smtClean="0">
                <a:solidFill>
                  <a:srgbClr val="FF0000"/>
                </a:solidFill>
                <a:latin typeface="Arial Rounded MT Bold" panose="020F0704030504030204" pitchFamily="34" charset="0"/>
              </a:rPr>
              <a:t> </a:t>
            </a:r>
            <a:endParaRPr lang="en-GB" sz="4400" dirty="0">
              <a:solidFill>
                <a:srgbClr val="FF0000"/>
              </a:solidFill>
              <a:latin typeface="Arial Rounded MT Bold" panose="020F0704030504030204" pitchFamily="34" charset="0"/>
            </a:endParaRPr>
          </a:p>
        </p:txBody>
      </p:sp>
      <p:pic>
        <p:nvPicPr>
          <p:cNvPr id="5" name="Picture 4"/>
          <p:cNvPicPr>
            <a:picLocks noChangeAspect="1"/>
          </p:cNvPicPr>
          <p:nvPr/>
        </p:nvPicPr>
        <p:blipFill rotWithShape="1">
          <a:blip r:embed="rId6"/>
          <a:srcRect l="38218" t="64504" r="11382" b="28406"/>
          <a:stretch/>
        </p:blipFill>
        <p:spPr>
          <a:xfrm>
            <a:off x="3997937" y="6072922"/>
            <a:ext cx="8283218" cy="655092"/>
          </a:xfrm>
          <a:prstGeom prst="rect">
            <a:avLst/>
          </a:prstGeom>
        </p:spPr>
      </p:pic>
      <p:sp>
        <p:nvSpPr>
          <p:cNvPr id="2" name="TextBox 1"/>
          <p:cNvSpPr txBox="1"/>
          <p:nvPr/>
        </p:nvSpPr>
        <p:spPr>
          <a:xfrm>
            <a:off x="6558116" y="1641987"/>
            <a:ext cx="4188542" cy="3108543"/>
          </a:xfrm>
          <a:prstGeom prst="rect">
            <a:avLst/>
          </a:prstGeom>
          <a:noFill/>
        </p:spPr>
        <p:txBody>
          <a:bodyPr wrap="square" rtlCol="0">
            <a:spAutoFit/>
          </a:bodyPr>
          <a:lstStyle/>
          <a:p>
            <a:pPr marL="514350" indent="-514350">
              <a:buFont typeface="+mj-lt"/>
              <a:buAutoNum type="arabicPeriod"/>
            </a:pPr>
            <a:r>
              <a:rPr lang="en-GB" sz="2800" dirty="0" smtClean="0">
                <a:latin typeface="Arial Rounded MT Bold" panose="020F0704030504030204" pitchFamily="34" charset="0"/>
              </a:rPr>
              <a:t>List 3 modern day miracles</a:t>
            </a:r>
          </a:p>
          <a:p>
            <a:pPr marL="514350" indent="-514350">
              <a:buFont typeface="+mj-lt"/>
              <a:buAutoNum type="arabicPeriod"/>
            </a:pPr>
            <a:endParaRPr lang="en-GB" sz="2800" dirty="0">
              <a:latin typeface="Arial Rounded MT Bold" panose="020F0704030504030204" pitchFamily="34" charset="0"/>
            </a:endParaRPr>
          </a:p>
          <a:p>
            <a:pPr marL="514350" indent="-514350">
              <a:buFont typeface="+mj-lt"/>
              <a:buAutoNum type="arabicPeriod"/>
            </a:pPr>
            <a:r>
              <a:rPr lang="en-GB" sz="2800" dirty="0" smtClean="0">
                <a:latin typeface="Arial Rounded MT Bold" panose="020F0704030504030204" pitchFamily="34" charset="0"/>
              </a:rPr>
              <a:t>List 3 miracles from the Bible</a:t>
            </a:r>
          </a:p>
          <a:p>
            <a:pPr marL="514350" indent="-514350">
              <a:buFont typeface="+mj-lt"/>
              <a:buAutoNum type="arabicPeriod"/>
            </a:pPr>
            <a:endParaRPr lang="en-GB" sz="2800" dirty="0">
              <a:latin typeface="Arial Rounded MT Bold" panose="020F0704030504030204" pitchFamily="34" charset="0"/>
            </a:endParaRPr>
          </a:p>
          <a:p>
            <a:pPr marL="514350" indent="-514350">
              <a:buFont typeface="+mj-lt"/>
              <a:buAutoNum type="arabicPeriod"/>
            </a:pPr>
            <a:r>
              <a:rPr lang="en-GB" sz="2800" dirty="0" smtClean="0">
                <a:latin typeface="Arial Rounded MT Bold" panose="020F0704030504030204" pitchFamily="34" charset="0"/>
              </a:rPr>
              <a:t>Define miracle</a:t>
            </a:r>
            <a:endParaRPr lang="en-GB" sz="2800" dirty="0">
              <a:latin typeface="Arial Rounded MT Bold" panose="020F0704030504030204" pitchFamily="34" charset="0"/>
            </a:endParaRPr>
          </a:p>
        </p:txBody>
      </p:sp>
    </p:spTree>
    <p:controls>
      <mc:AlternateContent xmlns:mc="http://schemas.openxmlformats.org/markup-compatibility/2006">
        <mc:Choice xmlns:v="urn:schemas-microsoft-com:vml" Requires="v">
          <p:control spid="1026" name="ShockwaveFlash1" r:id="rId2" imgW="3936960" imgH="1581120"/>
        </mc:Choice>
        <mc:Fallback>
          <p:control name="ShockwaveFlash1" r:id="rId2" imgW="3936960" imgH="1581120">
            <p:pic>
              <p:nvPicPr>
                <p:cNvPr id="7" name="ShockwaveFlash1"/>
                <p:cNvPicPr preferRelativeResize="0">
                  <a:picLocks noChangeArrowheads="1" noChangeShapeType="1"/>
                </p:cNvPicPr>
                <p:nvPr/>
              </p:nvPicPr>
              <p:blipFill>
                <a:blip r:embed="rId7"/>
                <a:srcRect/>
                <a:stretch>
                  <a:fillRect/>
                </a:stretch>
              </p:blipFill>
              <p:spPr bwMode="auto">
                <a:xfrm>
                  <a:off x="60125" y="4820244"/>
                  <a:ext cx="3937812" cy="1580224"/>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78701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FBF4E70-7AE3-4E35-B739-137F99D3A6CF}"/>
              </a:ext>
            </a:extLst>
          </p:cNvPr>
          <p:cNvSpPr>
            <a:spLocks noGrp="1" noChangeArrowheads="1"/>
          </p:cNvSpPr>
          <p:nvPr>
            <p:ph type="title"/>
          </p:nvPr>
        </p:nvSpPr>
        <p:spPr/>
        <p:txBody>
          <a:bodyPr/>
          <a:lstStyle/>
          <a:p>
            <a:pPr eaLnBrk="1" hangingPunct="1">
              <a:defRPr/>
            </a:pPr>
            <a:r>
              <a:rPr lang="en-US" sz="4000" dirty="0"/>
              <a:t>An insane murderer who asks you the whereabouts of his next victim…</a:t>
            </a:r>
          </a:p>
        </p:txBody>
      </p:sp>
      <p:sp>
        <p:nvSpPr>
          <p:cNvPr id="23555" name="Rectangle 3">
            <a:extLst>
              <a:ext uri="{FF2B5EF4-FFF2-40B4-BE49-F238E27FC236}">
                <a16:creationId xmlns:a16="http://schemas.microsoft.com/office/drawing/2014/main" id="{3DD25F87-E7C5-4527-B9D8-D9532EAA30B7}"/>
              </a:ext>
            </a:extLst>
          </p:cNvPr>
          <p:cNvSpPr>
            <a:spLocks noGrp="1" noChangeArrowheads="1"/>
          </p:cNvSpPr>
          <p:nvPr>
            <p:ph type="body" idx="1"/>
          </p:nvPr>
        </p:nvSpPr>
        <p:spPr>
          <a:xfrm>
            <a:off x="860868" y="2910155"/>
            <a:ext cx="8229600" cy="2743200"/>
          </a:xfrm>
        </p:spPr>
        <p:txBody>
          <a:bodyPr/>
          <a:lstStyle/>
          <a:p>
            <a:pPr eaLnBrk="1" hangingPunct="1">
              <a:defRPr/>
            </a:pPr>
            <a:r>
              <a:rPr lang="en-US" sz="3200" dirty="0"/>
              <a:t>Should be lied to! A </a:t>
            </a:r>
            <a:r>
              <a:rPr lang="en-US" sz="3200" b="1" dirty="0"/>
              <a:t>situationist</a:t>
            </a:r>
            <a:r>
              <a:rPr lang="en-US" sz="3200" dirty="0"/>
              <a:t> would be able to do this.</a:t>
            </a:r>
          </a:p>
          <a:p>
            <a:pPr eaLnBrk="1" hangingPunct="1">
              <a:defRPr/>
            </a:pPr>
            <a:r>
              <a:rPr lang="en-US" sz="3200" dirty="0"/>
              <a:t>In that situation, a </a:t>
            </a:r>
            <a:r>
              <a:rPr lang="en-US" sz="3200" b="1" dirty="0"/>
              <a:t>legalist</a:t>
            </a:r>
            <a:r>
              <a:rPr lang="en-US" sz="3200" dirty="0"/>
              <a:t> must tell the truth.</a:t>
            </a:r>
          </a:p>
          <a:p>
            <a:pPr eaLnBrk="1" hangingPunct="1">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ppt_x</p:attrName>
                                        </p:attrNameLst>
                                      </p:cBhvr>
                                      <p:tavLst>
                                        <p:tav tm="0">
                                          <p:val>
                                            <p:strVal val="#ppt_x-.2"/>
                                          </p:val>
                                        </p:tav>
                                        <p:tav tm="100000">
                                          <p:val>
                                            <p:strVal val="#ppt_x"/>
                                          </p:val>
                                        </p:tav>
                                      </p:tavLst>
                                    </p:anim>
                                    <p:anim calcmode="lin" valueType="num">
                                      <p:cBhvr>
                                        <p:cTn id="8" dur="1000" fill="hold"/>
                                        <p:tgtEl>
                                          <p:spTgt spid="235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3555">
                                            <p:txEl>
                                              <p:pRg st="0" end="0"/>
                                            </p:txEl>
                                          </p:spTgt>
                                        </p:tgtEl>
                                        <p:attrNameLst>
                                          <p:attrName>style.visibility</p:attrName>
                                        </p:attrNameLst>
                                      </p:cBhvr>
                                      <p:to>
                                        <p:strVal val="visible"/>
                                      </p:to>
                                    </p:set>
                                    <p:animEffect transition="in" filter="fade">
                                      <p:cBhvr>
                                        <p:cTn id="14" dur="500"/>
                                        <p:tgtEl>
                                          <p:spTgt spid="23555">
                                            <p:txEl>
                                              <p:pRg st="0" end="0"/>
                                            </p:txEl>
                                          </p:spTgt>
                                        </p:tgtEl>
                                      </p:cBhvr>
                                    </p:animEffect>
                                    <p:anim calcmode="lin" valueType="num">
                                      <p:cBhvr>
                                        <p:cTn id="15"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355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3555">
                                            <p:txEl>
                                              <p:pRg st="1" end="1"/>
                                            </p:txEl>
                                          </p:spTgt>
                                        </p:tgtEl>
                                        <p:attrNameLst>
                                          <p:attrName>style.visibility</p:attrName>
                                        </p:attrNameLst>
                                      </p:cBhvr>
                                      <p:to>
                                        <p:strVal val="visible"/>
                                      </p:to>
                                    </p:set>
                                    <p:animEffect transition="in" filter="fade">
                                      <p:cBhvr>
                                        <p:cTn id="21" dur="500"/>
                                        <p:tgtEl>
                                          <p:spTgt spid="23555">
                                            <p:txEl>
                                              <p:pRg st="1" end="1"/>
                                            </p:txEl>
                                          </p:spTgt>
                                        </p:tgtEl>
                                      </p:cBhvr>
                                    </p:animEffect>
                                    <p:anim calcmode="lin" valueType="num">
                                      <p:cBhvr>
                                        <p:cTn id="22"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3555">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4479" y="490591"/>
            <a:ext cx="7992888" cy="5293757"/>
          </a:xfrm>
          <a:prstGeom prst="rect">
            <a:avLst/>
          </a:prstGeom>
          <a:noFill/>
        </p:spPr>
        <p:txBody>
          <a:bodyPr wrap="square" rtlCol="0">
            <a:spAutoFit/>
          </a:bodyPr>
          <a:lstStyle/>
          <a:p>
            <a:pPr algn="ctr"/>
            <a:r>
              <a:rPr lang="en-GB" sz="4000" dirty="0">
                <a:solidFill>
                  <a:srgbClr val="C00000"/>
                </a:solidFill>
              </a:rPr>
              <a:t>SITUATION ETHICS</a:t>
            </a:r>
          </a:p>
          <a:p>
            <a:endParaRPr lang="en-GB" dirty="0"/>
          </a:p>
          <a:p>
            <a:r>
              <a:rPr lang="en-GB" sz="2800" b="1" u="sng" dirty="0"/>
              <a:t>Four ‘Working Principles’ or ‘Greater Rules’</a:t>
            </a:r>
          </a:p>
          <a:p>
            <a:pPr marL="457200" indent="-457200">
              <a:buFont typeface="Arial" pitchFamily="34" charset="0"/>
              <a:buChar char="•"/>
            </a:pPr>
            <a:r>
              <a:rPr lang="en-GB" sz="2800" dirty="0"/>
              <a:t>Pragmatism</a:t>
            </a:r>
          </a:p>
          <a:p>
            <a:r>
              <a:rPr lang="en-GB" sz="2800" dirty="0"/>
              <a:t>i.e. it needs to be practical and easy to apply</a:t>
            </a:r>
          </a:p>
          <a:p>
            <a:pPr marL="457200" indent="-457200">
              <a:buFont typeface="Arial" pitchFamily="34" charset="0"/>
              <a:buChar char="•"/>
            </a:pPr>
            <a:r>
              <a:rPr lang="en-GB" sz="2800" dirty="0"/>
              <a:t>Relativism</a:t>
            </a:r>
          </a:p>
          <a:p>
            <a:r>
              <a:rPr lang="en-GB" sz="2800" dirty="0"/>
              <a:t>i.e. there are no fixed rule</a:t>
            </a:r>
          </a:p>
          <a:p>
            <a:pPr marL="457200" indent="-457200">
              <a:buFont typeface="Arial" pitchFamily="34" charset="0"/>
              <a:buChar char="•"/>
            </a:pPr>
            <a:r>
              <a:rPr lang="en-GB" sz="2800" dirty="0"/>
              <a:t>Positivism</a:t>
            </a:r>
          </a:p>
          <a:p>
            <a:r>
              <a:rPr lang="en-GB" sz="2800" dirty="0"/>
              <a:t>i.e. some things are clear: that love is the most important thing</a:t>
            </a:r>
          </a:p>
          <a:p>
            <a:pPr marL="457200" indent="-457200">
              <a:buFont typeface="Arial" pitchFamily="34" charset="0"/>
              <a:buChar char="•"/>
            </a:pPr>
            <a:r>
              <a:rPr lang="en-GB" sz="2800" dirty="0"/>
              <a:t>Personalism</a:t>
            </a:r>
          </a:p>
          <a:p>
            <a:r>
              <a:rPr lang="en-GB" sz="2800" dirty="0"/>
              <a:t>i.e. people are central; not laws</a:t>
            </a:r>
          </a:p>
        </p:txBody>
      </p:sp>
    </p:spTree>
    <p:extLst>
      <p:ext uri="{BB962C8B-B14F-4D97-AF65-F5344CB8AC3E}">
        <p14:creationId xmlns:p14="http://schemas.microsoft.com/office/powerpoint/2010/main" val="369475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tx1"/>
            </a:solidFill>
          </a:ln>
        </p:spPr>
        <p:txBody>
          <a:bodyPr>
            <a:normAutofit/>
          </a:bodyPr>
          <a:lstStyle/>
          <a:p>
            <a:r>
              <a:rPr lang="en-GB" dirty="0">
                <a:latin typeface="Berlin Sans FB" pitchFamily="34" charset="0"/>
              </a:rPr>
              <a:t>6 ways in which agape should be understood and applied</a:t>
            </a:r>
          </a:p>
        </p:txBody>
      </p:sp>
      <p:sp>
        <p:nvSpPr>
          <p:cNvPr id="3" name="Content Placeholder 2"/>
          <p:cNvSpPr>
            <a:spLocks noGrp="1"/>
          </p:cNvSpPr>
          <p:nvPr>
            <p:ph idx="1"/>
          </p:nvPr>
        </p:nvSpPr>
        <p:spPr/>
        <p:txBody>
          <a:bodyPr>
            <a:normAutofit lnSpcReduction="10000"/>
          </a:bodyPr>
          <a:lstStyle/>
          <a:p>
            <a:r>
              <a:rPr lang="en-GB" sz="2800" dirty="0">
                <a:latin typeface="Berlin Sans FB" pitchFamily="34" charset="0"/>
              </a:rPr>
              <a:t>Love only is always good</a:t>
            </a:r>
          </a:p>
          <a:p>
            <a:r>
              <a:rPr lang="en-GB" sz="2800" dirty="0">
                <a:latin typeface="Berlin Sans FB" pitchFamily="34" charset="0"/>
              </a:rPr>
              <a:t>Love only is the only norm</a:t>
            </a:r>
          </a:p>
          <a:p>
            <a:r>
              <a:rPr lang="en-GB" sz="2800" dirty="0">
                <a:latin typeface="Berlin Sans FB" pitchFamily="34" charset="0"/>
              </a:rPr>
              <a:t>Love and justice are the same, and love is justice distributed </a:t>
            </a:r>
          </a:p>
          <a:p>
            <a:r>
              <a:rPr lang="en-GB" sz="2800" dirty="0">
                <a:latin typeface="Berlin Sans FB" pitchFamily="34" charset="0"/>
              </a:rPr>
              <a:t>Love is not liking and always wills the neighbour’s good</a:t>
            </a:r>
          </a:p>
          <a:p>
            <a:r>
              <a:rPr lang="en-GB" sz="2800" dirty="0">
                <a:latin typeface="Berlin Sans FB" pitchFamily="34" charset="0"/>
              </a:rPr>
              <a:t>Love is the only means</a:t>
            </a:r>
          </a:p>
          <a:p>
            <a:r>
              <a:rPr lang="en-GB" sz="2800" dirty="0">
                <a:latin typeface="Berlin Sans FB" pitchFamily="34" charset="0"/>
              </a:rPr>
              <a:t>Love decides there and then</a:t>
            </a:r>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1C7B9DA-B6DB-4DC3-9CDE-B5C12E0ABB66}"/>
              </a:ext>
            </a:extLst>
          </p:cNvPr>
          <p:cNvSpPr>
            <a:spLocks noGrp="1" noChangeArrowheads="1"/>
          </p:cNvSpPr>
          <p:nvPr>
            <p:ph type="title"/>
          </p:nvPr>
        </p:nvSpPr>
        <p:spPr/>
        <p:txBody>
          <a:bodyPr/>
          <a:lstStyle/>
          <a:p>
            <a:pPr eaLnBrk="1" hangingPunct="1">
              <a:defRPr/>
            </a:pPr>
            <a:r>
              <a:rPr lang="en-US" u="sng" dirty="0"/>
              <a:t>Evaluating Situation Ethics</a:t>
            </a:r>
          </a:p>
        </p:txBody>
      </p:sp>
      <p:sp>
        <p:nvSpPr>
          <p:cNvPr id="27652" name="Rectangle 4">
            <a:extLst>
              <a:ext uri="{FF2B5EF4-FFF2-40B4-BE49-F238E27FC236}">
                <a16:creationId xmlns:a16="http://schemas.microsoft.com/office/drawing/2014/main" id="{8A70B06D-41D2-4653-9306-E78EA5C95B33}"/>
              </a:ext>
            </a:extLst>
          </p:cNvPr>
          <p:cNvSpPr>
            <a:spLocks noGrp="1" noChangeArrowheads="1"/>
          </p:cNvSpPr>
          <p:nvPr>
            <p:ph type="body" sz="half" idx="1"/>
          </p:nvPr>
        </p:nvSpPr>
        <p:spPr/>
        <p:txBody>
          <a:bodyPr/>
          <a:lstStyle/>
          <a:p>
            <a:pPr eaLnBrk="1" hangingPunct="1">
              <a:defRPr/>
            </a:pPr>
            <a:r>
              <a:rPr lang="en-US" u="sng" dirty="0"/>
              <a:t>Strengths</a:t>
            </a:r>
          </a:p>
        </p:txBody>
      </p:sp>
      <p:sp>
        <p:nvSpPr>
          <p:cNvPr id="27653" name="Rectangle 5">
            <a:extLst>
              <a:ext uri="{FF2B5EF4-FFF2-40B4-BE49-F238E27FC236}">
                <a16:creationId xmlns:a16="http://schemas.microsoft.com/office/drawing/2014/main" id="{7192B587-2035-44F1-A9E7-EF65203640E9}"/>
              </a:ext>
            </a:extLst>
          </p:cNvPr>
          <p:cNvSpPr>
            <a:spLocks noGrp="1" noChangeArrowheads="1"/>
          </p:cNvSpPr>
          <p:nvPr>
            <p:ph type="body" sz="half" idx="2"/>
          </p:nvPr>
        </p:nvSpPr>
        <p:spPr/>
        <p:txBody>
          <a:bodyPr/>
          <a:lstStyle/>
          <a:p>
            <a:pPr eaLnBrk="1" hangingPunct="1">
              <a:defRPr/>
            </a:pPr>
            <a:r>
              <a:rPr lang="en-US" u="sng" dirty="0"/>
              <a:t>Weaknesses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DC9FC-2BD4-452E-828D-8395A8028926}"/>
              </a:ext>
            </a:extLst>
          </p:cNvPr>
          <p:cNvSpPr>
            <a:spLocks noGrp="1"/>
          </p:cNvSpPr>
          <p:nvPr>
            <p:ph type="title"/>
          </p:nvPr>
        </p:nvSpPr>
        <p:spPr>
          <a:xfrm>
            <a:off x="552761" y="1524000"/>
            <a:ext cx="8596668" cy="1320800"/>
          </a:xfrm>
        </p:spPr>
        <p:txBody>
          <a:bodyPr>
            <a:normAutofit fontScale="90000"/>
          </a:bodyPr>
          <a:lstStyle/>
          <a:p>
            <a:r>
              <a:rPr lang="en-GB" dirty="0"/>
              <a:t>Situation ethics is…………….</a:t>
            </a:r>
            <a:br>
              <a:rPr lang="en-GB" dirty="0"/>
            </a:br>
            <a:r>
              <a:rPr lang="en-GB" dirty="0"/>
              <a:t>I think it is a good theory because……….</a:t>
            </a:r>
            <a:br>
              <a:rPr lang="en-GB" dirty="0"/>
            </a:br>
            <a:r>
              <a:rPr lang="en-GB" dirty="0"/>
              <a:t>On the other hand it is also a poor theory because………</a:t>
            </a:r>
          </a:p>
        </p:txBody>
      </p:sp>
    </p:spTree>
    <p:extLst>
      <p:ext uri="{BB962C8B-B14F-4D97-AF65-F5344CB8AC3E}">
        <p14:creationId xmlns:p14="http://schemas.microsoft.com/office/powerpoint/2010/main" val="2113845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4498-C108-401A-9741-84F506E4359E}"/>
              </a:ext>
            </a:extLst>
          </p:cNvPr>
          <p:cNvSpPr>
            <a:spLocks noGrp="1"/>
          </p:cNvSpPr>
          <p:nvPr>
            <p:ph type="title"/>
          </p:nvPr>
        </p:nvSpPr>
        <p:spPr/>
        <p:txBody>
          <a:bodyPr/>
          <a:lstStyle/>
          <a:p>
            <a:r>
              <a:rPr lang="en-GB" dirty="0"/>
              <a:t>Plenary-</a:t>
            </a:r>
          </a:p>
        </p:txBody>
      </p:sp>
      <p:sp>
        <p:nvSpPr>
          <p:cNvPr id="3" name="Content Placeholder 2">
            <a:extLst>
              <a:ext uri="{FF2B5EF4-FFF2-40B4-BE49-F238E27FC236}">
                <a16:creationId xmlns:a16="http://schemas.microsoft.com/office/drawing/2014/main" id="{6C1D0FCA-62E0-444D-9204-616DE10E7742}"/>
              </a:ext>
            </a:extLst>
          </p:cNvPr>
          <p:cNvSpPr>
            <a:spLocks noGrp="1"/>
          </p:cNvSpPr>
          <p:nvPr>
            <p:ph idx="1"/>
          </p:nvPr>
        </p:nvSpPr>
        <p:spPr/>
        <p:txBody>
          <a:bodyPr>
            <a:normAutofit/>
          </a:bodyPr>
          <a:lstStyle/>
          <a:p>
            <a:pPr marL="0" indent="0">
              <a:buNone/>
            </a:pPr>
            <a:r>
              <a:rPr lang="en-GB" sz="2800" dirty="0"/>
              <a:t>Write down 2 questions on a post it note about what you have learnt so far in philosophy and ethics lessons (these will be somebody’s starter next lesson)</a:t>
            </a:r>
          </a:p>
        </p:txBody>
      </p:sp>
    </p:spTree>
    <p:extLst>
      <p:ext uri="{BB962C8B-B14F-4D97-AF65-F5344CB8AC3E}">
        <p14:creationId xmlns:p14="http://schemas.microsoft.com/office/powerpoint/2010/main" val="2577788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285E-6EED-40DF-8DA0-D51B58964BAB}"/>
              </a:ext>
            </a:extLst>
          </p:cNvPr>
          <p:cNvSpPr>
            <a:spLocks noGrp="1"/>
          </p:cNvSpPr>
          <p:nvPr>
            <p:ph type="ctrTitle"/>
          </p:nvPr>
        </p:nvSpPr>
        <p:spPr>
          <a:xfrm>
            <a:off x="1383777" y="1531231"/>
            <a:ext cx="7766936" cy="1646302"/>
          </a:xfrm>
        </p:spPr>
        <p:txBody>
          <a:bodyPr/>
          <a:lstStyle/>
          <a:p>
            <a:pPr algn="ctr"/>
            <a:r>
              <a:rPr lang="en-GB" u="sng" dirty="0"/>
              <a:t>Situation Ethics continued</a:t>
            </a:r>
          </a:p>
        </p:txBody>
      </p:sp>
      <p:sp>
        <p:nvSpPr>
          <p:cNvPr id="3" name="Subtitle 2">
            <a:extLst>
              <a:ext uri="{FF2B5EF4-FFF2-40B4-BE49-F238E27FC236}">
                <a16:creationId xmlns:a16="http://schemas.microsoft.com/office/drawing/2014/main" id="{3D082B55-266F-4B6D-BD23-597B7016F639}"/>
              </a:ext>
            </a:extLst>
          </p:cNvPr>
          <p:cNvSpPr>
            <a:spLocks noGrp="1"/>
          </p:cNvSpPr>
          <p:nvPr>
            <p:ph type="subTitle" idx="1"/>
          </p:nvPr>
        </p:nvSpPr>
        <p:spPr>
          <a:xfrm>
            <a:off x="397458" y="5437844"/>
            <a:ext cx="7766936" cy="1096899"/>
          </a:xfrm>
        </p:spPr>
        <p:txBody>
          <a:bodyPr>
            <a:normAutofit fontScale="92500" lnSpcReduction="20000"/>
          </a:bodyPr>
          <a:lstStyle/>
          <a:p>
            <a:pPr algn="l"/>
            <a:r>
              <a:rPr lang="en-GB" sz="2800" dirty="0"/>
              <a:t>Starter- you will be given a post it note with 2 questions written on it- answer the questions in your book in full sentences</a:t>
            </a:r>
          </a:p>
        </p:txBody>
      </p:sp>
    </p:spTree>
    <p:extLst>
      <p:ext uri="{BB962C8B-B14F-4D97-AF65-F5344CB8AC3E}">
        <p14:creationId xmlns:p14="http://schemas.microsoft.com/office/powerpoint/2010/main" val="2641720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5A7E6-CEEE-4402-83F5-DAA59E5475ED}"/>
              </a:ext>
            </a:extLst>
          </p:cNvPr>
          <p:cNvSpPr>
            <a:spLocks noGrp="1"/>
          </p:cNvSpPr>
          <p:nvPr>
            <p:ph type="title"/>
          </p:nvPr>
        </p:nvSpPr>
        <p:spPr/>
        <p:txBody>
          <a:bodyPr/>
          <a:lstStyle/>
          <a:p>
            <a:r>
              <a:rPr lang="en-GB" u="sng" dirty="0"/>
              <a:t>Quick recap</a:t>
            </a:r>
          </a:p>
        </p:txBody>
      </p:sp>
      <p:sp>
        <p:nvSpPr>
          <p:cNvPr id="3" name="Content Placeholder 2">
            <a:extLst>
              <a:ext uri="{FF2B5EF4-FFF2-40B4-BE49-F238E27FC236}">
                <a16:creationId xmlns:a16="http://schemas.microsoft.com/office/drawing/2014/main" id="{C2357C7D-4677-44F6-84B5-84638001BABB}"/>
              </a:ext>
            </a:extLst>
          </p:cNvPr>
          <p:cNvSpPr>
            <a:spLocks noGrp="1"/>
          </p:cNvSpPr>
          <p:nvPr>
            <p:ph idx="1"/>
          </p:nvPr>
        </p:nvSpPr>
        <p:spPr>
          <a:xfrm>
            <a:off x="677334" y="1739348"/>
            <a:ext cx="8596668" cy="3880773"/>
          </a:xfrm>
        </p:spPr>
        <p:txBody>
          <a:bodyPr>
            <a:normAutofit fontScale="92500" lnSpcReduction="20000"/>
          </a:bodyPr>
          <a:lstStyle/>
          <a:p>
            <a:pPr marL="0" indent="0">
              <a:buNone/>
            </a:pPr>
            <a:r>
              <a:rPr lang="en-GB" sz="2600" dirty="0"/>
              <a:t>What is agape?</a:t>
            </a:r>
          </a:p>
          <a:p>
            <a:pPr marL="0" indent="0">
              <a:buNone/>
            </a:pPr>
            <a:endParaRPr lang="en-GB" sz="2600" dirty="0"/>
          </a:p>
          <a:p>
            <a:pPr marL="0" indent="0">
              <a:buNone/>
            </a:pPr>
            <a:r>
              <a:rPr lang="en-GB" sz="2600" dirty="0"/>
              <a:t>What is </a:t>
            </a:r>
            <a:r>
              <a:rPr lang="en-US" sz="2600" dirty="0"/>
              <a:t>Antinomian Ethics</a:t>
            </a:r>
          </a:p>
          <a:p>
            <a:pPr marL="0" indent="0">
              <a:buNone/>
            </a:pPr>
            <a:endParaRPr lang="en-US" sz="2600" dirty="0"/>
          </a:p>
          <a:p>
            <a:pPr marL="0" indent="0">
              <a:buNone/>
            </a:pPr>
            <a:r>
              <a:rPr lang="en-US" sz="2600" dirty="0"/>
              <a:t>What is legalistic ethics?</a:t>
            </a:r>
          </a:p>
          <a:p>
            <a:pPr marL="0" indent="0">
              <a:buNone/>
            </a:pPr>
            <a:endParaRPr lang="en-US" sz="2600" dirty="0"/>
          </a:p>
          <a:p>
            <a:pPr marL="0" indent="0">
              <a:buNone/>
            </a:pPr>
            <a:r>
              <a:rPr lang="en-US" sz="2600" dirty="0"/>
              <a:t>What is Situation ethics?</a:t>
            </a:r>
          </a:p>
          <a:p>
            <a:pPr marL="0" indent="0">
              <a:buNone/>
            </a:pPr>
            <a:endParaRPr lang="en-US" sz="2600" dirty="0"/>
          </a:p>
          <a:p>
            <a:pPr marL="0" indent="0">
              <a:buNone/>
            </a:pPr>
            <a:r>
              <a:rPr lang="en-US" sz="2600" dirty="0"/>
              <a:t>How many principles were there?</a:t>
            </a:r>
          </a:p>
          <a:p>
            <a:pPr marL="0" indent="0">
              <a:buNone/>
            </a:pPr>
            <a:endParaRPr lang="en-US" dirty="0"/>
          </a:p>
          <a:p>
            <a:pPr marL="0" indent="0">
              <a:buNone/>
            </a:pPr>
            <a:endParaRPr lang="en-US" sz="1800" dirty="0"/>
          </a:p>
          <a:p>
            <a:pPr marL="0" indent="0">
              <a:buNone/>
            </a:pPr>
            <a:endParaRPr lang="en-GB" dirty="0"/>
          </a:p>
        </p:txBody>
      </p:sp>
    </p:spTree>
    <p:extLst>
      <p:ext uri="{BB962C8B-B14F-4D97-AF65-F5344CB8AC3E}">
        <p14:creationId xmlns:p14="http://schemas.microsoft.com/office/powerpoint/2010/main" val="3053109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89C6-75A3-42EB-B238-C545520C7FBC}"/>
              </a:ext>
            </a:extLst>
          </p:cNvPr>
          <p:cNvSpPr>
            <a:spLocks noGrp="1"/>
          </p:cNvSpPr>
          <p:nvPr>
            <p:ph type="title"/>
          </p:nvPr>
        </p:nvSpPr>
        <p:spPr/>
        <p:txBody>
          <a:bodyPr/>
          <a:lstStyle/>
          <a:p>
            <a:r>
              <a:rPr lang="en-GB" dirty="0"/>
              <a:t>Where did situation ethics come from?</a:t>
            </a:r>
          </a:p>
        </p:txBody>
      </p:sp>
      <p:sp>
        <p:nvSpPr>
          <p:cNvPr id="3" name="Content Placeholder 2">
            <a:extLst>
              <a:ext uri="{FF2B5EF4-FFF2-40B4-BE49-F238E27FC236}">
                <a16:creationId xmlns:a16="http://schemas.microsoft.com/office/drawing/2014/main" id="{3DA4B0BF-F04D-46F9-9FCF-B130157095D5}"/>
              </a:ext>
            </a:extLst>
          </p:cNvPr>
          <p:cNvSpPr>
            <a:spLocks noGrp="1"/>
          </p:cNvSpPr>
          <p:nvPr>
            <p:ph idx="1"/>
          </p:nvPr>
        </p:nvSpPr>
        <p:spPr>
          <a:xfrm>
            <a:off x="461576" y="1488613"/>
            <a:ext cx="8596668" cy="3880773"/>
          </a:xfrm>
        </p:spPr>
        <p:txBody>
          <a:bodyPr>
            <a:normAutofit fontScale="92500" lnSpcReduction="10000"/>
          </a:bodyPr>
          <a:lstStyle/>
          <a:p>
            <a:pPr marL="0" indent="0">
              <a:buNone/>
            </a:pPr>
            <a:r>
              <a:rPr lang="en-GB" sz="2400" b="1" u="sng" dirty="0"/>
              <a:t>Fletcher roots his ideas in the very roots of Christianity – the gospel accounts of Jesus’ teaching. </a:t>
            </a:r>
            <a:endParaRPr lang="en-GB" dirty="0"/>
          </a:p>
          <a:p>
            <a:pPr marL="0" indent="0">
              <a:buNone/>
            </a:pPr>
            <a:endParaRPr lang="en-GB" dirty="0"/>
          </a:p>
          <a:p>
            <a:pPr marL="0" indent="0">
              <a:buNone/>
            </a:pPr>
            <a:r>
              <a:rPr lang="en-GB" sz="2400" dirty="0"/>
              <a:t>Golden rule- treat others as you wish to be treated.</a:t>
            </a:r>
          </a:p>
          <a:p>
            <a:pPr marL="0" indent="0">
              <a:buNone/>
            </a:pPr>
            <a:endParaRPr lang="en-GB" sz="2400" dirty="0"/>
          </a:p>
          <a:p>
            <a:pPr marL="0" indent="0">
              <a:buNone/>
              <a:defRPr/>
            </a:pPr>
            <a:r>
              <a:rPr lang="en-GB" sz="2400" dirty="0"/>
              <a:t>There are examples of Situation Ethics in the Bible – Fletcher champions this approach over those of many Churches and examples where Christians follow strict codes ‘by the book’.</a:t>
            </a:r>
          </a:p>
          <a:p>
            <a:pPr>
              <a:defRPr/>
            </a:pPr>
            <a:endParaRPr lang="en-GB" sz="2400" dirty="0"/>
          </a:p>
          <a:p>
            <a:pPr>
              <a:defRPr/>
            </a:pPr>
            <a:r>
              <a:rPr lang="en-GB" sz="2400" dirty="0"/>
              <a:t>The following Bible story illustrates this:</a:t>
            </a:r>
          </a:p>
          <a:p>
            <a:pPr marL="0" indent="0">
              <a:buNone/>
            </a:pPr>
            <a:endParaRPr lang="en-GB" sz="2400" dirty="0"/>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2368112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75A334-4C1A-4B52-B743-5D06BA64278A}"/>
              </a:ext>
            </a:extLst>
          </p:cNvPr>
          <p:cNvSpPr>
            <a:spLocks noGrp="1"/>
          </p:cNvSpPr>
          <p:nvPr>
            <p:ph idx="1"/>
          </p:nvPr>
        </p:nvSpPr>
        <p:spPr>
          <a:xfrm>
            <a:off x="677334" y="924675"/>
            <a:ext cx="8596668" cy="5116688"/>
          </a:xfrm>
        </p:spPr>
        <p:txBody>
          <a:bodyPr>
            <a:normAutofit/>
          </a:bodyPr>
          <a:lstStyle/>
          <a:p>
            <a:pPr marL="0" indent="0" eaLnBrk="1" hangingPunct="1">
              <a:buNone/>
              <a:defRPr/>
            </a:pPr>
            <a:r>
              <a:rPr lang="en-GB" sz="2800" b="1" u="sng" dirty="0"/>
              <a:t>(Matthew 22), Jesus says this..</a:t>
            </a:r>
          </a:p>
          <a:p>
            <a:pPr eaLnBrk="1" hangingPunct="1">
              <a:defRPr/>
            </a:pPr>
            <a:r>
              <a:rPr lang="en-GB" sz="2000" dirty="0"/>
              <a:t>"The most important one (commandment)" answered Jesus, "is this: 'Hear, O Israel, the Lord our God, the Lord is one. Love the Lord your God with all your heart and with all your soul and with all your mind and with all your strength. 'The second is this: 'Love your neighbour as yourself. There is no commandment greater than these." </a:t>
            </a:r>
          </a:p>
          <a:p>
            <a:pPr marL="0" indent="0">
              <a:buNone/>
            </a:pPr>
            <a:endParaRPr lang="en-GB" dirty="0"/>
          </a:p>
          <a:p>
            <a:pPr marL="0" indent="0" eaLnBrk="1" hangingPunct="1">
              <a:buNone/>
              <a:defRPr/>
            </a:pPr>
            <a:r>
              <a:rPr lang="en-GB" sz="1800" dirty="0"/>
              <a:t>For Fletcher, this has enormous significance.</a:t>
            </a:r>
          </a:p>
          <a:p>
            <a:pPr eaLnBrk="1" hangingPunct="1">
              <a:defRPr/>
            </a:pPr>
            <a:r>
              <a:rPr lang="en-GB" sz="1800" dirty="0"/>
              <a:t>For Christians all of the commandments are to be seen in the light of love.  </a:t>
            </a:r>
          </a:p>
          <a:p>
            <a:pPr eaLnBrk="1" hangingPunct="1">
              <a:defRPr/>
            </a:pPr>
            <a:r>
              <a:rPr lang="en-GB" sz="1800" b="1" u="sng" dirty="0"/>
              <a:t>When a Christian acts they should follow the course of action that leads to the most love being shown.</a:t>
            </a:r>
          </a:p>
          <a:p>
            <a:pPr marL="0" indent="0">
              <a:buNone/>
            </a:pPr>
            <a:endParaRPr lang="en-GB" dirty="0"/>
          </a:p>
        </p:txBody>
      </p:sp>
    </p:spTree>
    <p:extLst>
      <p:ext uri="{BB962C8B-B14F-4D97-AF65-F5344CB8AC3E}">
        <p14:creationId xmlns:p14="http://schemas.microsoft.com/office/powerpoint/2010/main" val="2256388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AB786E0C-46AA-4840-9E66-1489A4B8D522}"/>
              </a:ext>
            </a:extLst>
          </p:cNvPr>
          <p:cNvSpPr/>
          <p:nvPr/>
        </p:nvSpPr>
        <p:spPr>
          <a:xfrm>
            <a:off x="470263" y="156171"/>
            <a:ext cx="3512353" cy="17606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a:solidFill>
                  <a:schemeClr val="tx1"/>
                </a:solidFill>
              </a:rPr>
              <a:t>Read it:</a:t>
            </a:r>
          </a:p>
          <a:p>
            <a:pPr algn="ctr"/>
            <a:r>
              <a:rPr lang="en-US" b="1" dirty="0" smtClean="0"/>
              <a:t>Ethically  </a:t>
            </a:r>
            <a:endParaRPr lang="en-US" b="1" dirty="0"/>
          </a:p>
          <a:p>
            <a:pPr algn="ctr"/>
            <a:r>
              <a:rPr lang="en-US" dirty="0"/>
              <a:t>  </a:t>
            </a:r>
          </a:p>
        </p:txBody>
      </p:sp>
      <p:sp>
        <p:nvSpPr>
          <p:cNvPr id="6" name="Rounded Rectangle 5">
            <a:extLst>
              <a:ext uri="{FF2B5EF4-FFF2-40B4-BE49-F238E27FC236}">
                <a16:creationId xmlns:a16="http://schemas.microsoft.com/office/drawing/2014/main" id="{C82C1A0F-2B53-FA47-8DC5-D35A5F163482}"/>
              </a:ext>
            </a:extLst>
          </p:cNvPr>
          <p:cNvSpPr/>
          <p:nvPr/>
        </p:nvSpPr>
        <p:spPr>
          <a:xfrm>
            <a:off x="7631384" y="2265713"/>
            <a:ext cx="3178696" cy="1675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smtClean="0">
                <a:solidFill>
                  <a:schemeClr val="tx1"/>
                </a:solidFill>
              </a:rPr>
              <a:t>Example:</a:t>
            </a:r>
          </a:p>
          <a:p>
            <a:pPr algn="ctr"/>
            <a:r>
              <a:rPr lang="en-US" sz="2000" u="sng" dirty="0" smtClean="0">
                <a:solidFill>
                  <a:schemeClr val="tx1"/>
                </a:solidFill>
              </a:rPr>
              <a:t>It is ethically right that animals should have rights</a:t>
            </a:r>
            <a:endParaRPr lang="en-US" sz="2000" u="sng" dirty="0">
              <a:solidFill>
                <a:schemeClr val="tx1"/>
              </a:solidFill>
            </a:endParaRPr>
          </a:p>
        </p:txBody>
      </p:sp>
      <p:sp>
        <p:nvSpPr>
          <p:cNvPr id="7" name="Rounded Rectangle 6">
            <a:extLst>
              <a:ext uri="{FF2B5EF4-FFF2-40B4-BE49-F238E27FC236}">
                <a16:creationId xmlns:a16="http://schemas.microsoft.com/office/drawing/2014/main" id="{A541C907-6B38-AB42-827D-253F2344DF9D}"/>
              </a:ext>
            </a:extLst>
          </p:cNvPr>
          <p:cNvSpPr/>
          <p:nvPr/>
        </p:nvSpPr>
        <p:spPr>
          <a:xfrm>
            <a:off x="717450" y="2242923"/>
            <a:ext cx="3017978" cy="1720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u="sng" dirty="0">
                <a:solidFill>
                  <a:schemeClr val="tx1"/>
                </a:solidFill>
              </a:rPr>
              <a:t> Deconstruct it</a:t>
            </a:r>
            <a:r>
              <a:rPr lang="en-GB" sz="2000" u="sng" dirty="0" smtClean="0">
                <a:solidFill>
                  <a:schemeClr val="tx1"/>
                </a:solidFill>
              </a:rPr>
              <a:t>:</a:t>
            </a:r>
          </a:p>
          <a:p>
            <a:pPr algn="ctr"/>
            <a:r>
              <a:rPr lang="en-US" dirty="0"/>
              <a:t> Greek </a:t>
            </a:r>
            <a:r>
              <a:rPr lang="en-US" i="1" dirty="0" err="1"/>
              <a:t>ethikos</a:t>
            </a:r>
            <a:r>
              <a:rPr lang="en-US" dirty="0"/>
              <a:t> </a:t>
            </a:r>
            <a:r>
              <a:rPr lang="en-US" dirty="0" smtClean="0"/>
              <a:t>one's disposition, customs</a:t>
            </a:r>
            <a:r>
              <a:rPr lang="en-US" dirty="0"/>
              <a:t>, manners, morals,"</a:t>
            </a:r>
            <a:endParaRPr lang="en-GB" sz="2000" u="sng" dirty="0">
              <a:solidFill>
                <a:schemeClr val="tx1"/>
              </a:solidFill>
            </a:endParaRPr>
          </a:p>
        </p:txBody>
      </p:sp>
      <p:sp>
        <p:nvSpPr>
          <p:cNvPr id="25" name="Rounded Rectangle 24">
            <a:extLst>
              <a:ext uri="{FF2B5EF4-FFF2-40B4-BE49-F238E27FC236}">
                <a16:creationId xmlns:a16="http://schemas.microsoft.com/office/drawing/2014/main" id="{3D09800D-C8B7-BF4B-87D8-C81E42D800BA}"/>
              </a:ext>
            </a:extLst>
          </p:cNvPr>
          <p:cNvSpPr/>
          <p:nvPr/>
        </p:nvSpPr>
        <p:spPr>
          <a:xfrm>
            <a:off x="3826905" y="4256342"/>
            <a:ext cx="3804479" cy="189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a:solidFill>
                  <a:schemeClr val="tx1"/>
                </a:solidFill>
              </a:rPr>
              <a:t>Link it</a:t>
            </a:r>
            <a:r>
              <a:rPr lang="en-US" sz="2000" u="sng" dirty="0" smtClean="0">
                <a:solidFill>
                  <a:schemeClr val="tx1"/>
                </a:solidFill>
              </a:rPr>
              <a:t>:</a:t>
            </a:r>
          </a:p>
          <a:p>
            <a:pPr algn="ctr"/>
            <a:r>
              <a:rPr lang="en-US" sz="2000" u="sng" dirty="0" smtClean="0">
                <a:solidFill>
                  <a:schemeClr val="tx1"/>
                </a:solidFill>
              </a:rPr>
              <a:t>Moral, right, belief, ethics, just </a:t>
            </a:r>
            <a:endParaRPr lang="en-US" sz="2000" u="sng" dirty="0">
              <a:solidFill>
                <a:schemeClr val="tx1"/>
              </a:solidFill>
            </a:endParaRPr>
          </a:p>
        </p:txBody>
      </p:sp>
      <p:pic>
        <p:nvPicPr>
          <p:cNvPr id="39" name="Picture 38">
            <a:extLst>
              <a:ext uri="{FF2B5EF4-FFF2-40B4-BE49-F238E27FC236}">
                <a16:creationId xmlns:a16="http://schemas.microsoft.com/office/drawing/2014/main" id="{59106E6A-F630-4047-A62F-69F3E6CDE0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9218" y="6303227"/>
            <a:ext cx="7560945" cy="540068"/>
          </a:xfrm>
          <a:prstGeom prst="rect">
            <a:avLst/>
          </a:prstGeom>
        </p:spPr>
      </p:pic>
      <p:sp>
        <p:nvSpPr>
          <p:cNvPr id="14" name="Rounded Rectangle 13">
            <a:extLst>
              <a:ext uri="{FF2B5EF4-FFF2-40B4-BE49-F238E27FC236}">
                <a16:creationId xmlns:a16="http://schemas.microsoft.com/office/drawing/2014/main" id="{AB786E0C-46AA-4840-9E66-1489A4B8D522}"/>
              </a:ext>
            </a:extLst>
          </p:cNvPr>
          <p:cNvSpPr/>
          <p:nvPr/>
        </p:nvSpPr>
        <p:spPr>
          <a:xfrm>
            <a:off x="7464556" y="240275"/>
            <a:ext cx="3512353" cy="1592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smtClean="0">
                <a:solidFill>
                  <a:schemeClr val="tx1"/>
                </a:solidFill>
              </a:rPr>
              <a:t>Define </a:t>
            </a:r>
            <a:r>
              <a:rPr lang="en-US" sz="2000" u="sng" dirty="0">
                <a:solidFill>
                  <a:schemeClr val="tx1"/>
                </a:solidFill>
              </a:rPr>
              <a:t>it:</a:t>
            </a:r>
          </a:p>
          <a:p>
            <a:pPr algn="ctr"/>
            <a:r>
              <a:rPr lang="en-US" b="1" dirty="0"/>
              <a:t>  </a:t>
            </a:r>
          </a:p>
          <a:p>
            <a:pPr algn="ctr"/>
            <a:r>
              <a:rPr lang="en-US" dirty="0" smtClean="0"/>
              <a:t>Moral and correct </a:t>
            </a:r>
            <a:r>
              <a:rPr lang="en-US" dirty="0" err="1" smtClean="0"/>
              <a:t>behaviout</a:t>
            </a:r>
            <a:r>
              <a:rPr lang="en-US" dirty="0" smtClean="0"/>
              <a:t>   </a:t>
            </a:r>
            <a:endParaRPr lang="en-US" dirty="0"/>
          </a:p>
        </p:txBody>
      </p:sp>
      <p:sp>
        <p:nvSpPr>
          <p:cNvPr id="2" name="Rectangle 1"/>
          <p:cNvSpPr/>
          <p:nvPr/>
        </p:nvSpPr>
        <p:spPr>
          <a:xfrm>
            <a:off x="4453005" y="2700751"/>
            <a:ext cx="2460803" cy="1200329"/>
          </a:xfrm>
          <a:prstGeom prst="rect">
            <a:avLst/>
          </a:prstGeom>
          <a:noFill/>
        </p:spPr>
        <p:txBody>
          <a:bodyPr wrap="none" lIns="91440" tIns="45720" rIns="91440" bIns="45720">
            <a:spAutoFit/>
          </a:bodyPr>
          <a:lstStyle/>
          <a:p>
            <a:pPr algn="ctr"/>
            <a:r>
              <a:rPr lang="en-US" sz="7200" b="1" cap="none" spc="0" dirty="0" smtClean="0">
                <a:ln w="12700">
                  <a:solidFill>
                    <a:schemeClr val="accent3">
                      <a:lumMod val="50000"/>
                    </a:schemeClr>
                  </a:solidFill>
                  <a:prstDash val="solid"/>
                </a:ln>
                <a:solidFill>
                  <a:srgbClr val="00B050"/>
                </a:solidFill>
                <a:effectLst>
                  <a:innerShdw blurRad="177800">
                    <a:schemeClr val="accent3">
                      <a:lumMod val="50000"/>
                    </a:schemeClr>
                  </a:innerShdw>
                </a:effectLst>
              </a:rPr>
              <a:t>WOW</a:t>
            </a:r>
            <a:endParaRPr lang="en-US" sz="7200" b="1" cap="none" spc="0" dirty="0">
              <a:ln w="12700">
                <a:solidFill>
                  <a:schemeClr val="accent3">
                    <a:lumMod val="50000"/>
                  </a:schemeClr>
                </a:solidFill>
                <a:prstDash val="solid"/>
              </a:ln>
              <a:solidFill>
                <a:srgbClr val="00B050"/>
              </a:solidFill>
              <a:effectLst>
                <a:innerShdw blurRad="177800">
                  <a:schemeClr val="accent3">
                    <a:lumMod val="50000"/>
                  </a:schemeClr>
                </a:innerShdw>
              </a:effectLst>
            </a:endParaRPr>
          </a:p>
        </p:txBody>
      </p:sp>
    </p:spTree>
    <p:extLst>
      <p:ext uri="{BB962C8B-B14F-4D97-AF65-F5344CB8AC3E}">
        <p14:creationId xmlns:p14="http://schemas.microsoft.com/office/powerpoint/2010/main" val="225619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5"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en-GB" dirty="0"/>
              <a:t>So in Situation Ethics…</a:t>
            </a:r>
          </a:p>
        </p:txBody>
      </p:sp>
      <p:sp>
        <p:nvSpPr>
          <p:cNvPr id="14339" name="Rectangle 3"/>
          <p:cNvSpPr>
            <a:spLocks noGrp="1" noChangeArrowheads="1"/>
          </p:cNvSpPr>
          <p:nvPr>
            <p:ph type="body" idx="1"/>
          </p:nvPr>
        </p:nvSpPr>
        <p:spPr/>
        <p:txBody>
          <a:bodyPr>
            <a:normAutofit lnSpcReduction="10000"/>
          </a:bodyPr>
          <a:lstStyle/>
          <a:p>
            <a:pPr eaLnBrk="1" hangingPunct="1">
              <a:buFont typeface="Arial" panose="020B0604020202020204" pitchFamily="34" charset="0"/>
              <a:buChar char="•"/>
              <a:defRPr/>
            </a:pPr>
            <a:r>
              <a:rPr lang="en-GB" sz="2800" dirty="0"/>
              <a:t>…the only rule is that you should act in the way that results in the most love being shown. (Love is the law)</a:t>
            </a:r>
          </a:p>
          <a:p>
            <a:pPr eaLnBrk="1" hangingPunct="1">
              <a:buFont typeface="Arial" panose="020B0604020202020204" pitchFamily="34" charset="0"/>
              <a:buChar char="•"/>
              <a:defRPr/>
            </a:pPr>
            <a:r>
              <a:rPr lang="en-GB" sz="2800" dirty="0"/>
              <a:t>…as no two situations are exactly alike this needs to be reconsidered every time.  On some occasions you may have to tell the truth, on others you should not.  It just depends on the Situation…(hence the name)</a:t>
            </a:r>
          </a:p>
          <a:p>
            <a:pPr eaLnBrk="1" hangingPunct="1">
              <a:buFont typeface="Arial" panose="020B0604020202020204" pitchFamily="34" charset="0"/>
              <a:buChar char="•"/>
              <a:defRPr/>
            </a:pPr>
            <a:r>
              <a:rPr lang="en-GB" sz="2800" dirty="0"/>
              <a:t>…all you need is love</a:t>
            </a:r>
          </a:p>
        </p:txBody>
      </p:sp>
    </p:spTree>
    <p:extLst>
      <p:ext uri="{BB962C8B-B14F-4D97-AF65-F5344CB8AC3E}">
        <p14:creationId xmlns:p14="http://schemas.microsoft.com/office/powerpoint/2010/main" val="3969103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4730" y="253280"/>
            <a:ext cx="7766936" cy="1096899"/>
          </a:xfrm>
        </p:spPr>
        <p:txBody>
          <a:bodyPr>
            <a:normAutofit/>
          </a:bodyPr>
          <a:lstStyle/>
          <a:p>
            <a:pPr algn="l"/>
            <a:r>
              <a:rPr lang="en-GB" sz="4000" dirty="0">
                <a:solidFill>
                  <a:srgbClr val="FF0000"/>
                </a:solidFill>
              </a:rPr>
              <a:t>Situation 1:</a:t>
            </a:r>
          </a:p>
        </p:txBody>
      </p:sp>
      <p:sp>
        <p:nvSpPr>
          <p:cNvPr id="5" name="Text Box 4"/>
          <p:cNvSpPr txBox="1">
            <a:spLocks noChangeArrowheads="1"/>
          </p:cNvSpPr>
          <p:nvPr/>
        </p:nvSpPr>
        <p:spPr bwMode="auto">
          <a:xfrm>
            <a:off x="1044729" y="1350179"/>
            <a:ext cx="9575373" cy="4401205"/>
          </a:xfrm>
          <a:prstGeom prst="rect">
            <a:avLst/>
          </a:prstGeom>
          <a:noFill/>
          <a:ln w="6350">
            <a:solidFill>
              <a:schemeClr val="tx1"/>
            </a:solidFill>
            <a:miter lim="800000"/>
            <a:headEnd/>
            <a:tailEnd/>
          </a:ln>
          <a:effectLst/>
        </p:spPr>
        <p:txBody>
          <a:bodyPr wrap="square">
            <a:spAutoFit/>
          </a:bodyPr>
          <a:lstStyle/>
          <a:p>
            <a:pPr>
              <a:defRPr/>
            </a:pPr>
            <a:r>
              <a:rPr lang="en-GB" sz="4000" i="1" dirty="0">
                <a:solidFill>
                  <a:srgbClr val="C00000"/>
                </a:solidFill>
                <a:effectLst>
                  <a:outerShdw blurRad="38100" dist="38100" dir="2700000" algn="tl">
                    <a:srgbClr val="C0C0C0"/>
                  </a:outerShdw>
                </a:effectLst>
                <a:latin typeface="Jester" pitchFamily="2" charset="0"/>
              </a:rPr>
              <a:t>A man in the US has a choice: take an expensive series of medication, financially crippling his family but prolonging his own life; or refuse the medication, thus cutting short his own life but saving his family from the financial burden of medical bills. What should he do?</a:t>
            </a:r>
          </a:p>
        </p:txBody>
      </p:sp>
    </p:spTree>
    <p:extLst>
      <p:ext uri="{BB962C8B-B14F-4D97-AF65-F5344CB8AC3E}">
        <p14:creationId xmlns:p14="http://schemas.microsoft.com/office/powerpoint/2010/main" val="209486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1322132" y="1054633"/>
            <a:ext cx="8631765" cy="5016758"/>
          </a:xfrm>
          <a:prstGeom prst="rect">
            <a:avLst/>
          </a:prstGeom>
          <a:noFill/>
          <a:ln w="6350">
            <a:solidFill>
              <a:schemeClr val="tx1"/>
            </a:solidFill>
            <a:miter lim="800000"/>
            <a:headEnd/>
            <a:tailEnd/>
          </a:ln>
          <a:effectLst/>
        </p:spPr>
        <p:txBody>
          <a:bodyPr wrap="square">
            <a:spAutoFit/>
          </a:bodyPr>
          <a:lstStyle/>
          <a:p>
            <a:pPr>
              <a:defRPr/>
            </a:pPr>
            <a:r>
              <a:rPr lang="en-GB" sz="4000" i="1" dirty="0">
                <a:solidFill>
                  <a:srgbClr val="C00000"/>
                </a:solidFill>
                <a:effectLst>
                  <a:outerShdw blurRad="38100" dist="38100" dir="2700000" algn="tl">
                    <a:srgbClr val="C0C0C0"/>
                  </a:outerShdw>
                </a:effectLst>
                <a:latin typeface="Jester" pitchFamily="2" charset="0"/>
              </a:rPr>
              <a:t>During WWII if a woman prisoner in Russia was found to be pregnant she would be released to return to her family. Should a woman prisoner of war decide to sleep with a Russian guard in order to become pregnant so that she can be released and return to her husband and family?</a:t>
            </a:r>
          </a:p>
        </p:txBody>
      </p:sp>
      <p:sp>
        <p:nvSpPr>
          <p:cNvPr id="6" name="Subtitle 2">
            <a:extLst>
              <a:ext uri="{FF2B5EF4-FFF2-40B4-BE49-F238E27FC236}">
                <a16:creationId xmlns:a16="http://schemas.microsoft.com/office/drawing/2014/main" id="{C9031A02-A6DF-4A5A-917E-EF4E3DA6D242}"/>
              </a:ext>
            </a:extLst>
          </p:cNvPr>
          <p:cNvSpPr txBox="1">
            <a:spLocks/>
          </p:cNvSpPr>
          <p:nvPr/>
        </p:nvSpPr>
        <p:spPr>
          <a:xfrm>
            <a:off x="1044730" y="253280"/>
            <a:ext cx="7766936"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GB" sz="4000" dirty="0">
                <a:solidFill>
                  <a:srgbClr val="FF0000"/>
                </a:solidFill>
              </a:rPr>
              <a:t>Situation 2:</a:t>
            </a:r>
          </a:p>
        </p:txBody>
      </p:sp>
    </p:spTree>
    <p:extLst>
      <p:ext uri="{BB962C8B-B14F-4D97-AF65-F5344CB8AC3E}">
        <p14:creationId xmlns:p14="http://schemas.microsoft.com/office/powerpoint/2010/main" val="99796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996005" y="2170808"/>
            <a:ext cx="7632700" cy="3785652"/>
          </a:xfrm>
          <a:prstGeom prst="rect">
            <a:avLst/>
          </a:prstGeom>
          <a:noFill/>
          <a:ln w="6350">
            <a:solidFill>
              <a:schemeClr val="tx1"/>
            </a:solidFill>
            <a:miter lim="800000"/>
            <a:headEnd/>
            <a:tailEnd/>
          </a:ln>
          <a:effectLst/>
        </p:spPr>
        <p:txBody>
          <a:bodyPr>
            <a:spAutoFit/>
          </a:bodyPr>
          <a:lstStyle/>
          <a:p>
            <a:pPr>
              <a:defRPr/>
            </a:pPr>
            <a:r>
              <a:rPr lang="en-GB" sz="4000" i="1" dirty="0">
                <a:solidFill>
                  <a:srgbClr val="C00000"/>
                </a:solidFill>
                <a:effectLst>
                  <a:outerShdw blurRad="38100" dist="38100" dir="2700000" algn="tl">
                    <a:srgbClr val="C0C0C0"/>
                  </a:outerShdw>
                </a:effectLst>
                <a:latin typeface="Jester" pitchFamily="2" charset="0"/>
              </a:rPr>
              <a:t>A German doctor is asked to carry out 3000 abortions on Jewish women because if they are found to be pregnant they would automatically be killed. What should he do?</a:t>
            </a:r>
          </a:p>
        </p:txBody>
      </p:sp>
      <p:sp>
        <p:nvSpPr>
          <p:cNvPr id="4" name="Subtitle 2">
            <a:extLst>
              <a:ext uri="{FF2B5EF4-FFF2-40B4-BE49-F238E27FC236}">
                <a16:creationId xmlns:a16="http://schemas.microsoft.com/office/drawing/2014/main" id="{8E5AA255-53AF-4A33-A3EA-91A8715862E7}"/>
              </a:ext>
            </a:extLst>
          </p:cNvPr>
          <p:cNvSpPr txBox="1">
            <a:spLocks/>
          </p:cNvSpPr>
          <p:nvPr/>
        </p:nvSpPr>
        <p:spPr>
          <a:xfrm>
            <a:off x="1044730" y="253280"/>
            <a:ext cx="7766936"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GB" sz="4000" dirty="0">
                <a:solidFill>
                  <a:srgbClr val="FF0000"/>
                </a:solidFill>
              </a:rPr>
              <a:t>Situation 3:</a:t>
            </a:r>
          </a:p>
        </p:txBody>
      </p:sp>
    </p:spTree>
    <p:extLst>
      <p:ext uri="{BB962C8B-B14F-4D97-AF65-F5344CB8AC3E}">
        <p14:creationId xmlns:p14="http://schemas.microsoft.com/office/powerpoint/2010/main" val="326736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047375" y="2675831"/>
            <a:ext cx="8749767" cy="3170099"/>
          </a:xfrm>
          <a:prstGeom prst="rect">
            <a:avLst/>
          </a:prstGeom>
          <a:noFill/>
          <a:ln w="6350">
            <a:solidFill>
              <a:schemeClr val="tx1"/>
            </a:solidFill>
            <a:miter lim="800000"/>
            <a:headEnd/>
            <a:tailEnd/>
          </a:ln>
          <a:effectLst/>
        </p:spPr>
        <p:txBody>
          <a:bodyPr wrap="square">
            <a:spAutoFit/>
          </a:bodyPr>
          <a:lstStyle/>
          <a:p>
            <a:pPr>
              <a:defRPr/>
            </a:pPr>
            <a:r>
              <a:rPr lang="en-GB" sz="4000" i="1" dirty="0">
                <a:solidFill>
                  <a:srgbClr val="C00000"/>
                </a:solidFill>
                <a:effectLst>
                  <a:outerShdw blurRad="38100" dist="38100" dir="2700000" algn="tl">
                    <a:srgbClr val="C0C0C0"/>
                  </a:outerShdw>
                </a:effectLst>
                <a:latin typeface="Jester" pitchFamily="2" charset="0"/>
              </a:rPr>
              <a:t>A ship’s captain orders a number of male passengers to be thrown from an overloaded lifeboat to prevent it from sinking and killing everyone on board. Is he right to do so? </a:t>
            </a:r>
          </a:p>
        </p:txBody>
      </p:sp>
      <p:sp>
        <p:nvSpPr>
          <p:cNvPr id="4" name="Subtitle 2">
            <a:extLst>
              <a:ext uri="{FF2B5EF4-FFF2-40B4-BE49-F238E27FC236}">
                <a16:creationId xmlns:a16="http://schemas.microsoft.com/office/drawing/2014/main" id="{FC8904F1-3018-4625-8EE8-798B90EF771F}"/>
              </a:ext>
            </a:extLst>
          </p:cNvPr>
          <p:cNvSpPr txBox="1">
            <a:spLocks/>
          </p:cNvSpPr>
          <p:nvPr/>
        </p:nvSpPr>
        <p:spPr>
          <a:xfrm>
            <a:off x="1044730" y="253280"/>
            <a:ext cx="7766936"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GB" sz="4000" dirty="0">
                <a:solidFill>
                  <a:srgbClr val="FF0000"/>
                </a:solidFill>
              </a:rPr>
              <a:t>Situation 4:</a:t>
            </a:r>
          </a:p>
        </p:txBody>
      </p:sp>
    </p:spTree>
    <p:extLst>
      <p:ext uri="{BB962C8B-B14F-4D97-AF65-F5344CB8AC3E}">
        <p14:creationId xmlns:p14="http://schemas.microsoft.com/office/powerpoint/2010/main" val="214923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23">
            <a:extLst>
              <a:ext uri="{FF2B5EF4-FFF2-40B4-BE49-F238E27FC236}">
                <a16:creationId xmlns:a16="http://schemas.microsoft.com/office/drawing/2014/main" id="{B4DE830A-B531-4A3B-96F6-0ECE88B0855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2813DF2C-461A-4A8F-9679-A172790D1F3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4CD3A85-C039-4249-86E4-1EB9318B549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887EA6D2-2883-42C2-993D-094CA6D65DA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3B895046-636F-4D1B-ACA4-29AA0CB332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C6B0CDE3-E054-4EDD-A43B-F96843D8BF5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3B66B1A2-F145-4C9B-85CC-4BF30D58CBC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5D4FC972-94B3-4035-8D31-E668C132B4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374B9941-AFBE-4A77-A50E-B6EA04A746A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27A982C5-2C38-4CE9-BC18-94697AD657F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0060D8D1-7BB1-498F-AFBB-ADAC130A9E9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D2B1315-ED51-47A2-9F92-CBE62CFECC49}"/>
              </a:ext>
            </a:extLst>
          </p:cNvPr>
          <p:cNvSpPr>
            <a:spLocks noGrp="1"/>
          </p:cNvSpPr>
          <p:nvPr>
            <p:ph type="title"/>
          </p:nvPr>
        </p:nvSpPr>
        <p:spPr>
          <a:xfrm>
            <a:off x="4752617" y="2559858"/>
            <a:ext cx="5615875" cy="3249131"/>
          </a:xfrm>
        </p:spPr>
        <p:txBody>
          <a:bodyPr vert="horz" lIns="91440" tIns="45720" rIns="91440" bIns="45720" rtlCol="0" anchor="b">
            <a:normAutofit fontScale="90000"/>
          </a:bodyPr>
          <a:lstStyle/>
          <a:p>
            <a:pPr algn="ctr"/>
            <a:r>
              <a:rPr lang="en-US" sz="6600" u="sng" kern="1200" dirty="0">
                <a:solidFill>
                  <a:schemeClr val="accent1"/>
                </a:solidFill>
                <a:latin typeface="+mj-lt"/>
                <a:ea typeface="+mj-ea"/>
                <a:cs typeface="+mj-cs"/>
              </a:rPr>
              <a:t>Situation Ethics- the most loving thing to do in a situation</a:t>
            </a:r>
          </a:p>
        </p:txBody>
      </p:sp>
      <p:sp>
        <p:nvSpPr>
          <p:cNvPr id="36" name="Isosceles Triangle 35">
            <a:extLst>
              <a:ext uri="{FF2B5EF4-FFF2-40B4-BE49-F238E27FC236}">
                <a16:creationId xmlns:a16="http://schemas.microsoft.com/office/drawing/2014/main" id="{5A7802B6-FF37-40CF-A7E2-6F2A0D9A91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Graphic 3" descr="Scales of Justice">
            <a:extLst>
              <a:ext uri="{FF2B5EF4-FFF2-40B4-BE49-F238E27FC236}">
                <a16:creationId xmlns:a16="http://schemas.microsoft.com/office/drawing/2014/main" id="{400B0B43-2DB7-4FAD-801C-255A761A7B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3177802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3749" y="612844"/>
            <a:ext cx="9340407" cy="5632311"/>
          </a:xfrm>
          <a:prstGeom prst="rect">
            <a:avLst/>
          </a:prstGeom>
          <a:noFill/>
        </p:spPr>
        <p:txBody>
          <a:bodyPr wrap="square" rtlCol="0">
            <a:spAutoFit/>
          </a:bodyPr>
          <a:lstStyle/>
          <a:p>
            <a:pPr algn="ctr"/>
            <a:r>
              <a:rPr lang="en-GB" sz="6000" b="1" dirty="0">
                <a:solidFill>
                  <a:srgbClr val="C00000"/>
                </a:solidFill>
                <a:effectLst>
                  <a:outerShdw blurRad="38100" dist="38100" dir="2700000" algn="tl">
                    <a:srgbClr val="C0C0C0"/>
                  </a:outerShdw>
                </a:effectLst>
                <a:latin typeface="Jester" pitchFamily="2" charset="0"/>
              </a:rPr>
              <a:t>In resolving any situation the primary motive must be love</a:t>
            </a:r>
          </a:p>
          <a:p>
            <a:endParaRPr lang="en-GB" sz="3600" b="1" dirty="0">
              <a:solidFill>
                <a:srgbClr val="C00000"/>
              </a:solidFill>
              <a:effectLst>
                <a:outerShdw blurRad="38100" dist="38100" dir="2700000" algn="tl">
                  <a:srgbClr val="C0C0C0"/>
                </a:outerShdw>
              </a:effectLst>
              <a:latin typeface="Jester" pitchFamily="2" charset="0"/>
            </a:endParaRPr>
          </a:p>
          <a:p>
            <a:endParaRPr lang="en-GB" sz="3600" b="1" dirty="0">
              <a:solidFill>
                <a:srgbClr val="C00000"/>
              </a:solidFill>
              <a:effectLst>
                <a:outerShdw blurRad="38100" dist="38100" dir="2700000" algn="tl">
                  <a:srgbClr val="C0C0C0"/>
                </a:outerShdw>
              </a:effectLst>
              <a:latin typeface="Jester" pitchFamily="2" charset="0"/>
            </a:endParaRPr>
          </a:p>
          <a:p>
            <a:endParaRPr lang="en-GB" sz="3600" b="1" dirty="0">
              <a:solidFill>
                <a:srgbClr val="C00000"/>
              </a:solidFill>
              <a:effectLst>
                <a:outerShdw blurRad="38100" dist="38100" dir="2700000" algn="tl">
                  <a:srgbClr val="C0C0C0"/>
                </a:outerShdw>
              </a:effectLst>
              <a:latin typeface="Jester" pitchFamily="2" charset="0"/>
            </a:endParaRPr>
          </a:p>
          <a:p>
            <a:endParaRPr lang="en-GB" sz="3600" b="1" dirty="0">
              <a:solidFill>
                <a:srgbClr val="C00000"/>
              </a:solidFill>
              <a:effectLst>
                <a:outerShdw blurRad="38100" dist="38100" dir="2700000" algn="tl">
                  <a:srgbClr val="C0C0C0"/>
                </a:outerShdw>
              </a:effectLst>
              <a:latin typeface="Jester" pitchFamily="2" charset="0"/>
            </a:endParaRPr>
          </a:p>
          <a:p>
            <a:pPr algn="ctr"/>
            <a:r>
              <a:rPr lang="en-GB" sz="3600" b="1" dirty="0">
                <a:solidFill>
                  <a:srgbClr val="C00000"/>
                </a:solidFill>
                <a:effectLst>
                  <a:outerShdw blurRad="38100" dist="38100" dir="2700000" algn="tl">
                    <a:srgbClr val="C0C0C0"/>
                  </a:outerShdw>
                </a:effectLst>
                <a:latin typeface="Jester" pitchFamily="2" charset="0"/>
              </a:rPr>
              <a:t>Joseph Fletcher (in </a:t>
            </a:r>
            <a:r>
              <a:rPr lang="en-GB" sz="3600" b="1" i="1" dirty="0">
                <a:solidFill>
                  <a:srgbClr val="C00000"/>
                </a:solidFill>
                <a:effectLst>
                  <a:outerShdw blurRad="38100" dist="38100" dir="2700000" algn="tl">
                    <a:srgbClr val="C0C0C0"/>
                  </a:outerShdw>
                </a:effectLst>
                <a:latin typeface="Jester" pitchFamily="2" charset="0"/>
              </a:rPr>
              <a:t>Situation Ethics) 1966</a:t>
            </a:r>
            <a:endParaRPr lang="en-GB" sz="3600" dirty="0">
              <a:solidFill>
                <a:srgbClr val="C00000"/>
              </a:solidFill>
            </a:endParaRPr>
          </a:p>
        </p:txBody>
      </p:sp>
    </p:spTree>
    <p:extLst>
      <p:ext uri="{BB962C8B-B14F-4D97-AF65-F5344CB8AC3E}">
        <p14:creationId xmlns:p14="http://schemas.microsoft.com/office/powerpoint/2010/main" val="2180118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164422C-B9D4-45D4-B477-17F14B215464}"/>
              </a:ext>
            </a:extLst>
          </p:cNvPr>
          <p:cNvSpPr>
            <a:spLocks noGrp="1" noChangeArrowheads="1"/>
          </p:cNvSpPr>
          <p:nvPr>
            <p:ph type="title"/>
          </p:nvPr>
        </p:nvSpPr>
        <p:spPr/>
        <p:txBody>
          <a:bodyPr/>
          <a:lstStyle/>
          <a:p>
            <a:pPr eaLnBrk="1" hangingPunct="1">
              <a:defRPr/>
            </a:pPr>
            <a:r>
              <a:rPr lang="en-US" u="sng" dirty="0"/>
              <a:t>The Theory of Situation Ethics</a:t>
            </a:r>
          </a:p>
        </p:txBody>
      </p:sp>
      <p:sp>
        <p:nvSpPr>
          <p:cNvPr id="17411" name="Rectangle 3">
            <a:extLst>
              <a:ext uri="{FF2B5EF4-FFF2-40B4-BE49-F238E27FC236}">
                <a16:creationId xmlns:a16="http://schemas.microsoft.com/office/drawing/2014/main" id="{162D283A-E705-4B3E-85C4-ACB49C02ADBB}"/>
              </a:ext>
            </a:extLst>
          </p:cNvPr>
          <p:cNvSpPr>
            <a:spLocks noGrp="1" noChangeArrowheads="1"/>
          </p:cNvSpPr>
          <p:nvPr>
            <p:ph type="body" idx="1"/>
          </p:nvPr>
        </p:nvSpPr>
        <p:spPr/>
        <p:txBody>
          <a:bodyPr>
            <a:normAutofit/>
          </a:bodyPr>
          <a:lstStyle/>
          <a:p>
            <a:pPr marL="609600" indent="-609600">
              <a:defRPr/>
            </a:pPr>
            <a:r>
              <a:rPr lang="en-US" sz="3200" dirty="0"/>
              <a:t>Fletcher maintains that there are essentially three different ways of making moral decisions.</a:t>
            </a:r>
          </a:p>
          <a:p>
            <a:pPr marL="609600" indent="-609600">
              <a:buFont typeface="Wingdings" panose="05000000000000000000" pitchFamily="2" charset="2"/>
              <a:buAutoNum type="arabicPeriod"/>
              <a:defRPr/>
            </a:pPr>
            <a:r>
              <a:rPr lang="en-US" sz="3200" dirty="0"/>
              <a:t>Legalistic ethics</a:t>
            </a:r>
          </a:p>
          <a:p>
            <a:pPr marL="609600" indent="-609600">
              <a:buFont typeface="Wingdings" panose="05000000000000000000" pitchFamily="2" charset="2"/>
              <a:buAutoNum type="arabicPeriod"/>
              <a:defRPr/>
            </a:pPr>
            <a:r>
              <a:rPr lang="en-US" sz="3200" dirty="0"/>
              <a:t>Antinomian ethics </a:t>
            </a:r>
          </a:p>
          <a:p>
            <a:pPr marL="609600" indent="-609600">
              <a:buFont typeface="Wingdings" panose="05000000000000000000" pitchFamily="2" charset="2"/>
              <a:buAutoNum type="arabicPeriod"/>
              <a:defRPr/>
            </a:pPr>
            <a:r>
              <a:rPr lang="en-US" sz="3200" dirty="0"/>
              <a:t>Situation ethics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FE0C056-FEA8-4CBA-8F25-677AE13C2428}"/>
              </a:ext>
            </a:extLst>
          </p:cNvPr>
          <p:cNvSpPr>
            <a:spLocks noGrp="1" noChangeArrowheads="1"/>
          </p:cNvSpPr>
          <p:nvPr>
            <p:ph type="title"/>
          </p:nvPr>
        </p:nvSpPr>
        <p:spPr/>
        <p:txBody>
          <a:bodyPr/>
          <a:lstStyle/>
          <a:p>
            <a:pPr eaLnBrk="1" hangingPunct="1">
              <a:defRPr/>
            </a:pPr>
            <a:r>
              <a:rPr lang="en-US" u="sng" dirty="0"/>
              <a:t>Legalistic Ethics</a:t>
            </a:r>
          </a:p>
        </p:txBody>
      </p:sp>
      <p:sp>
        <p:nvSpPr>
          <p:cNvPr id="18435" name="Rectangle 3">
            <a:extLst>
              <a:ext uri="{FF2B5EF4-FFF2-40B4-BE49-F238E27FC236}">
                <a16:creationId xmlns:a16="http://schemas.microsoft.com/office/drawing/2014/main" id="{F7BAB43C-A9A4-468F-8A2C-E442A46CC860}"/>
              </a:ext>
            </a:extLst>
          </p:cNvPr>
          <p:cNvSpPr>
            <a:spLocks noGrp="1" noChangeArrowheads="1"/>
          </p:cNvSpPr>
          <p:nvPr>
            <p:ph type="body" idx="1"/>
          </p:nvPr>
        </p:nvSpPr>
        <p:spPr>
          <a:xfrm>
            <a:off x="860868" y="2401013"/>
            <a:ext cx="8229600" cy="4419600"/>
          </a:xfrm>
        </p:spPr>
        <p:txBody>
          <a:bodyPr/>
          <a:lstStyle/>
          <a:p>
            <a:pPr eaLnBrk="1" hangingPunct="1">
              <a:lnSpc>
                <a:spcPct val="90000"/>
              </a:lnSpc>
              <a:defRPr/>
            </a:pPr>
            <a:r>
              <a:rPr lang="en-US" sz="2800" dirty="0"/>
              <a:t>Has a set of moral rules and regulations.</a:t>
            </a:r>
          </a:p>
          <a:p>
            <a:pPr eaLnBrk="1" hangingPunct="1">
              <a:lnSpc>
                <a:spcPct val="90000"/>
              </a:lnSpc>
              <a:defRPr/>
            </a:pPr>
            <a:r>
              <a:rPr lang="en-US" sz="2800" dirty="0"/>
              <a:t>Judaism and Christianity both have legalistic ethical traditions (the ten commandments)</a:t>
            </a:r>
          </a:p>
          <a:p>
            <a:pPr eaLnBrk="1" hangingPunct="1">
              <a:lnSpc>
                <a:spcPct val="90000"/>
              </a:lnSpc>
              <a:defRPr/>
            </a:pPr>
            <a:r>
              <a:rPr lang="en-US" sz="2800" dirty="0"/>
              <a:t>Fletcher said this runs into problems – life’s complexities require additional laws. For example- Murder (killing in self defense, killing in war, killing unborn human beings etc.)</a:t>
            </a:r>
          </a:p>
          <a:p>
            <a:pPr marL="0" indent="0" eaLnBrk="1" hangingPunct="1">
              <a:lnSpc>
                <a:spcPct val="90000"/>
              </a:lnSpc>
              <a:buNone/>
              <a:defRPr/>
            </a:pPr>
            <a:endParaRPr lang="en-US" sz="2800" dirty="0"/>
          </a:p>
        </p:txBody>
      </p:sp>
      <p:pic>
        <p:nvPicPr>
          <p:cNvPr id="10244" name="Picture 4" descr="ten commandments">
            <a:extLst>
              <a:ext uri="{FF2B5EF4-FFF2-40B4-BE49-F238E27FC236}">
                <a16:creationId xmlns:a16="http://schemas.microsoft.com/office/drawing/2014/main" id="{63998BE2-066E-4096-B5F7-D9C54B5BF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7569" y="279400"/>
            <a:ext cx="15319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29A1B10-4236-4A13-B0B3-039921FFF192}"/>
              </a:ext>
            </a:extLst>
          </p:cNvPr>
          <p:cNvSpPr>
            <a:spLocks noGrp="1" noChangeArrowheads="1"/>
          </p:cNvSpPr>
          <p:nvPr>
            <p:ph type="title"/>
          </p:nvPr>
        </p:nvSpPr>
        <p:spPr/>
        <p:txBody>
          <a:bodyPr/>
          <a:lstStyle/>
          <a:p>
            <a:pPr eaLnBrk="1" hangingPunct="1">
              <a:defRPr/>
            </a:pPr>
            <a:r>
              <a:rPr lang="en-US" u="sng" dirty="0"/>
              <a:t>Antinomian Ethics</a:t>
            </a:r>
          </a:p>
        </p:txBody>
      </p:sp>
      <p:sp>
        <p:nvSpPr>
          <p:cNvPr id="19459" name="Rectangle 3">
            <a:extLst>
              <a:ext uri="{FF2B5EF4-FFF2-40B4-BE49-F238E27FC236}">
                <a16:creationId xmlns:a16="http://schemas.microsoft.com/office/drawing/2014/main" id="{035B434D-B911-4C77-A67F-972942C17767}"/>
              </a:ext>
            </a:extLst>
          </p:cNvPr>
          <p:cNvSpPr>
            <a:spLocks noGrp="1" noChangeArrowheads="1"/>
          </p:cNvSpPr>
          <p:nvPr>
            <p:ph type="body" idx="1"/>
          </p:nvPr>
        </p:nvSpPr>
        <p:spPr>
          <a:xfrm>
            <a:off x="677334" y="2160589"/>
            <a:ext cx="9278324" cy="3880773"/>
          </a:xfrm>
        </p:spPr>
        <p:txBody>
          <a:bodyPr>
            <a:normAutofit/>
          </a:bodyPr>
          <a:lstStyle/>
          <a:p>
            <a:pPr eaLnBrk="1" hangingPunct="1">
              <a:lnSpc>
                <a:spcPct val="90000"/>
              </a:lnSpc>
              <a:defRPr/>
            </a:pPr>
            <a:r>
              <a:rPr lang="en-US" sz="2800" dirty="0"/>
              <a:t>The reverse of legalistic ethics.</a:t>
            </a:r>
          </a:p>
          <a:p>
            <a:pPr eaLnBrk="1" hangingPunct="1">
              <a:lnSpc>
                <a:spcPct val="90000"/>
              </a:lnSpc>
              <a:defRPr/>
            </a:pPr>
            <a:r>
              <a:rPr lang="en-US" sz="2800" dirty="0"/>
              <a:t>It literally means ‘against law’.</a:t>
            </a:r>
          </a:p>
          <a:p>
            <a:pPr eaLnBrk="1" hangingPunct="1">
              <a:lnSpc>
                <a:spcPct val="90000"/>
              </a:lnSpc>
              <a:defRPr/>
            </a:pPr>
            <a:r>
              <a:rPr lang="en-US" sz="2800" dirty="0"/>
              <a:t>A person using </a:t>
            </a:r>
            <a:r>
              <a:rPr lang="en-US" sz="2800" b="1" dirty="0"/>
              <a:t>antinomianism</a:t>
            </a:r>
            <a:r>
              <a:rPr lang="en-US" sz="2800" dirty="0"/>
              <a:t> doesn’t really use an ethical system at all.</a:t>
            </a:r>
          </a:p>
          <a:p>
            <a:pPr eaLnBrk="1" hangingPunct="1">
              <a:lnSpc>
                <a:spcPct val="90000"/>
              </a:lnSpc>
              <a:defRPr/>
            </a:pPr>
            <a:r>
              <a:rPr lang="en-US" sz="2800" dirty="0"/>
              <a:t>He or she enters decision-making as if each occasion was totally unique. Making a moral decision is a matter of spontaneity.</a:t>
            </a:r>
          </a:p>
          <a:p>
            <a:pPr eaLnBrk="1" hangingPunct="1">
              <a:lnSpc>
                <a:spcPct val="90000"/>
              </a:lnSpc>
              <a:defRPr/>
            </a:pPr>
            <a:r>
              <a:rPr lang="en-US" sz="2800" dirty="0"/>
              <a:t>Fletcher is also critical of this approach.</a:t>
            </a:r>
          </a:p>
          <a:p>
            <a:pPr eaLnBrk="1" hangingPunct="1">
              <a:lnSpc>
                <a:spcPct val="90000"/>
              </a:lnSpc>
              <a:defRPr/>
            </a:pP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7B3358B-716F-452E-AE8A-B371BBA5CD95}"/>
              </a:ext>
            </a:extLst>
          </p:cNvPr>
          <p:cNvSpPr>
            <a:spLocks noGrp="1" noChangeArrowheads="1"/>
          </p:cNvSpPr>
          <p:nvPr>
            <p:ph type="title"/>
          </p:nvPr>
        </p:nvSpPr>
        <p:spPr/>
        <p:txBody>
          <a:bodyPr/>
          <a:lstStyle/>
          <a:p>
            <a:pPr eaLnBrk="1" hangingPunct="1">
              <a:defRPr/>
            </a:pPr>
            <a:r>
              <a:rPr lang="en-US" u="sng" dirty="0"/>
              <a:t>Situation Ethics</a:t>
            </a:r>
          </a:p>
        </p:txBody>
      </p:sp>
      <p:sp>
        <p:nvSpPr>
          <p:cNvPr id="20483" name="Rectangle 3">
            <a:extLst>
              <a:ext uri="{FF2B5EF4-FFF2-40B4-BE49-F238E27FC236}">
                <a16:creationId xmlns:a16="http://schemas.microsoft.com/office/drawing/2014/main" id="{F2EDC4B9-35D7-4648-A73A-FAD438450C1B}"/>
              </a:ext>
            </a:extLst>
          </p:cNvPr>
          <p:cNvSpPr>
            <a:spLocks noGrp="1" noChangeArrowheads="1"/>
          </p:cNvSpPr>
          <p:nvPr>
            <p:ph type="body" idx="1"/>
          </p:nvPr>
        </p:nvSpPr>
        <p:spPr>
          <a:xfrm>
            <a:off x="554804" y="1700088"/>
            <a:ext cx="9655996" cy="4495800"/>
          </a:xfrm>
        </p:spPr>
        <p:txBody>
          <a:bodyPr>
            <a:normAutofit lnSpcReduction="10000"/>
          </a:bodyPr>
          <a:lstStyle/>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endParaRPr lang="en-US" sz="2800" dirty="0"/>
          </a:p>
          <a:p>
            <a:pPr eaLnBrk="1" hangingPunct="1">
              <a:defRPr/>
            </a:pPr>
            <a:r>
              <a:rPr lang="en-US" sz="2800" dirty="0"/>
              <a:t>One single rule – the rule of </a:t>
            </a:r>
            <a:r>
              <a:rPr lang="en-US" sz="2800" b="1" dirty="0"/>
              <a:t>agape</a:t>
            </a:r>
            <a:r>
              <a:rPr lang="en-US" sz="2800" dirty="0"/>
              <a:t>. This love is not merely an emotion but involves doing what is best for the other person, unconditionally.</a:t>
            </a:r>
          </a:p>
        </p:txBody>
      </p:sp>
      <p:pic>
        <p:nvPicPr>
          <p:cNvPr id="12292" name="Picture 4" descr="heart">
            <a:extLst>
              <a:ext uri="{FF2B5EF4-FFF2-40B4-BE49-F238E27FC236}">
                <a16:creationId xmlns:a16="http://schemas.microsoft.com/office/drawing/2014/main" id="{3ECB0DD0-1D65-4170-88A8-53273D0F8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828801"/>
            <a:ext cx="327660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CA8C0E2-762F-4F07-A0D0-00B20129FA76}"/>
              </a:ext>
            </a:extLst>
          </p:cNvPr>
          <p:cNvSpPr txBox="1"/>
          <p:nvPr/>
        </p:nvSpPr>
        <p:spPr>
          <a:xfrm>
            <a:off x="4039884" y="2627188"/>
            <a:ext cx="3883631" cy="1323439"/>
          </a:xfrm>
          <a:prstGeom prst="rect">
            <a:avLst/>
          </a:prstGeom>
          <a:solidFill>
            <a:schemeClr val="accent2">
              <a:lumMod val="60000"/>
              <a:lumOff val="40000"/>
            </a:schemeClr>
          </a:solidFill>
        </p:spPr>
        <p:txBody>
          <a:bodyPr wrap="square" rtlCol="0">
            <a:spAutoFit/>
          </a:bodyPr>
          <a:lstStyle/>
          <a:p>
            <a:r>
              <a:rPr lang="en-GB" sz="4000" dirty="0"/>
              <a:t>But what do we mean by love?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F52D48-C637-4FF2-923B-14E30F7BDD99}"/>
              </a:ext>
            </a:extLst>
          </p:cNvPr>
          <p:cNvSpPr txBox="1"/>
          <p:nvPr/>
        </p:nvSpPr>
        <p:spPr>
          <a:xfrm>
            <a:off x="400691" y="548680"/>
            <a:ext cx="9852917" cy="5447645"/>
          </a:xfrm>
          <a:prstGeom prst="rect">
            <a:avLst/>
          </a:prstGeom>
          <a:noFill/>
        </p:spPr>
        <p:txBody>
          <a:bodyPr wrap="square" rtlCol="0">
            <a:spAutoFit/>
          </a:bodyPr>
          <a:lstStyle/>
          <a:p>
            <a:pPr algn="ctr"/>
            <a:r>
              <a:rPr lang="en-GB" sz="4000" dirty="0">
                <a:solidFill>
                  <a:srgbClr val="C00000"/>
                </a:solidFill>
              </a:rPr>
              <a:t>LOVE</a:t>
            </a:r>
            <a:endParaRPr lang="en-GB" sz="2800" dirty="0">
              <a:solidFill>
                <a:srgbClr val="C00000"/>
              </a:solidFill>
            </a:endParaRPr>
          </a:p>
          <a:p>
            <a:r>
              <a:rPr lang="en-GB" sz="2800" u="sng" dirty="0">
                <a:solidFill>
                  <a:srgbClr val="C00000"/>
                </a:solidFill>
              </a:rPr>
              <a:t>Philia</a:t>
            </a:r>
          </a:p>
          <a:p>
            <a:r>
              <a:rPr lang="en-GB" sz="2800" dirty="0">
                <a:solidFill>
                  <a:srgbClr val="C00000"/>
                </a:solidFill>
              </a:rPr>
              <a:t>i.e. brotherly love</a:t>
            </a:r>
          </a:p>
          <a:p>
            <a:endParaRPr lang="en-GB" sz="2800" dirty="0">
              <a:solidFill>
                <a:srgbClr val="C00000"/>
              </a:solidFill>
            </a:endParaRPr>
          </a:p>
          <a:p>
            <a:r>
              <a:rPr lang="en-GB" sz="2800" u="sng" dirty="0">
                <a:solidFill>
                  <a:srgbClr val="C00000"/>
                </a:solidFill>
              </a:rPr>
              <a:t>Eros</a:t>
            </a:r>
          </a:p>
          <a:p>
            <a:r>
              <a:rPr lang="en-GB" sz="2800" dirty="0">
                <a:solidFill>
                  <a:srgbClr val="C00000"/>
                </a:solidFill>
              </a:rPr>
              <a:t>i.e. romantic love</a:t>
            </a:r>
          </a:p>
          <a:p>
            <a:endParaRPr lang="en-GB" sz="2800" dirty="0">
              <a:solidFill>
                <a:srgbClr val="C00000"/>
              </a:solidFill>
            </a:endParaRPr>
          </a:p>
          <a:p>
            <a:r>
              <a:rPr lang="en-GB" sz="2800" u="sng" dirty="0">
                <a:solidFill>
                  <a:srgbClr val="C00000"/>
                </a:solidFill>
              </a:rPr>
              <a:t>Storge</a:t>
            </a:r>
          </a:p>
          <a:p>
            <a:r>
              <a:rPr lang="en-GB" sz="2800" dirty="0">
                <a:solidFill>
                  <a:srgbClr val="C00000"/>
                </a:solidFill>
              </a:rPr>
              <a:t>i.e. familial love</a:t>
            </a:r>
          </a:p>
          <a:p>
            <a:endParaRPr lang="en-GB" sz="2800" dirty="0">
              <a:solidFill>
                <a:srgbClr val="C00000"/>
              </a:solidFill>
            </a:endParaRPr>
          </a:p>
          <a:p>
            <a:r>
              <a:rPr lang="en-GB" sz="2800" u="sng" dirty="0">
                <a:solidFill>
                  <a:srgbClr val="C00000"/>
                </a:solidFill>
              </a:rPr>
              <a:t>Agape</a:t>
            </a:r>
          </a:p>
          <a:p>
            <a:r>
              <a:rPr lang="en-GB" sz="2800" dirty="0">
                <a:solidFill>
                  <a:srgbClr val="C00000"/>
                </a:solidFill>
              </a:rPr>
              <a:t>i.e. selfless love; giving love constantly and unconditionally</a:t>
            </a:r>
          </a:p>
        </p:txBody>
      </p:sp>
      <p:sp>
        <p:nvSpPr>
          <p:cNvPr id="3" name="TextBox 2">
            <a:extLst>
              <a:ext uri="{FF2B5EF4-FFF2-40B4-BE49-F238E27FC236}">
                <a16:creationId xmlns:a16="http://schemas.microsoft.com/office/drawing/2014/main" id="{DCC62A65-4585-48B6-B7DC-377242E9C03C}"/>
              </a:ext>
            </a:extLst>
          </p:cNvPr>
          <p:cNvSpPr txBox="1"/>
          <p:nvPr/>
        </p:nvSpPr>
        <p:spPr>
          <a:xfrm>
            <a:off x="7222734" y="1335641"/>
            <a:ext cx="2321958" cy="923330"/>
          </a:xfrm>
          <a:prstGeom prst="rect">
            <a:avLst/>
          </a:prstGeom>
          <a:solidFill>
            <a:srgbClr val="FFFF00"/>
          </a:solidFill>
        </p:spPr>
        <p:txBody>
          <a:bodyPr wrap="square" rtlCol="0">
            <a:spAutoFit/>
          </a:bodyPr>
          <a:lstStyle/>
          <a:p>
            <a:r>
              <a:rPr lang="en-GB" dirty="0"/>
              <a:t>The Golden Rule= treat others as you wish to be treated </a:t>
            </a:r>
          </a:p>
        </p:txBody>
      </p:sp>
    </p:spTree>
    <p:extLst>
      <p:ext uri="{BB962C8B-B14F-4D97-AF65-F5344CB8AC3E}">
        <p14:creationId xmlns:p14="http://schemas.microsoft.com/office/powerpoint/2010/main" val="341365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48</TotalTime>
  <Words>1061</Words>
  <Application>Microsoft Office PowerPoint</Application>
  <PresentationFormat>Widescreen</PresentationFormat>
  <Paragraphs>136</Paragraphs>
  <Slides>24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Arial Rounded MT Bold</vt:lpstr>
      <vt:lpstr>Berlin Sans FB</vt:lpstr>
      <vt:lpstr>Calibri</vt:lpstr>
      <vt:lpstr>Garamond</vt:lpstr>
      <vt:lpstr>Jester</vt:lpstr>
      <vt:lpstr>Trebuchet MS</vt:lpstr>
      <vt:lpstr>Wingdings</vt:lpstr>
      <vt:lpstr>Wingdings 3</vt:lpstr>
      <vt:lpstr>Facet</vt:lpstr>
      <vt:lpstr>PowerPoint Presentation</vt:lpstr>
      <vt:lpstr>PowerPoint Presentation</vt:lpstr>
      <vt:lpstr>Situation Ethics- the most loving thing to do in a situation</vt:lpstr>
      <vt:lpstr>PowerPoint Presentation</vt:lpstr>
      <vt:lpstr>The Theory of Situation Ethics</vt:lpstr>
      <vt:lpstr>Legalistic Ethics</vt:lpstr>
      <vt:lpstr>Antinomian Ethics</vt:lpstr>
      <vt:lpstr>Situation Ethics</vt:lpstr>
      <vt:lpstr>PowerPoint Presentation</vt:lpstr>
      <vt:lpstr>An insane murderer who asks you the whereabouts of his next victim…</vt:lpstr>
      <vt:lpstr>PowerPoint Presentation</vt:lpstr>
      <vt:lpstr>6 ways in which agape should be understood and applied</vt:lpstr>
      <vt:lpstr>Evaluating Situation Ethics</vt:lpstr>
      <vt:lpstr>Situation ethics is……………. I think it is a good theory because………. On the other hand it is also a poor theory because………</vt:lpstr>
      <vt:lpstr>Plenary-</vt:lpstr>
      <vt:lpstr>Situation Ethics continued</vt:lpstr>
      <vt:lpstr>Quick recap</vt:lpstr>
      <vt:lpstr>Where did situation ethics come from?</vt:lpstr>
      <vt:lpstr>PowerPoint Presentation</vt:lpstr>
      <vt:lpstr>So in Situation Ethics…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Situation Ethics</dc:title>
  <dc:creator>Catherine Seddon</dc:creator>
  <cp:lastModifiedBy>Catherine Seddon</cp:lastModifiedBy>
  <cp:revision>8</cp:revision>
  <dcterms:created xsi:type="dcterms:W3CDTF">2020-08-11T13:27:26Z</dcterms:created>
  <dcterms:modified xsi:type="dcterms:W3CDTF">2020-09-28T13:40:57Z</dcterms:modified>
</cp:coreProperties>
</file>