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5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03AA-1ADA-486B-9D48-15CA9FB3A801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0BD0-659E-4AA9-819E-C428427057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90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03AA-1ADA-486B-9D48-15CA9FB3A801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0BD0-659E-4AA9-819E-C428427057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67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03AA-1ADA-486B-9D48-15CA9FB3A801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0BD0-659E-4AA9-819E-C428427057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73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03AA-1ADA-486B-9D48-15CA9FB3A801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0BD0-659E-4AA9-819E-C428427057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5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03AA-1ADA-486B-9D48-15CA9FB3A801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0BD0-659E-4AA9-819E-C428427057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24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03AA-1ADA-486B-9D48-15CA9FB3A801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0BD0-659E-4AA9-819E-C428427057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64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03AA-1ADA-486B-9D48-15CA9FB3A801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0BD0-659E-4AA9-819E-C428427057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0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03AA-1ADA-486B-9D48-15CA9FB3A801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0BD0-659E-4AA9-819E-C428427057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1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03AA-1ADA-486B-9D48-15CA9FB3A801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0BD0-659E-4AA9-819E-C428427057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59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03AA-1ADA-486B-9D48-15CA9FB3A801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0BD0-659E-4AA9-819E-C428427057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85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03AA-1ADA-486B-9D48-15CA9FB3A801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0BD0-659E-4AA9-819E-C428427057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99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03AA-1ADA-486B-9D48-15CA9FB3A801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90BD0-659E-4AA9-819E-C428427057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43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67387" y="395575"/>
            <a:ext cx="8409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Using the wave formula: wave speed, frequency and wavelength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6668024" y="1450326"/>
            <a:ext cx="1088390" cy="39179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i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GB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GB" sz="2000" i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GB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÷ </a:t>
            </a:r>
            <a:r>
              <a:rPr lang="en-GB" sz="2000" i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λ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12"/>
          <p:cNvSpPr txBox="1"/>
          <p:nvPr/>
        </p:nvSpPr>
        <p:spPr>
          <a:xfrm>
            <a:off x="6668024" y="1950706"/>
            <a:ext cx="1088390" cy="39179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i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λ </a:t>
            </a:r>
            <a:r>
              <a:rPr lang="en-GB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GB" sz="2000" i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GB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÷ </a:t>
            </a:r>
            <a:r>
              <a:rPr lang="en-GB" sz="2000" i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5716159" y="1521446"/>
            <a:ext cx="1001395" cy="239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5714889" y="2000236"/>
            <a:ext cx="1001395" cy="239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256006"/>
              </p:ext>
            </p:extLst>
          </p:nvPr>
        </p:nvGraphicFramePr>
        <p:xfrm>
          <a:off x="1214009" y="1450326"/>
          <a:ext cx="4500880" cy="931545"/>
        </p:xfrm>
        <a:graphic>
          <a:graphicData uri="http://schemas.openxmlformats.org/drawingml/2006/table">
            <a:tbl>
              <a:tblPr firstRow="1" firstCol="1" bandRow="1"/>
              <a:tblGrid>
                <a:gridCol w="225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051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GB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GB" sz="36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en-GB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× </a:t>
                      </a:r>
                      <a:r>
                        <a:rPr lang="en-GB" sz="36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λ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speed </a:t>
                      </a: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(metres per second, m/s)</a:t>
                      </a:r>
                      <a:endParaRPr lang="en-GB" sz="12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λ wavelength </a:t>
                      </a: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(metres, m)</a:t>
                      </a:r>
                      <a:endParaRPr lang="en-GB" sz="12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frequency 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(hertz, Hz)</a:t>
                      </a:r>
                      <a:endParaRPr lang="en-GB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61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444" y="568129"/>
            <a:ext cx="8520545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Calculate the </a:t>
            </a:r>
            <a:r>
              <a:rPr lang="en-GB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wave speed</a:t>
            </a:r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(in m/s) for the following waves:</a:t>
            </a:r>
            <a:endParaRPr lang="en-GB" sz="2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lphaLcParenR"/>
            </a:pPr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sound wave in steel with a frequency of 500 Hz and a wavelength of 3.0 metres.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LcParenR"/>
            </a:pPr>
            <a:endParaRPr lang="en-GB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lphaLcParenR"/>
            </a:pPr>
            <a:endParaRPr lang="en-GB" sz="2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lphaLcParenR"/>
            </a:pPr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ripple on a pond with a frequency of 2 Hz and a wavelength of 0.4 metres.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LcParenR"/>
            </a:pPr>
            <a:endParaRPr lang="en-GB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lphaLcParenR"/>
            </a:pPr>
            <a:endParaRPr lang="en-GB" sz="2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lphaLcParenR"/>
            </a:pPr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radio wave with a wavelength of 30 m and a frequency of 10,000,000 hertz.</a:t>
            </a:r>
            <a:endParaRPr lang="en-GB" sz="28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87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944" y="417753"/>
            <a:ext cx="8853055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Calculate the </a:t>
            </a:r>
            <a:r>
              <a:rPr lang="en-GB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wavelength</a:t>
            </a:r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(in metres) for the following waves:</a:t>
            </a:r>
            <a:endParaRPr lang="en-GB" sz="2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lphaLcParenR"/>
            </a:pPr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wave on a slinky spring with a frequency of 2 Hz travelling at 3 m/s.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LcParenR"/>
            </a:pPr>
            <a:endParaRPr lang="en-GB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lphaLcParenR"/>
            </a:pPr>
            <a:endParaRPr lang="en-GB" sz="2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lphaLcParenR"/>
            </a:pPr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ultrasound wave with a frequency 40000 Hz travelling at 1450 m/s in fatty tissue.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lphaLcParenR"/>
            </a:pPr>
            <a:endParaRPr lang="en-GB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lphaLcParenR"/>
            </a:pPr>
            <a:endParaRPr lang="en-GB" sz="2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lphaLcParenR"/>
            </a:pPr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sound wave with frequency 440 Hz travelling at 340 metres per second in air.</a:t>
            </a:r>
            <a:endParaRPr lang="en-GB" sz="28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6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316" y="483530"/>
            <a:ext cx="8651174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285750"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Calculate the </a:t>
            </a:r>
            <a:r>
              <a:rPr lang="en-GB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(in Hz) for the following waves:</a:t>
            </a:r>
            <a:endParaRPr lang="en-GB" sz="24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850" lvl="1" indent="-285750">
              <a:spcAft>
                <a:spcPts val="600"/>
              </a:spcAft>
              <a:buFont typeface="+mj-lt"/>
              <a:buAutoNum type="alphaLcParenR"/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sound wave of wavelength 10 metres travelling at 340 metres per second in air.</a:t>
            </a:r>
          </a:p>
          <a:p>
            <a:pPr marL="450850" lvl="1" indent="-285750">
              <a:spcAft>
                <a:spcPts val="600"/>
              </a:spcAft>
              <a:buFont typeface="+mj-lt"/>
              <a:buAutoNum type="alphaLcParenR"/>
            </a:pPr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850" lvl="1" indent="-285750">
              <a:spcAft>
                <a:spcPts val="600"/>
              </a:spcAft>
              <a:buFont typeface="+mj-lt"/>
              <a:buAutoNum type="alphaLcParenR"/>
            </a:pPr>
            <a:endParaRPr lang="en-GB" sz="24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850" lvl="1" indent="-285750">
              <a:spcAft>
                <a:spcPts val="600"/>
              </a:spcAft>
              <a:buFont typeface="+mj-lt"/>
              <a:buAutoNum type="alphaLcParenR"/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wave on the sea with a speed of 8 m/s and a wavelength of 20 metres.</a:t>
            </a:r>
          </a:p>
          <a:p>
            <a:pPr marL="450850" lvl="1" indent="-285750">
              <a:spcAft>
                <a:spcPts val="600"/>
              </a:spcAft>
              <a:buFont typeface="+mj-lt"/>
              <a:buAutoNum type="alphaLcParenR"/>
            </a:pPr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850" lvl="1" indent="-285750">
              <a:spcAft>
                <a:spcPts val="600"/>
              </a:spcAft>
              <a:buFont typeface="+mj-lt"/>
              <a:buAutoNum type="alphaLcParenR"/>
            </a:pPr>
            <a:endParaRPr lang="en-GB" sz="24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850" lvl="1" indent="-285750">
              <a:spcAft>
                <a:spcPts val="600"/>
              </a:spcAft>
              <a:buFont typeface="+mj-lt"/>
              <a:buAutoNum type="alphaLcParenR"/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microwave of wavelength 0.15 metres travelling through space at 300,000,000 m/s.</a:t>
            </a:r>
            <a:endParaRPr lang="en-GB" sz="24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19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240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Burgate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Champion</dc:creator>
  <cp:lastModifiedBy>Mark Mitchell</cp:lastModifiedBy>
  <cp:revision>20</cp:revision>
  <dcterms:created xsi:type="dcterms:W3CDTF">2015-03-12T12:29:16Z</dcterms:created>
  <dcterms:modified xsi:type="dcterms:W3CDTF">2020-09-17T08:12:45Z</dcterms:modified>
</cp:coreProperties>
</file>